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6668A38-C93D-40BE-80B2-7420FC5AEAD1}">
          <p14:sldIdLst>
            <p14:sldId id="256"/>
            <p14:sldId id="257"/>
            <p14:sldId id="265"/>
            <p14:sldId id="266"/>
            <p14:sldId id="267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39AAB3-541E-0170-4202-CA8F33F85AB1}" name="Camila Kaori Ito" initials="CKI" userId="e6a9517b75287fc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OLIVEIRA E OLIVEIRA" initials="FOEO" lastIdx="1" clrIdx="0">
    <p:extLst>
      <p:ext uri="{19B8F6BF-5375-455C-9EA6-DF929625EA0E}">
        <p15:presenceInfo xmlns:p15="http://schemas.microsoft.com/office/powerpoint/2012/main" userId="S-1-5-21-3323445867-2802119729-3972039339-2436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4F6"/>
    <a:srgbClr val="506CF0"/>
    <a:srgbClr val="C66FC1"/>
    <a:srgbClr val="61C395"/>
    <a:srgbClr val="76CAAB"/>
    <a:srgbClr val="A3B1F7"/>
    <a:srgbClr val="53BD95"/>
    <a:srgbClr val="CCECE0"/>
    <a:srgbClr val="F1A6E3"/>
    <a:srgbClr val="F6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\Desktop\quintoandar\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visits</c:v>
                </c:pt>
              </c:strCache>
            </c:strRef>
          </c:tx>
          <c:spPr>
            <a:ln w="57150" cap="rnd">
              <a:solidFill>
                <a:srgbClr val="61C39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mmm</c:formatCode>
                <c:ptCount val="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7130</c:v>
                </c:pt>
                <c:pt idx="1">
                  <c:v>7132</c:v>
                </c:pt>
                <c:pt idx="2">
                  <c:v>6933</c:v>
                </c:pt>
                <c:pt idx="3">
                  <c:v>7342</c:v>
                </c:pt>
                <c:pt idx="4">
                  <c:v>7238</c:v>
                </c:pt>
                <c:pt idx="5">
                  <c:v>8377</c:v>
                </c:pt>
                <c:pt idx="6">
                  <c:v>8130</c:v>
                </c:pt>
                <c:pt idx="7">
                  <c:v>8288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6DF-4618-84B6-7C34DA2BC2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tenant_that_visited</c:v>
                </c:pt>
              </c:strCache>
            </c:strRef>
          </c:tx>
          <c:spPr>
            <a:ln w="57150" cap="rnd">
              <a:solidFill>
                <a:srgbClr val="61C39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mmm</c:formatCode>
                <c:ptCount val="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4678</c:v>
                </c:pt>
                <c:pt idx="1">
                  <c:v>5193</c:v>
                </c:pt>
                <c:pt idx="2">
                  <c:v>5322</c:v>
                </c:pt>
                <c:pt idx="3">
                  <c:v>5844</c:v>
                </c:pt>
                <c:pt idx="4">
                  <c:v>6112</c:v>
                </c:pt>
                <c:pt idx="5">
                  <c:v>6710</c:v>
                </c:pt>
                <c:pt idx="6">
                  <c:v>7122</c:v>
                </c:pt>
                <c:pt idx="7">
                  <c:v>7630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6DF-4618-84B6-7C34DA2BC2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visited_houses</c:v>
                </c:pt>
              </c:strCache>
            </c:strRef>
          </c:tx>
          <c:spPr>
            <a:ln w="57150" cap="rnd">
              <a:solidFill>
                <a:srgbClr val="506C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mmm</c:formatCode>
                <c:ptCount val="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4140</c:v>
                </c:pt>
                <c:pt idx="1">
                  <c:v>4322</c:v>
                </c:pt>
                <c:pt idx="2">
                  <c:v>4299</c:v>
                </c:pt>
                <c:pt idx="3">
                  <c:v>3150</c:v>
                </c:pt>
                <c:pt idx="4">
                  <c:v>4006</c:v>
                </c:pt>
                <c:pt idx="5">
                  <c:v>3250</c:v>
                </c:pt>
                <c:pt idx="6">
                  <c:v>3993</c:v>
                </c:pt>
                <c:pt idx="7">
                  <c:v>4155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6DF-4618-84B6-7C34DA2BC2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offers</c:v>
                </c:pt>
              </c:strCache>
            </c:strRef>
          </c:tx>
          <c:spPr>
            <a:ln w="57150" cap="rnd">
              <a:solidFill>
                <a:srgbClr val="C66FC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mmm</c:formatCode>
                <c:ptCount val="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3924</c:v>
                </c:pt>
                <c:pt idx="1">
                  <c:v>3658</c:v>
                </c:pt>
                <c:pt idx="2">
                  <c:v>3791</c:v>
                </c:pt>
                <c:pt idx="3">
                  <c:v>2453</c:v>
                </c:pt>
                <c:pt idx="4">
                  <c:v>3587</c:v>
                </c:pt>
                <c:pt idx="5">
                  <c:v>3011</c:v>
                </c:pt>
                <c:pt idx="6">
                  <c:v>3500</c:v>
                </c:pt>
                <c:pt idx="7">
                  <c:v>3431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6DF-4618-84B6-7C34DA2BC27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tenants_that_made_offers</c:v>
                </c:pt>
              </c:strCache>
            </c:strRef>
          </c:tx>
          <c:spPr>
            <a:ln w="57150" cap="rnd">
              <a:solidFill>
                <a:srgbClr val="C66FC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mmm</c:formatCode>
                <c:ptCount val="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2977</c:v>
                </c:pt>
                <c:pt idx="1">
                  <c:v>2461</c:v>
                </c:pt>
                <c:pt idx="2">
                  <c:v>2526</c:v>
                </c:pt>
                <c:pt idx="3">
                  <c:v>1699</c:v>
                </c:pt>
                <c:pt idx="4">
                  <c:v>2645</c:v>
                </c:pt>
                <c:pt idx="5">
                  <c:v>1583</c:v>
                </c:pt>
                <c:pt idx="6">
                  <c:v>1801</c:v>
                </c:pt>
                <c:pt idx="7">
                  <c:v>1857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54C-4AC0-92AA-11AA49B72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9976991"/>
        <c:axId val="389971583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contracts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mmm</c:formatCode>
                      <c:ptCount val="8"/>
                      <c:pt idx="0">
                        <c:v>44562</c:v>
                      </c:pt>
                      <c:pt idx="1">
                        <c:v>44593</c:v>
                      </c:pt>
                      <c:pt idx="2">
                        <c:v>44621</c:v>
                      </c:pt>
                      <c:pt idx="3">
                        <c:v>44652</c:v>
                      </c:pt>
                      <c:pt idx="4">
                        <c:v>44682</c:v>
                      </c:pt>
                      <c:pt idx="5">
                        <c:v>44713</c:v>
                      </c:pt>
                      <c:pt idx="6">
                        <c:v>44743</c:v>
                      </c:pt>
                      <c:pt idx="7">
                        <c:v>44774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Sheet1!$G$2:$G$9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724</c:v>
                      </c:pt>
                      <c:pt idx="1">
                        <c:v>689</c:v>
                      </c:pt>
                      <c:pt idx="2">
                        <c:v>667</c:v>
                      </c:pt>
                      <c:pt idx="3">
                        <c:v>603</c:v>
                      </c:pt>
                      <c:pt idx="4">
                        <c:v>544</c:v>
                      </c:pt>
                      <c:pt idx="5">
                        <c:v>542</c:v>
                      </c:pt>
                      <c:pt idx="6">
                        <c:v>443</c:v>
                      </c:pt>
                      <c:pt idx="7">
                        <c:v>376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2-554C-4AC0-92AA-11AA49B72E82}"/>
                  </c:ext>
                </c:extLst>
              </c15:ser>
            </c15:filteredLineSeries>
          </c:ext>
        </c:extLst>
      </c:lineChart>
      <c:dateAx>
        <c:axId val="389976991"/>
        <c:scaling>
          <c:orientation val="minMax"/>
        </c:scaling>
        <c:delete val="1"/>
        <c:axPos val="b"/>
        <c:numFmt formatCode="mmm" sourceLinked="1"/>
        <c:majorTickMark val="none"/>
        <c:minorTickMark val="none"/>
        <c:tickLblPos val="nextTo"/>
        <c:crossAx val="389971583"/>
        <c:crosses val="autoZero"/>
        <c:auto val="1"/>
        <c:lblOffset val="100"/>
        <c:baseTimeUnit val="months"/>
      </c:dateAx>
      <c:valAx>
        <c:axId val="3899715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997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qtdContratos!$B$1</c:f>
              <c:strCache>
                <c:ptCount val="1"/>
                <c:pt idx="0">
                  <c:v>contracts</c:v>
                </c:pt>
              </c:strCache>
            </c:strRef>
          </c:tx>
          <c:spPr>
            <a:ln w="57150" cap="rnd">
              <a:solidFill>
                <a:srgbClr val="C66FC1"/>
              </a:solidFill>
              <a:round/>
            </a:ln>
            <a:effectLst/>
          </c:spPr>
          <c:marker>
            <c:symbol val="none"/>
          </c:marker>
          <c:val>
            <c:numRef>
              <c:f>qtdContratos!$B$2:$B$14</c:f>
              <c:numCache>
                <c:formatCode>General</c:formatCode>
                <c:ptCount val="13"/>
                <c:pt idx="0">
                  <c:v>724</c:v>
                </c:pt>
                <c:pt idx="1">
                  <c:v>689</c:v>
                </c:pt>
                <c:pt idx="2">
                  <c:v>667</c:v>
                </c:pt>
                <c:pt idx="3">
                  <c:v>603</c:v>
                </c:pt>
                <c:pt idx="4">
                  <c:v>544</c:v>
                </c:pt>
                <c:pt idx="5">
                  <c:v>542</c:v>
                </c:pt>
                <c:pt idx="6">
                  <c:v>443</c:v>
                </c:pt>
                <c:pt idx="7">
                  <c:v>376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A93-4197-B145-E2514100C0CE}"/>
            </c:ext>
          </c:extLst>
        </c:ser>
        <c:ser>
          <c:idx val="1"/>
          <c:order val="1"/>
          <c:tx>
            <c:strRef>
              <c:f>qtdContratos!$C$1</c:f>
              <c:strCache>
                <c:ptCount val="1"/>
                <c:pt idx="0">
                  <c:v>Forecast(contracts)</c:v>
                </c:pt>
              </c:strCache>
            </c:strRef>
          </c:tx>
          <c:spPr>
            <a:ln w="28575" cap="rnd">
              <a:solidFill>
                <a:srgbClr val="C66FC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qtdContratos!$A$2:$A$14</c:f>
              <c:numCache>
                <c:formatCode>m/d/yyyy</c:formatCode>
                <c:ptCount val="13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44926</c:v>
                </c:pt>
              </c:numCache>
            </c:numRef>
          </c:cat>
          <c:val>
            <c:numRef>
              <c:f>qtdContratos!$C$2:$C$14</c:f>
              <c:numCache>
                <c:formatCode>General</c:formatCode>
                <c:ptCount val="13"/>
                <c:pt idx="7">
                  <c:v>376</c:v>
                </c:pt>
                <c:pt idx="8">
                  <c:v>349.7875768152345</c:v>
                </c:pt>
                <c:pt idx="9">
                  <c:v>301.04128161703778</c:v>
                </c:pt>
                <c:pt idx="10">
                  <c:v>252.29498641884103</c:v>
                </c:pt>
                <c:pt idx="11">
                  <c:v>203.54869122064432</c:v>
                </c:pt>
                <c:pt idx="12">
                  <c:v>156.37485715787329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A93-4197-B145-E2514100C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6161599"/>
        <c:axId val="1326163679"/>
      </c:lineChart>
      <c:catAx>
        <c:axId val="132616159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6163679"/>
        <c:crosses val="autoZero"/>
        <c:auto val="1"/>
        <c:lblAlgn val="ctr"/>
        <c:lblOffset val="100"/>
        <c:noMultiLvlLbl val="0"/>
      </c:catAx>
      <c:valAx>
        <c:axId val="1326163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6161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tenants_that_made_offers</c:v>
                </c:pt>
              </c:strCache>
            </c:strRef>
          </c:tx>
          <c:spPr>
            <a:noFill/>
            <a:ln w="25400"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2977</c:v>
                </c:pt>
                <c:pt idx="1">
                  <c:v>2461</c:v>
                </c:pt>
                <c:pt idx="2">
                  <c:v>2526</c:v>
                </c:pt>
                <c:pt idx="3">
                  <c:v>1699</c:v>
                </c:pt>
                <c:pt idx="4">
                  <c:v>2645</c:v>
                </c:pt>
                <c:pt idx="5">
                  <c:v>1583</c:v>
                </c:pt>
                <c:pt idx="6">
                  <c:v>1801</c:v>
                </c:pt>
                <c:pt idx="7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63-4D47-8470-37BA5CC7D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8567935"/>
        <c:axId val="1028569599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Did not like location</c:v>
                </c:pt>
              </c:strCache>
            </c:strRef>
          </c:tx>
          <c:spPr>
            <a:ln w="38100" cap="rnd">
              <a:solidFill>
                <a:srgbClr val="C66FC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87-4807-BA42-9191DABB64C3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87-4807-BA42-9191DABB64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C66FC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56</c:v>
                </c:pt>
                <c:pt idx="1">
                  <c:v>82</c:v>
                </c:pt>
                <c:pt idx="2">
                  <c:v>92</c:v>
                </c:pt>
                <c:pt idx="3">
                  <c:v>78</c:v>
                </c:pt>
                <c:pt idx="4">
                  <c:v>66</c:v>
                </c:pt>
                <c:pt idx="5">
                  <c:v>90</c:v>
                </c:pt>
                <c:pt idx="6">
                  <c:v>102</c:v>
                </c:pt>
                <c:pt idx="7">
                  <c:v>140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663-4D47-8470-37BA5CC7D1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better preservation</c:v>
                </c:pt>
              </c:strCache>
            </c:strRef>
          </c:tx>
          <c:spPr>
            <a:ln w="38100" cap="rnd">
              <a:solidFill>
                <a:srgbClr val="C66FC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87-4807-BA42-9191DABB64C3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87-4807-BA42-9191DABB64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C66FC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220</c:v>
                </c:pt>
                <c:pt idx="1">
                  <c:v>207</c:v>
                </c:pt>
                <c:pt idx="2">
                  <c:v>241</c:v>
                </c:pt>
                <c:pt idx="3">
                  <c:v>239</c:v>
                </c:pt>
                <c:pt idx="4">
                  <c:v>172</c:v>
                </c:pt>
                <c:pt idx="5">
                  <c:v>275</c:v>
                </c:pt>
                <c:pt idx="6">
                  <c:v>321</c:v>
                </c:pt>
                <c:pt idx="7">
                  <c:v>400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663-4D47-8470-37BA5CC7D1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bigger in photos</c:v>
                </c:pt>
              </c:strCache>
            </c:strRef>
          </c:tx>
          <c:spPr>
            <a:ln w="38100" cap="rnd">
              <a:solidFill>
                <a:srgbClr val="C66FC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87-4807-BA42-9191DABB64C3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87-4807-BA42-9191DABB64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C66FC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140</c:v>
                </c:pt>
                <c:pt idx="1">
                  <c:v>143</c:v>
                </c:pt>
                <c:pt idx="2">
                  <c:v>178</c:v>
                </c:pt>
                <c:pt idx="3">
                  <c:v>179</c:v>
                </c:pt>
                <c:pt idx="4">
                  <c:v>136</c:v>
                </c:pt>
                <c:pt idx="5">
                  <c:v>179</c:v>
                </c:pt>
                <c:pt idx="6">
                  <c:v>208</c:v>
                </c:pt>
                <c:pt idx="7">
                  <c:v>284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663-4D47-8470-37BA5CC7D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619968"/>
        <c:axId val="101563411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different from the list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41</c:v>
                      </c:pt>
                      <c:pt idx="1">
                        <c:v>34</c:v>
                      </c:pt>
                      <c:pt idx="2">
                        <c:v>42</c:v>
                      </c:pt>
                      <c:pt idx="3">
                        <c:v>28</c:v>
                      </c:pt>
                      <c:pt idx="4">
                        <c:v>28</c:v>
                      </c:pt>
                      <c:pt idx="5">
                        <c:v>33</c:v>
                      </c:pt>
                      <c:pt idx="6">
                        <c:v>47</c:v>
                      </c:pt>
                      <c:pt idx="7">
                        <c:v>53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1663-4D47-8470-37BA5CC7D10E}"/>
                  </c:ext>
                </c:extLst>
              </c15:ser>
            </c15:filteredLineSeries>
          </c:ext>
        </c:extLst>
      </c:lineChart>
      <c:catAx>
        <c:axId val="101561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1015634112"/>
        <c:crosses val="autoZero"/>
        <c:auto val="1"/>
        <c:lblAlgn val="ctr"/>
        <c:lblOffset val="100"/>
        <c:noMultiLvlLbl val="0"/>
      </c:catAx>
      <c:valAx>
        <c:axId val="1015634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1015619968"/>
        <c:crosses val="autoZero"/>
        <c:crossBetween val="between"/>
      </c:valAx>
      <c:valAx>
        <c:axId val="102856959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1028567935"/>
        <c:crosses val="max"/>
        <c:crossBetween val="between"/>
      </c:valAx>
      <c:catAx>
        <c:axId val="1028567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569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tenants_that_made_offers</c:v>
                </c:pt>
              </c:strCache>
            </c:strRef>
          </c:tx>
          <c:spPr>
            <a:solidFill>
              <a:srgbClr val="CCECE0"/>
            </a:solidFill>
            <a:ln w="25400"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2977</c:v>
                </c:pt>
                <c:pt idx="1">
                  <c:v>2461</c:v>
                </c:pt>
                <c:pt idx="2">
                  <c:v>2526</c:v>
                </c:pt>
                <c:pt idx="3">
                  <c:v>1699</c:v>
                </c:pt>
                <c:pt idx="4">
                  <c:v>2645</c:v>
                </c:pt>
                <c:pt idx="5">
                  <c:v>1583</c:v>
                </c:pt>
                <c:pt idx="6">
                  <c:v>1801</c:v>
                </c:pt>
                <c:pt idx="7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73-4958-B1DA-38950526F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8567935"/>
        <c:axId val="1028569599"/>
      </c:areaChart>
      <c:lineChart>
        <c:grouping val="standard"/>
        <c:varyColors val="0"/>
        <c:ser>
          <c:idx val="0"/>
          <c:order val="2"/>
          <c:tx>
            <c:strRef>
              <c:f>Sheet1!$D$1</c:f>
              <c:strCache>
                <c:ptCount val="1"/>
                <c:pt idx="0">
                  <c:v>Did not like location</c:v>
                </c:pt>
              </c:strCache>
            </c:strRef>
          </c:tx>
          <c:spPr>
            <a:ln w="38100" cap="rnd">
              <a:solidFill>
                <a:srgbClr val="C66FC1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56</c:v>
                </c:pt>
                <c:pt idx="1">
                  <c:v>82</c:v>
                </c:pt>
                <c:pt idx="2">
                  <c:v>92</c:v>
                </c:pt>
                <c:pt idx="3">
                  <c:v>78</c:v>
                </c:pt>
                <c:pt idx="4">
                  <c:v>66</c:v>
                </c:pt>
                <c:pt idx="5">
                  <c:v>90</c:v>
                </c:pt>
                <c:pt idx="6">
                  <c:v>102</c:v>
                </c:pt>
                <c:pt idx="7">
                  <c:v>140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663-4D47-8470-37BA5CC7D10E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better preservation</c:v>
                </c:pt>
              </c:strCache>
            </c:strRef>
          </c:tx>
          <c:spPr>
            <a:ln w="38100" cap="rnd">
              <a:solidFill>
                <a:srgbClr val="C66FC1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220</c:v>
                </c:pt>
                <c:pt idx="1">
                  <c:v>207</c:v>
                </c:pt>
                <c:pt idx="2">
                  <c:v>241</c:v>
                </c:pt>
                <c:pt idx="3">
                  <c:v>239</c:v>
                </c:pt>
                <c:pt idx="4">
                  <c:v>172</c:v>
                </c:pt>
                <c:pt idx="5">
                  <c:v>275</c:v>
                </c:pt>
                <c:pt idx="6">
                  <c:v>321</c:v>
                </c:pt>
                <c:pt idx="7">
                  <c:v>400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663-4D47-8470-37BA5CC7D10E}"/>
            </c:ext>
          </c:extLst>
        </c:ser>
        <c:ser>
          <c:idx val="2"/>
          <c:order val="4"/>
          <c:tx>
            <c:strRef>
              <c:f>Sheet1!$F$1</c:f>
              <c:strCache>
                <c:ptCount val="1"/>
                <c:pt idx="0">
                  <c:v>bigger in photos</c:v>
                </c:pt>
              </c:strCache>
            </c:strRef>
          </c:tx>
          <c:spPr>
            <a:ln w="38100" cap="rnd">
              <a:solidFill>
                <a:srgbClr val="C66FC1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140</c:v>
                </c:pt>
                <c:pt idx="1">
                  <c:v>143</c:v>
                </c:pt>
                <c:pt idx="2">
                  <c:v>178</c:v>
                </c:pt>
                <c:pt idx="3">
                  <c:v>179</c:v>
                </c:pt>
                <c:pt idx="4">
                  <c:v>136</c:v>
                </c:pt>
                <c:pt idx="5">
                  <c:v>179</c:v>
                </c:pt>
                <c:pt idx="6">
                  <c:v>208</c:v>
                </c:pt>
                <c:pt idx="7">
                  <c:v>284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663-4D47-8470-37BA5CC7D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619968"/>
        <c:axId val="1015634112"/>
        <c:extLst/>
      </c:lineChart>
      <c:lineChart>
        <c:grouping val="standard"/>
        <c:varyColors val="0"/>
        <c:ser>
          <c:idx val="4"/>
          <c:order val="1"/>
          <c:tx>
            <c:strRef>
              <c:f>Sheet1!$C$1</c:f>
              <c:strCache>
                <c:ptCount val="1"/>
                <c:pt idx="0">
                  <c:v>tenants_that_made_offers2</c:v>
                </c:pt>
              </c:strCache>
            </c:strRef>
          </c:tx>
          <c:spPr>
            <a:ln w="38100" cap="rnd">
              <a:solidFill>
                <a:srgbClr val="53BD9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2977</c:v>
                </c:pt>
                <c:pt idx="1">
                  <c:v>2461</c:v>
                </c:pt>
                <c:pt idx="2">
                  <c:v>2526</c:v>
                </c:pt>
                <c:pt idx="3">
                  <c:v>1699</c:v>
                </c:pt>
                <c:pt idx="4">
                  <c:v>2645</c:v>
                </c:pt>
                <c:pt idx="5">
                  <c:v>1583</c:v>
                </c:pt>
                <c:pt idx="6">
                  <c:v>1801</c:v>
                </c:pt>
                <c:pt idx="7">
                  <c:v>1857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63-4D47-8470-37BA5CC7D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567935"/>
        <c:axId val="1028569599"/>
      </c:lineChart>
      <c:catAx>
        <c:axId val="101561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1015634112"/>
        <c:crosses val="autoZero"/>
        <c:auto val="1"/>
        <c:lblAlgn val="ctr"/>
        <c:lblOffset val="100"/>
        <c:noMultiLvlLbl val="0"/>
      </c:catAx>
      <c:valAx>
        <c:axId val="1015634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1015619968"/>
        <c:crosses val="autoZero"/>
        <c:crossBetween val="between"/>
      </c:valAx>
      <c:valAx>
        <c:axId val="102856959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1028567935"/>
        <c:crosses val="max"/>
        <c:crossBetween val="between"/>
      </c:valAx>
      <c:catAx>
        <c:axId val="1028567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569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72409266916059E-2"/>
          <c:y val="3.4818380677992006E-2"/>
          <c:w val="0.95415764258056046"/>
          <c:h val="0.90853646625649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tenants_that_signed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Plan1!$B$2:$B$16</c:f>
              <c:numCache>
                <c:formatCode>0.0%</c:formatCode>
                <c:ptCount val="15"/>
                <c:pt idx="0">
                  <c:v>2.8249665966787556E-2</c:v>
                </c:pt>
                <c:pt idx="1">
                  <c:v>5.3379250968575119E-2</c:v>
                </c:pt>
                <c:pt idx="2">
                  <c:v>8.4112149532710276E-2</c:v>
                </c:pt>
                <c:pt idx="3">
                  <c:v>0.11149825783972125</c:v>
                </c:pt>
                <c:pt idx="4">
                  <c:v>0.17499999999999999</c:v>
                </c:pt>
                <c:pt idx="5">
                  <c:v>0.14285714285714285</c:v>
                </c:pt>
                <c:pt idx="6">
                  <c:v>0.10921501706484642</c:v>
                </c:pt>
                <c:pt idx="7">
                  <c:v>8.4745762711864403E-2</c:v>
                </c:pt>
                <c:pt idx="8">
                  <c:v>5.4054054054054057E-2</c:v>
                </c:pt>
                <c:pt idx="9">
                  <c:v>2.9411764705882353E-2</c:v>
                </c:pt>
                <c:pt idx="10">
                  <c:v>9.3023255813953487E-2</c:v>
                </c:pt>
                <c:pt idx="11">
                  <c:v>4.2553191489361701E-2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6B-4BB0-B651-181FE9205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0414608"/>
        <c:axId val="-1320403728"/>
      </c:barChart>
      <c:lineChart>
        <c:grouping val="standard"/>
        <c:varyColors val="0"/>
        <c:ser>
          <c:idx val="1"/>
          <c:order val="1"/>
          <c:tx>
            <c:strRef>
              <c:f>Plan1!$C$1</c:f>
              <c:strCache>
                <c:ptCount val="1"/>
                <c:pt idx="0">
                  <c:v>eficiência da visita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Plan1!$A$2:$A$16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Plan1!$C$2:$C$16</c:f>
              <c:numCache>
                <c:formatCode>0.00%</c:formatCode>
                <c:ptCount val="15"/>
                <c:pt idx="0">
                  <c:v>2.8249665966787556E-2</c:v>
                </c:pt>
                <c:pt idx="1">
                  <c:v>1.6725114647963314E-2</c:v>
                </c:pt>
                <c:pt idx="2">
                  <c:v>1.2596221133659902E-2</c:v>
                </c:pt>
                <c:pt idx="3">
                  <c:v>7.0796460176991149E-3</c:v>
                </c:pt>
                <c:pt idx="4">
                  <c:v>8.8832487309644676E-3</c:v>
                </c:pt>
                <c:pt idx="5">
                  <c:v>6.5173116089613037E-3</c:v>
                </c:pt>
                <c:pt idx="6">
                  <c:v>3.184396457358941E-3</c:v>
                </c:pt>
                <c:pt idx="7">
                  <c:v>1.9506485906563933E-3</c:v>
                </c:pt>
                <c:pt idx="8">
                  <c:v>1.1477761836441894E-3</c:v>
                </c:pt>
                <c:pt idx="9">
                  <c:v>3.7810757160412138E-4</c:v>
                </c:pt>
                <c:pt idx="10">
                  <c:v>3.7671877943115466E-4</c:v>
                </c:pt>
                <c:pt idx="11">
                  <c:v>3.7355248412401944E-4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4D-4EC4-82BE-6ADE156BB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655328"/>
        <c:axId val="1015649504"/>
      </c:lineChart>
      <c:catAx>
        <c:axId val="-13204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pt-BR"/>
          </a:p>
        </c:txPr>
        <c:crossAx val="-1320403728"/>
        <c:crosses val="autoZero"/>
        <c:auto val="1"/>
        <c:lblAlgn val="ctr"/>
        <c:lblOffset val="100"/>
        <c:noMultiLvlLbl val="0"/>
      </c:catAx>
      <c:valAx>
        <c:axId val="-132040372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-1320414608"/>
        <c:crosses val="autoZero"/>
        <c:crossBetween val="between"/>
      </c:valAx>
      <c:valAx>
        <c:axId val="1015649504"/>
        <c:scaling>
          <c:orientation val="minMax"/>
        </c:scaling>
        <c:delete val="1"/>
        <c:axPos val="r"/>
        <c:numFmt formatCode="0.00%" sourceLinked="1"/>
        <c:majorTickMark val="out"/>
        <c:minorTickMark val="none"/>
        <c:tickLblPos val="nextTo"/>
        <c:crossAx val="1015655328"/>
        <c:crosses val="max"/>
        <c:crossBetween val="between"/>
      </c:valAx>
      <c:catAx>
        <c:axId val="1015655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5649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Segoe UI Light" panose="020B0502040204020203" pitchFamily="34" charset="0"/>
          <a:cs typeface="Segoe UI Light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9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DF16-C48F-41F6-9D2B-4AB5EF3B2A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A111-D763-4086-A1C6-CE298E8E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7955"/>
          <a:stretch/>
        </p:blipFill>
        <p:spPr>
          <a:xfrm>
            <a:off x="0" y="297398"/>
            <a:ext cx="12192000" cy="6299345"/>
          </a:xfrm>
          <a:prstGeom prst="rect">
            <a:avLst/>
          </a:prstGeom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98448528-34C9-481C-B2E4-ECF73C71973B}"/>
              </a:ext>
            </a:extLst>
          </p:cNvPr>
          <p:cNvSpPr txBox="1"/>
          <p:nvPr/>
        </p:nvSpPr>
        <p:spPr>
          <a:xfrm>
            <a:off x="872884" y="4535910"/>
            <a:ext cx="2405893" cy="461665"/>
          </a:xfrm>
          <a:prstGeom prst="rect">
            <a:avLst/>
          </a:prstGeom>
          <a:solidFill>
            <a:srgbClr val="C66FC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highlight>
                  <a:srgbClr val="C66FC1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Camila Kaori Ito</a:t>
            </a:r>
            <a:r>
              <a:rPr lang="pt-BR" sz="2400" dirty="0">
                <a:solidFill>
                  <a:srgbClr val="C66FC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4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BEC4D-596A-4B39-B40A-04CEBA20F3CA}"/>
              </a:ext>
            </a:extLst>
          </p:cNvPr>
          <p:cNvCxnSpPr>
            <a:cxnSpLocks/>
          </p:cNvCxnSpPr>
          <p:nvPr/>
        </p:nvCxnSpPr>
        <p:spPr>
          <a:xfrm>
            <a:off x="9383260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0" y="0"/>
            <a:ext cx="6094800" cy="6858000"/>
          </a:xfrm>
          <a:prstGeom prst="rect">
            <a:avLst/>
          </a:prstGeom>
          <a:solidFill>
            <a:srgbClr val="506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11626" y="1022002"/>
            <a:ext cx="4871545" cy="461665"/>
          </a:xfrm>
          <a:prstGeom prst="rect">
            <a:avLst/>
          </a:prstGeom>
          <a:solidFill>
            <a:srgbClr val="61C395"/>
          </a:solidFill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está acontecendo?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" y="1819003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quantidade de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visitas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aumentou.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C85663F-1701-4C24-ADE6-BB91EAE10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363365"/>
              </p:ext>
            </p:extLst>
          </p:nvPr>
        </p:nvGraphicFramePr>
        <p:xfrm>
          <a:off x="5745647" y="833274"/>
          <a:ext cx="3967089" cy="519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41FCEA-C321-4336-970D-6A02E068D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357690"/>
              </p:ext>
            </p:extLst>
          </p:nvPr>
        </p:nvGraphicFramePr>
        <p:xfrm>
          <a:off x="5571273" y="4775982"/>
          <a:ext cx="6477034" cy="3299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ixaDeTexto 6">
            <a:extLst>
              <a:ext uri="{FF2B5EF4-FFF2-40B4-BE49-F238E27FC236}">
                <a16:creationId xmlns:a16="http://schemas.microsoft.com/office/drawing/2014/main" id="{52177E17-DF4F-4172-9492-620803CA52EC}"/>
              </a:ext>
            </a:extLst>
          </p:cNvPr>
          <p:cNvSpPr txBox="1"/>
          <p:nvPr/>
        </p:nvSpPr>
        <p:spPr>
          <a:xfrm>
            <a:off x="0" y="2930168"/>
            <a:ext cx="6094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quantidade de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inquilinos fazendo visitas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aumentou.</a:t>
            </a:r>
          </a:p>
        </p:txBody>
      </p:sp>
      <p:sp>
        <p:nvSpPr>
          <p:cNvPr id="10" name="CaixaDeTexto 6">
            <a:extLst>
              <a:ext uri="{FF2B5EF4-FFF2-40B4-BE49-F238E27FC236}">
                <a16:creationId xmlns:a16="http://schemas.microsoft.com/office/drawing/2014/main" id="{B0C0945B-815F-43D3-9E80-D434226C8993}"/>
              </a:ext>
            </a:extLst>
          </p:cNvPr>
          <p:cNvSpPr txBox="1"/>
          <p:nvPr/>
        </p:nvSpPr>
        <p:spPr>
          <a:xfrm>
            <a:off x="0" y="3299500"/>
            <a:ext cx="6094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quantidade de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casas visitadas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manteve estável.</a:t>
            </a:r>
          </a:p>
        </p:txBody>
      </p:sp>
      <p:sp>
        <p:nvSpPr>
          <p:cNvPr id="11" name="CaixaDeTexto 6">
            <a:extLst>
              <a:ext uri="{FF2B5EF4-FFF2-40B4-BE49-F238E27FC236}">
                <a16:creationId xmlns:a16="http://schemas.microsoft.com/office/drawing/2014/main" id="{796D0105-A725-4FD0-8895-002F11450545}"/>
              </a:ext>
            </a:extLst>
          </p:cNvPr>
          <p:cNvSpPr txBox="1"/>
          <p:nvPr/>
        </p:nvSpPr>
        <p:spPr>
          <a:xfrm>
            <a:off x="0" y="3668832"/>
            <a:ext cx="6094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quantidade de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ofertas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diminuiu.</a:t>
            </a:r>
          </a:p>
        </p:txBody>
      </p:sp>
      <p:sp>
        <p:nvSpPr>
          <p:cNvPr id="12" name="CaixaDeTexto 6">
            <a:extLst>
              <a:ext uri="{FF2B5EF4-FFF2-40B4-BE49-F238E27FC236}">
                <a16:creationId xmlns:a16="http://schemas.microsoft.com/office/drawing/2014/main" id="{58299651-0E14-45C8-B935-53030CB6DFDF}"/>
              </a:ext>
            </a:extLst>
          </p:cNvPr>
          <p:cNvSpPr txBox="1"/>
          <p:nvPr/>
        </p:nvSpPr>
        <p:spPr>
          <a:xfrm>
            <a:off x="-2" y="4149658"/>
            <a:ext cx="6094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quantidade de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inquilinos fazendo ofertas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diminuiu.</a:t>
            </a:r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474A265B-946E-4BBC-82DA-C755574C835A}"/>
              </a:ext>
            </a:extLst>
          </p:cNvPr>
          <p:cNvSpPr txBox="1"/>
          <p:nvPr/>
        </p:nvSpPr>
        <p:spPr>
          <a:xfrm>
            <a:off x="0" y="4961540"/>
            <a:ext cx="609479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quantidade de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contratos fechados</a:t>
            </a:r>
            <a:r>
              <a:rPr lang="pt-BR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caiu </a:t>
            </a:r>
            <a:r>
              <a:rPr lang="en-US" b="1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↓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48%.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quando projetamos até dezembro, se nada mudar,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queda será contínua.</a:t>
            </a:r>
          </a:p>
        </p:txBody>
      </p:sp>
      <p:sp>
        <p:nvSpPr>
          <p:cNvPr id="14" name="CaixaDeTexto 6">
            <a:extLst>
              <a:ext uri="{FF2B5EF4-FFF2-40B4-BE49-F238E27FC236}">
                <a16:creationId xmlns:a16="http://schemas.microsoft.com/office/drawing/2014/main" id="{788D6664-D781-4301-B112-E6860FD516BB}"/>
              </a:ext>
            </a:extLst>
          </p:cNvPr>
          <p:cNvSpPr txBox="1"/>
          <p:nvPr/>
        </p:nvSpPr>
        <p:spPr>
          <a:xfrm>
            <a:off x="9412288" y="1022002"/>
            <a:ext cx="19846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rgbClr val="61C395"/>
                </a:solidFill>
                <a:latin typeface="+mj-lt"/>
                <a:cs typeface="Segoe UI Light" panose="020B0502040204020203" pitchFamily="34" charset="0"/>
              </a:rPr>
              <a:t>↑ </a:t>
            </a:r>
            <a:r>
              <a:rPr lang="pt-BR" dirty="0">
                <a:solidFill>
                  <a:srgbClr val="61C39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16%</a:t>
            </a:r>
          </a:p>
        </p:txBody>
      </p:sp>
      <p:sp>
        <p:nvSpPr>
          <p:cNvPr id="15" name="CaixaDeTexto 6">
            <a:extLst>
              <a:ext uri="{FF2B5EF4-FFF2-40B4-BE49-F238E27FC236}">
                <a16:creationId xmlns:a16="http://schemas.microsoft.com/office/drawing/2014/main" id="{8034DBE1-2779-46D4-B6FD-5F1A5E85D0EE}"/>
              </a:ext>
            </a:extLst>
          </p:cNvPr>
          <p:cNvSpPr txBox="1"/>
          <p:nvPr/>
        </p:nvSpPr>
        <p:spPr>
          <a:xfrm>
            <a:off x="9412288" y="1483667"/>
            <a:ext cx="19846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rgbClr val="61C395"/>
                </a:solidFill>
                <a:latin typeface="+mj-lt"/>
                <a:cs typeface="Segoe UI Light" panose="020B0502040204020203" pitchFamily="34" charset="0"/>
              </a:rPr>
              <a:t>↑ </a:t>
            </a:r>
            <a:r>
              <a:rPr lang="en-US" dirty="0">
                <a:solidFill>
                  <a:srgbClr val="61C39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63%</a:t>
            </a:r>
            <a:endParaRPr lang="pt-BR" dirty="0">
              <a:solidFill>
                <a:srgbClr val="61C39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aixaDeTexto 6">
            <a:extLst>
              <a:ext uri="{FF2B5EF4-FFF2-40B4-BE49-F238E27FC236}">
                <a16:creationId xmlns:a16="http://schemas.microsoft.com/office/drawing/2014/main" id="{4A81A8DD-FDAA-4B63-93A3-1BD4E47FAE6E}"/>
              </a:ext>
            </a:extLst>
          </p:cNvPr>
          <p:cNvSpPr txBox="1"/>
          <p:nvPr/>
        </p:nvSpPr>
        <p:spPr>
          <a:xfrm>
            <a:off x="9412288" y="3390941"/>
            <a:ext cx="19846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506C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0%</a:t>
            </a:r>
            <a:endParaRPr lang="pt-BR" dirty="0">
              <a:solidFill>
                <a:srgbClr val="506C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ixaDeTexto 6">
            <a:extLst>
              <a:ext uri="{FF2B5EF4-FFF2-40B4-BE49-F238E27FC236}">
                <a16:creationId xmlns:a16="http://schemas.microsoft.com/office/drawing/2014/main" id="{4006B429-A581-453E-8BD7-EE01B7FF7F10}"/>
              </a:ext>
            </a:extLst>
          </p:cNvPr>
          <p:cNvSpPr txBox="1"/>
          <p:nvPr/>
        </p:nvSpPr>
        <p:spPr>
          <a:xfrm>
            <a:off x="9412288" y="3851245"/>
            <a:ext cx="19846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C66FC1"/>
                </a:solidFill>
                <a:latin typeface="+mj-lt"/>
                <a:cs typeface="Segoe UI Light" panose="020B0502040204020203" pitchFamily="34" charset="0"/>
              </a:rPr>
              <a:t>↓ </a:t>
            </a:r>
            <a:r>
              <a:rPr lang="en-US" dirty="0">
                <a:solidFill>
                  <a:srgbClr val="C66FC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13%</a:t>
            </a:r>
            <a:endParaRPr lang="pt-BR" dirty="0">
              <a:solidFill>
                <a:srgbClr val="C66FC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ixaDeTexto 6">
            <a:extLst>
              <a:ext uri="{FF2B5EF4-FFF2-40B4-BE49-F238E27FC236}">
                <a16:creationId xmlns:a16="http://schemas.microsoft.com/office/drawing/2014/main" id="{01CD88E1-806E-4D34-8762-F0D93557D3E8}"/>
              </a:ext>
            </a:extLst>
          </p:cNvPr>
          <p:cNvSpPr txBox="1"/>
          <p:nvPr/>
        </p:nvSpPr>
        <p:spPr>
          <a:xfrm>
            <a:off x="9412288" y="4682757"/>
            <a:ext cx="19846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C66FC1"/>
                </a:solidFill>
                <a:latin typeface="+mj-lt"/>
                <a:cs typeface="Segoe UI Light" panose="020B0502040204020203" pitchFamily="34" charset="0"/>
              </a:rPr>
              <a:t>↓ </a:t>
            </a:r>
            <a:r>
              <a:rPr lang="en-US" dirty="0">
                <a:solidFill>
                  <a:srgbClr val="C66FC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38%</a:t>
            </a:r>
            <a:endParaRPr lang="pt-BR" dirty="0">
              <a:solidFill>
                <a:srgbClr val="C66FC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aixaDeTexto 6">
            <a:extLst>
              <a:ext uri="{FF2B5EF4-FFF2-40B4-BE49-F238E27FC236}">
                <a16:creationId xmlns:a16="http://schemas.microsoft.com/office/drawing/2014/main" id="{08CA48CD-A3B2-46EA-8FF3-B582D30106DC}"/>
              </a:ext>
            </a:extLst>
          </p:cNvPr>
          <p:cNvSpPr txBox="1"/>
          <p:nvPr/>
        </p:nvSpPr>
        <p:spPr>
          <a:xfrm>
            <a:off x="6833827" y="6528571"/>
            <a:ext cx="257846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janeiro até agosto</a:t>
            </a:r>
          </a:p>
        </p:txBody>
      </p:sp>
    </p:spTree>
    <p:extLst>
      <p:ext uri="{BB962C8B-B14F-4D97-AF65-F5344CB8AC3E}">
        <p14:creationId xmlns:p14="http://schemas.microsoft.com/office/powerpoint/2010/main" val="70298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6094800" cy="6858000"/>
          </a:xfrm>
          <a:prstGeom prst="rect">
            <a:avLst/>
          </a:prstGeom>
          <a:solidFill>
            <a:srgbClr val="506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11626" y="1022002"/>
            <a:ext cx="4871545" cy="461665"/>
          </a:xfrm>
          <a:prstGeom prst="rect">
            <a:avLst/>
          </a:prstGeom>
          <a:solidFill>
            <a:srgbClr val="61C395"/>
          </a:solidFill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Por que está acontecendo?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2404" y="1930598"/>
            <a:ext cx="60948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Destaque para o aumento dos</a:t>
            </a:r>
          </a:p>
          <a:p>
            <a:pPr algn="r"/>
            <a:r>
              <a:rPr lang="pt-BR" dirty="0">
                <a:solidFill>
                  <a:schemeClr val="bg1"/>
                </a:solidFill>
                <a:highlight>
                  <a:srgbClr val="C66FC1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3 piores aspectos nas avaliações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1 a 4.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9D58C45-A41E-44CA-90F4-85B5D470A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376484"/>
              </p:ext>
            </p:extLst>
          </p:nvPr>
        </p:nvGraphicFramePr>
        <p:xfrm>
          <a:off x="6094796" y="1022002"/>
          <a:ext cx="6097204" cy="5835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6">
            <a:extLst>
              <a:ext uri="{FF2B5EF4-FFF2-40B4-BE49-F238E27FC236}">
                <a16:creationId xmlns:a16="http://schemas.microsoft.com/office/drawing/2014/main" id="{ADFD00F2-B32D-44A7-A069-6BCAF1C78F10}"/>
              </a:ext>
            </a:extLst>
          </p:cNvPr>
          <p:cNvSpPr txBox="1"/>
          <p:nvPr/>
        </p:nvSpPr>
        <p:spPr>
          <a:xfrm>
            <a:off x="-5633" y="3560311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“Esperava que estivesse mais preservado”</a:t>
            </a:r>
          </a:p>
        </p:txBody>
      </p:sp>
      <p:sp>
        <p:nvSpPr>
          <p:cNvPr id="10" name="CaixaDeTexto 6">
            <a:extLst>
              <a:ext uri="{FF2B5EF4-FFF2-40B4-BE49-F238E27FC236}">
                <a16:creationId xmlns:a16="http://schemas.microsoft.com/office/drawing/2014/main" id="{5677DF3D-77C6-49EC-89C2-C4EC10800C79}"/>
              </a:ext>
            </a:extLst>
          </p:cNvPr>
          <p:cNvSpPr txBox="1"/>
          <p:nvPr/>
        </p:nvSpPr>
        <p:spPr>
          <a:xfrm>
            <a:off x="-5633" y="4604816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“Era maior nas fotos</a:t>
            </a:r>
            <a:r>
              <a:rPr lang="pt-BR" dirty="0"/>
              <a:t>”</a:t>
            </a:r>
          </a:p>
        </p:txBody>
      </p:sp>
      <p:sp>
        <p:nvSpPr>
          <p:cNvPr id="11" name="CaixaDeTexto 6">
            <a:extLst>
              <a:ext uri="{FF2B5EF4-FFF2-40B4-BE49-F238E27FC236}">
                <a16:creationId xmlns:a16="http://schemas.microsoft.com/office/drawing/2014/main" id="{82B8BAFF-4170-4C18-819E-F1664906D7D5}"/>
              </a:ext>
            </a:extLst>
          </p:cNvPr>
          <p:cNvSpPr txBox="1"/>
          <p:nvPr/>
        </p:nvSpPr>
        <p:spPr>
          <a:xfrm>
            <a:off x="-5633" y="5649322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“Não gostei da localização”</a:t>
            </a:r>
          </a:p>
        </p:txBody>
      </p:sp>
    </p:spTree>
    <p:extLst>
      <p:ext uri="{BB962C8B-B14F-4D97-AF65-F5344CB8AC3E}">
        <p14:creationId xmlns:p14="http://schemas.microsoft.com/office/powerpoint/2010/main" val="5405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6094800" cy="6858000"/>
          </a:xfrm>
          <a:prstGeom prst="rect">
            <a:avLst/>
          </a:prstGeom>
          <a:solidFill>
            <a:srgbClr val="506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11626" y="1022002"/>
            <a:ext cx="4871545" cy="461665"/>
          </a:xfrm>
          <a:prstGeom prst="rect">
            <a:avLst/>
          </a:prstGeom>
          <a:solidFill>
            <a:srgbClr val="61C395"/>
          </a:solidFill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Por que está acontecendo?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2404" y="1930598"/>
            <a:ext cx="60948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rgbClr val="94A4F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Destaque para o aumento dos</a:t>
            </a:r>
          </a:p>
          <a:p>
            <a:pPr algn="r"/>
            <a:r>
              <a:rPr lang="pt-BR" dirty="0">
                <a:solidFill>
                  <a:srgbClr val="94A4F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piores aspectos nas avaliações de 1 a 4.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9D58C45-A41E-44CA-90F4-85B5D470A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830841"/>
              </p:ext>
            </p:extLst>
          </p:nvPr>
        </p:nvGraphicFramePr>
        <p:xfrm>
          <a:off x="6094796" y="1022002"/>
          <a:ext cx="6097204" cy="5835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6">
            <a:extLst>
              <a:ext uri="{FF2B5EF4-FFF2-40B4-BE49-F238E27FC236}">
                <a16:creationId xmlns:a16="http://schemas.microsoft.com/office/drawing/2014/main" id="{60140C2E-46AF-4419-A766-EDC05162B498}"/>
              </a:ext>
            </a:extLst>
          </p:cNvPr>
          <p:cNvSpPr txBox="1"/>
          <p:nvPr/>
        </p:nvSpPr>
        <p:spPr>
          <a:xfrm>
            <a:off x="-4" y="4284337"/>
            <a:ext cx="60948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Fazendo a comparação entre os</a:t>
            </a:r>
            <a:r>
              <a:rPr lang="pt-BR" dirty="0">
                <a:solidFill>
                  <a:schemeClr val="bg1"/>
                </a:solidFill>
                <a:highlight>
                  <a:srgbClr val="C66FC1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aspectos negativos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 quantidade de </a:t>
            </a:r>
            <a:r>
              <a:rPr lang="pt-BR" dirty="0">
                <a:solidFill>
                  <a:schemeClr val="bg1"/>
                </a:solidFill>
                <a:highlight>
                  <a:srgbClr val="53BD95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inquilinos fazendo ofertas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podemos afirmar que são inversamente proporcionais, ou seja:</a:t>
            </a:r>
          </a:p>
          <a:p>
            <a:pPr algn="r"/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Quando a quantidade de reclamações nas avaliações aumenta, a quantidade de inquilinos fazendo ofertas cai.</a:t>
            </a:r>
          </a:p>
        </p:txBody>
      </p:sp>
    </p:spTree>
    <p:extLst>
      <p:ext uri="{BB962C8B-B14F-4D97-AF65-F5344CB8AC3E}">
        <p14:creationId xmlns:p14="http://schemas.microsoft.com/office/powerpoint/2010/main" val="117214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39792" y="0"/>
            <a:ext cx="7557843" cy="6858000"/>
          </a:xfrm>
          <a:prstGeom prst="rect">
            <a:avLst/>
          </a:prstGeom>
          <a:solidFill>
            <a:srgbClr val="61C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ADFD00F2-B32D-44A7-A069-6BCAF1C78F10}"/>
              </a:ext>
            </a:extLst>
          </p:cNvPr>
          <p:cNvSpPr txBox="1"/>
          <p:nvPr/>
        </p:nvSpPr>
        <p:spPr>
          <a:xfrm>
            <a:off x="-1468677" y="2031957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“Esperava que estivesse mais preservado”</a:t>
            </a:r>
          </a:p>
        </p:txBody>
      </p:sp>
      <p:sp>
        <p:nvSpPr>
          <p:cNvPr id="10" name="CaixaDeTexto 6">
            <a:extLst>
              <a:ext uri="{FF2B5EF4-FFF2-40B4-BE49-F238E27FC236}">
                <a16:creationId xmlns:a16="http://schemas.microsoft.com/office/drawing/2014/main" id="{5677DF3D-77C6-49EC-89C2-C4EC10800C79}"/>
              </a:ext>
            </a:extLst>
          </p:cNvPr>
          <p:cNvSpPr txBox="1"/>
          <p:nvPr/>
        </p:nvSpPr>
        <p:spPr>
          <a:xfrm>
            <a:off x="-1455008" y="3612039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“Era maior nas fotos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sp>
        <p:nvSpPr>
          <p:cNvPr id="11" name="CaixaDeTexto 6">
            <a:extLst>
              <a:ext uri="{FF2B5EF4-FFF2-40B4-BE49-F238E27FC236}">
                <a16:creationId xmlns:a16="http://schemas.microsoft.com/office/drawing/2014/main" id="{82B8BAFF-4170-4C18-819E-F1664906D7D5}"/>
              </a:ext>
            </a:extLst>
          </p:cNvPr>
          <p:cNvSpPr txBox="1"/>
          <p:nvPr/>
        </p:nvSpPr>
        <p:spPr>
          <a:xfrm>
            <a:off x="-1455008" y="5192121"/>
            <a:ext cx="6094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“Não gostei da localização”</a:t>
            </a:r>
          </a:p>
        </p:txBody>
      </p:sp>
      <p:sp>
        <p:nvSpPr>
          <p:cNvPr id="12" name="CaixaDeTexto 6">
            <a:extLst>
              <a:ext uri="{FF2B5EF4-FFF2-40B4-BE49-F238E27FC236}">
                <a16:creationId xmlns:a16="http://schemas.microsoft.com/office/drawing/2014/main" id="{0A75A1D1-650F-4297-AA72-286275A01D74}"/>
              </a:ext>
            </a:extLst>
          </p:cNvPr>
          <p:cNvSpPr txBox="1"/>
          <p:nvPr/>
        </p:nvSpPr>
        <p:spPr>
          <a:xfrm>
            <a:off x="4653462" y="2031957"/>
            <a:ext cx="754417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#1.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fotos do anúncio podem estar desatualizadas.</a:t>
            </a:r>
          </a:p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#2.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fotos não estão evidenciando o imóvel como ele realmente é.</a:t>
            </a:r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355D8A7E-5AD5-41FC-8DDB-022E32A11C7F}"/>
              </a:ext>
            </a:extLst>
          </p:cNvPr>
          <p:cNvSpPr txBox="1"/>
          <p:nvPr/>
        </p:nvSpPr>
        <p:spPr>
          <a:xfrm>
            <a:off x="4667131" y="3612039"/>
            <a:ext cx="754417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#1.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lente grande-angular utilizada pelos fotógrafos do QuintoAndar distorcem a percepção de tamanho do imóvel.</a:t>
            </a:r>
          </a:p>
        </p:txBody>
      </p:sp>
      <p:sp>
        <p:nvSpPr>
          <p:cNvPr id="14" name="CaixaDeTexto 6">
            <a:extLst>
              <a:ext uri="{FF2B5EF4-FFF2-40B4-BE49-F238E27FC236}">
                <a16:creationId xmlns:a16="http://schemas.microsoft.com/office/drawing/2014/main" id="{347D969C-448B-447C-9001-3647393C0C3C}"/>
              </a:ext>
            </a:extLst>
          </p:cNvPr>
          <p:cNvSpPr txBox="1"/>
          <p:nvPr/>
        </p:nvSpPr>
        <p:spPr>
          <a:xfrm>
            <a:off x="4626123" y="5192121"/>
            <a:ext cx="754417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#1.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Talvez estejam faltando mais informações sobre a localização no detalhamento do imóvel.</a:t>
            </a:r>
          </a:p>
        </p:txBody>
      </p:sp>
      <p:sp>
        <p:nvSpPr>
          <p:cNvPr id="15" name="CaixaDeTexto 5">
            <a:extLst>
              <a:ext uri="{FF2B5EF4-FFF2-40B4-BE49-F238E27FC236}">
                <a16:creationId xmlns:a16="http://schemas.microsoft.com/office/drawing/2014/main" id="{176BA504-F1B0-4615-8121-E7CB7A49B754}"/>
              </a:ext>
            </a:extLst>
          </p:cNvPr>
          <p:cNvSpPr txBox="1"/>
          <p:nvPr/>
        </p:nvSpPr>
        <p:spPr>
          <a:xfrm>
            <a:off x="6700792" y="1018538"/>
            <a:ext cx="48715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pt-BR" sz="2400" dirty="0">
                <a:solidFill>
                  <a:srgbClr val="61C39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Como é possível melhorar?</a:t>
            </a:r>
          </a:p>
        </p:txBody>
      </p:sp>
    </p:spTree>
    <p:extLst>
      <p:ext uri="{BB962C8B-B14F-4D97-AF65-F5344CB8AC3E}">
        <p14:creationId xmlns:p14="http://schemas.microsoft.com/office/powerpoint/2010/main" val="4667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273800" y="0"/>
            <a:ext cx="6094800" cy="6858000"/>
          </a:xfrm>
          <a:prstGeom prst="rect">
            <a:avLst/>
          </a:prstGeom>
          <a:solidFill>
            <a:srgbClr val="506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AECF32-2B9B-4396-946D-A04F6C791B19}"/>
              </a:ext>
            </a:extLst>
          </p:cNvPr>
          <p:cNvSpPr/>
          <p:nvPr/>
        </p:nvSpPr>
        <p:spPr>
          <a:xfrm>
            <a:off x="-174171" y="1944912"/>
            <a:ext cx="8766627" cy="1465200"/>
          </a:xfrm>
          <a:prstGeom prst="roundRect">
            <a:avLst>
              <a:gd name="adj" fmla="val 8602"/>
            </a:avLst>
          </a:prstGeom>
          <a:solidFill>
            <a:srgbClr val="C66FC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14826" y="2197988"/>
            <a:ext cx="4871545" cy="959048"/>
          </a:xfrm>
          <a:prstGeom prst="roundRect">
            <a:avLst>
              <a:gd name="adj" fmla="val 6721"/>
            </a:avLst>
          </a:prstGeom>
          <a:noFill/>
          <a:ln w="28575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 observamos em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valores agrupados por visitas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 maior quantidade de contratações se dá entre a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quinta e a sexta visita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F1F9B8-C8E7-40CF-83E5-2BD2D9C35075}"/>
              </a:ext>
            </a:extLst>
          </p:cNvPr>
          <p:cNvSpPr/>
          <p:nvPr/>
        </p:nvSpPr>
        <p:spPr>
          <a:xfrm>
            <a:off x="-174171" y="4107542"/>
            <a:ext cx="7302500" cy="1669146"/>
          </a:xfrm>
          <a:prstGeom prst="roundRect">
            <a:avLst>
              <a:gd name="adj" fmla="val 8602"/>
            </a:avLst>
          </a:prstGeom>
          <a:solidFill>
            <a:srgbClr val="61C395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D2F606-052C-4E3B-995B-254782F8AAB9}"/>
              </a:ext>
            </a:extLst>
          </p:cNvPr>
          <p:cNvSpPr/>
          <p:nvPr/>
        </p:nvSpPr>
        <p:spPr>
          <a:xfrm>
            <a:off x="6429829" y="4107543"/>
            <a:ext cx="1204685" cy="2953653"/>
          </a:xfrm>
          <a:prstGeom prst="roundRect">
            <a:avLst>
              <a:gd name="adj" fmla="val 6192"/>
            </a:avLst>
          </a:prstGeom>
          <a:solidFill>
            <a:srgbClr val="61C395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32C48E-EE67-4D8E-9006-90E942113596}"/>
              </a:ext>
            </a:extLst>
          </p:cNvPr>
          <p:cNvSpPr/>
          <p:nvPr/>
        </p:nvSpPr>
        <p:spPr>
          <a:xfrm>
            <a:off x="7982857" y="1944912"/>
            <a:ext cx="798285" cy="5116284"/>
          </a:xfrm>
          <a:prstGeom prst="roundRect">
            <a:avLst>
              <a:gd name="adj" fmla="val 8602"/>
            </a:avLst>
          </a:prstGeom>
          <a:solidFill>
            <a:srgbClr val="C66FC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4079964378"/>
              </p:ext>
            </p:extLst>
          </p:nvPr>
        </p:nvGraphicFramePr>
        <p:xfrm>
          <a:off x="6273800" y="1741714"/>
          <a:ext cx="6094800" cy="5116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6">
            <a:extLst>
              <a:ext uri="{FF2B5EF4-FFF2-40B4-BE49-F238E27FC236}">
                <a16:creationId xmlns:a16="http://schemas.microsoft.com/office/drawing/2014/main" id="{A097EAD9-EF8B-455F-814F-DF63CAE4C450}"/>
              </a:ext>
            </a:extLst>
          </p:cNvPr>
          <p:cNvSpPr txBox="1"/>
          <p:nvPr/>
        </p:nvSpPr>
        <p:spPr>
          <a:xfrm>
            <a:off x="814826" y="4174876"/>
            <a:ext cx="4871545" cy="1534478"/>
          </a:xfrm>
          <a:prstGeom prst="roundRect">
            <a:avLst>
              <a:gd name="adj" fmla="val 6830"/>
            </a:avLst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Apesar da análise anterior, se olharmos a relação entre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visitas acumuladas e a quantidade absoluta de contratações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 efetividade das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primeiras 3 visitas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 mais expressiva (57%).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B9EFDB9B-FE7B-4DB2-9DCC-C27401DF37E3}"/>
              </a:ext>
            </a:extLst>
          </p:cNvPr>
          <p:cNvSpPr txBox="1"/>
          <p:nvPr/>
        </p:nvSpPr>
        <p:spPr>
          <a:xfrm>
            <a:off x="611626" y="1022002"/>
            <a:ext cx="4871545" cy="461665"/>
          </a:xfrm>
          <a:prstGeom prst="rect">
            <a:avLst/>
          </a:prstGeom>
          <a:solidFill>
            <a:srgbClr val="506CF0"/>
          </a:solidFill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mais?</a:t>
            </a:r>
          </a:p>
        </p:txBody>
      </p:sp>
    </p:spTree>
    <p:extLst>
      <p:ext uri="{BB962C8B-B14F-4D97-AF65-F5344CB8AC3E}">
        <p14:creationId xmlns:p14="http://schemas.microsoft.com/office/powerpoint/2010/main" val="157094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4823129" y="2887603"/>
            <a:ext cx="279197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Foco nas primeiras visitas.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Cada visita a mais realizada e que não gerou proposta/contrato,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representa um custo operacional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(corretor, agendamento, envio de confirmação etc.).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680633" y="2901377"/>
            <a:ext cx="279197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Entender por que as visitas não acontecem.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 5% menos visitas e menores chances de contratação.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65625" y="2901377"/>
            <a:ext cx="2791973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Os piores aspectos das avaliações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precisam ser tratatos. Se o inquilino parou para escrever na avaliação, 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aquilo realmente o impactou o suficiente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823129" y="5742772"/>
            <a:ext cx="27919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“Amor à primeira visita.”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F26E4277-265D-427A-BBCD-968028366153}"/>
              </a:ext>
            </a:extLst>
          </p:cNvPr>
          <p:cNvSpPr txBox="1"/>
          <p:nvPr/>
        </p:nvSpPr>
        <p:spPr>
          <a:xfrm>
            <a:off x="611626" y="1022002"/>
            <a:ext cx="4871545" cy="461665"/>
          </a:xfrm>
          <a:prstGeom prst="rect">
            <a:avLst/>
          </a:prstGeom>
          <a:solidFill>
            <a:srgbClr val="61C395"/>
          </a:solidFill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 pra fechar...</a:t>
            </a:r>
          </a:p>
        </p:txBody>
      </p:sp>
      <p:pic>
        <p:nvPicPr>
          <p:cNvPr id="5" name="Graphic 4" descr="In love face outline with solid fill">
            <a:extLst>
              <a:ext uri="{FF2B5EF4-FFF2-40B4-BE49-F238E27FC236}">
                <a16:creationId xmlns:a16="http://schemas.microsoft.com/office/drawing/2014/main" id="{7B5B23D5-1475-4329-A5DB-F99DD02D0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115" y="2091057"/>
            <a:ext cx="720000" cy="720000"/>
          </a:xfrm>
          <a:prstGeom prst="rect">
            <a:avLst/>
          </a:prstGeom>
        </p:spPr>
      </p:pic>
      <p:pic>
        <p:nvPicPr>
          <p:cNvPr id="7" name="Graphic 6" descr="Nervous face outline with solid fill">
            <a:extLst>
              <a:ext uri="{FF2B5EF4-FFF2-40B4-BE49-F238E27FC236}">
                <a16:creationId xmlns:a16="http://schemas.microsoft.com/office/drawing/2014/main" id="{1E94939A-FE09-42A4-82A1-75C97B0C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619" y="2091057"/>
            <a:ext cx="720000" cy="720000"/>
          </a:xfrm>
          <a:prstGeom prst="rect">
            <a:avLst/>
          </a:prstGeom>
        </p:spPr>
      </p:pic>
      <p:pic>
        <p:nvPicPr>
          <p:cNvPr id="10" name="Graphic 9" descr="Angry face outline with solid fill">
            <a:extLst>
              <a:ext uri="{FF2B5EF4-FFF2-40B4-BE49-F238E27FC236}">
                <a16:creationId xmlns:a16="http://schemas.microsoft.com/office/drawing/2014/main" id="{2C12522D-E7CA-4972-81F4-E69293E4D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611" y="209105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7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420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Segoe UI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OLIVEIRA E OLIVEIRA</dc:creator>
  <cp:lastModifiedBy>Camila Kaori Ito</cp:lastModifiedBy>
  <cp:revision>33</cp:revision>
  <dcterms:created xsi:type="dcterms:W3CDTF">2022-02-13T13:02:05Z</dcterms:created>
  <dcterms:modified xsi:type="dcterms:W3CDTF">2022-02-14T22:54:49Z</dcterms:modified>
</cp:coreProperties>
</file>