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97CBE-5459-4A91-A527-A244FB90D22C}" type="doc">
      <dgm:prSet loTypeId="urn:microsoft.com/office/officeart/2005/8/layout/arrow2" loCatId="process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1A3D0D2-E5B8-4C92-A259-45BDBB1227D6}">
      <dgm:prSet phldrT="[Text]" custT="1"/>
      <dgm:spPr/>
      <dgm:t>
        <a:bodyPr/>
        <a:lstStyle/>
        <a:p>
          <a:r>
            <a:rPr lang="en-US" sz="1400" b="1" dirty="0" smtClean="0"/>
            <a:t>Agrupamento dos dados</a:t>
          </a:r>
        </a:p>
        <a:p>
          <a:r>
            <a:rPr lang="en-US" sz="1100" dirty="0" err="1" smtClean="0"/>
            <a:t>Nesta</a:t>
          </a:r>
          <a:r>
            <a:rPr lang="en-US" sz="1100" dirty="0" smtClean="0"/>
            <a:t> </a:t>
          </a:r>
          <a:r>
            <a:rPr lang="en-US" sz="1100" dirty="0" err="1" smtClean="0"/>
            <a:t>etapa</a:t>
          </a:r>
          <a:r>
            <a:rPr lang="en-US" sz="1100" dirty="0" smtClean="0"/>
            <a:t> </a:t>
          </a:r>
          <a:r>
            <a:rPr lang="en-US" sz="1100" dirty="0" err="1" smtClean="0"/>
            <a:t>os</a:t>
          </a:r>
          <a:r>
            <a:rPr lang="en-US" sz="1100" dirty="0" smtClean="0"/>
            <a:t> datasets do IHME </a:t>
          </a:r>
          <a:r>
            <a:rPr lang="en-US" sz="1100" dirty="0" err="1" smtClean="0"/>
            <a:t>foram</a:t>
          </a:r>
          <a:r>
            <a:rPr lang="en-US" sz="1100" dirty="0" smtClean="0"/>
            <a:t> </a:t>
          </a:r>
          <a:r>
            <a:rPr lang="en-US" sz="1100" dirty="0" err="1" smtClean="0"/>
            <a:t>agrupados</a:t>
          </a:r>
          <a:r>
            <a:rPr lang="en-US" sz="1100" dirty="0" smtClean="0"/>
            <a:t> com </a:t>
          </a:r>
          <a:r>
            <a:rPr lang="en-US" sz="1100" dirty="0" err="1" smtClean="0"/>
            <a:t>os</a:t>
          </a:r>
          <a:r>
            <a:rPr lang="en-US" sz="1100" dirty="0" smtClean="0"/>
            <a:t> dados de </a:t>
          </a:r>
          <a:r>
            <a:rPr lang="en-US" sz="1100" dirty="0" err="1" smtClean="0"/>
            <a:t>temperatura</a:t>
          </a:r>
          <a:r>
            <a:rPr lang="en-US" sz="1100" dirty="0" smtClean="0"/>
            <a:t>, </a:t>
          </a:r>
          <a:r>
            <a:rPr lang="en-US" sz="1100" dirty="0" err="1" smtClean="0"/>
            <a:t>informação</a:t>
          </a:r>
          <a:r>
            <a:rPr lang="en-US" sz="1100" dirty="0" smtClean="0"/>
            <a:t> de latitude e longitude etc.</a:t>
          </a:r>
          <a:endParaRPr lang="en-US" sz="1100" b="1" dirty="0"/>
        </a:p>
      </dgm:t>
    </dgm:pt>
    <dgm:pt modelId="{192D9124-F935-4242-8EE4-EE9556C7EAB3}" type="parTrans" cxnId="{25A791D3-596A-4DDB-A83F-F7F4610EB915}">
      <dgm:prSet/>
      <dgm:spPr/>
      <dgm:t>
        <a:bodyPr/>
        <a:lstStyle/>
        <a:p>
          <a:endParaRPr lang="en-US"/>
        </a:p>
      </dgm:t>
    </dgm:pt>
    <dgm:pt modelId="{EFDEA7A4-652F-4873-97F6-072B547BC9A6}" type="sibTrans" cxnId="{25A791D3-596A-4DDB-A83F-F7F4610EB915}">
      <dgm:prSet/>
      <dgm:spPr/>
      <dgm:t>
        <a:bodyPr/>
        <a:lstStyle/>
        <a:p>
          <a:endParaRPr lang="en-US"/>
        </a:p>
      </dgm:t>
    </dgm:pt>
    <dgm:pt modelId="{E3675578-FCE6-4CEE-B3B1-A671066019B6}">
      <dgm:prSet phldrT="[Text]" custT="1"/>
      <dgm:spPr/>
      <dgm:t>
        <a:bodyPr/>
        <a:lstStyle/>
        <a:p>
          <a:r>
            <a:rPr lang="en-US" sz="1400" b="1" dirty="0" smtClean="0"/>
            <a:t>Transposição dos dados</a:t>
          </a:r>
        </a:p>
        <a:p>
          <a:r>
            <a:rPr lang="pt-BR" sz="1100" dirty="0" smtClean="0"/>
            <a:t>Para os dados de </a:t>
          </a:r>
          <a:r>
            <a:rPr lang="pt-BR" sz="1100" b="1" dirty="0" smtClean="0"/>
            <a:t>Cidade</a:t>
          </a:r>
          <a:r>
            <a:rPr lang="pt-BR" sz="1100" dirty="0" smtClean="0"/>
            <a:t> realizamos a transposição das colunas </a:t>
          </a:r>
          <a:r>
            <a:rPr lang="pt-BR" sz="1100" b="1" dirty="0" smtClean="0"/>
            <a:t>“Country” e “</a:t>
          </a:r>
          <a:r>
            <a:rPr lang="pt-BR" sz="1100" b="1" dirty="0" err="1" smtClean="0"/>
            <a:t>Geo</a:t>
          </a:r>
          <a:r>
            <a:rPr lang="pt-BR" sz="1100" b="1" dirty="0" smtClean="0"/>
            <a:t> </a:t>
          </a:r>
          <a:r>
            <a:rPr lang="pt-BR" sz="1100" b="1" dirty="0" err="1" smtClean="0"/>
            <a:t>Region</a:t>
          </a:r>
          <a:r>
            <a:rPr lang="pt-BR" sz="1100" b="1" dirty="0" smtClean="0"/>
            <a:t>”</a:t>
          </a:r>
          <a:r>
            <a:rPr lang="pt-BR" sz="1100" dirty="0" smtClean="0"/>
            <a:t>, realizamos a tratativa para agrupar essa informação em </a:t>
          </a:r>
          <a:r>
            <a:rPr lang="pt-BR" sz="1100" b="1" dirty="0" smtClean="0"/>
            <a:t>colunas</a:t>
          </a:r>
          <a:r>
            <a:rPr lang="pt-BR" sz="1100" dirty="0" smtClean="0"/>
            <a:t> e não mais em linhas e facilitar a aplicação do modelo ML.</a:t>
          </a:r>
          <a:endParaRPr lang="en-US" sz="1100" b="1" dirty="0"/>
        </a:p>
      </dgm:t>
    </dgm:pt>
    <dgm:pt modelId="{35E89080-0EFC-4084-9520-637EA1608992}" type="parTrans" cxnId="{1C40D07B-E02B-4975-838A-A9C109AFDA8D}">
      <dgm:prSet/>
      <dgm:spPr/>
      <dgm:t>
        <a:bodyPr/>
        <a:lstStyle/>
        <a:p>
          <a:endParaRPr lang="en-US"/>
        </a:p>
      </dgm:t>
    </dgm:pt>
    <dgm:pt modelId="{313B1920-92B0-4D5E-A9AB-C43E3CDA02ED}" type="sibTrans" cxnId="{1C40D07B-E02B-4975-838A-A9C109AFDA8D}">
      <dgm:prSet/>
      <dgm:spPr/>
      <dgm:t>
        <a:bodyPr/>
        <a:lstStyle/>
        <a:p>
          <a:endParaRPr lang="en-US"/>
        </a:p>
      </dgm:t>
    </dgm:pt>
    <dgm:pt modelId="{6FED5FDF-BCC0-496E-BBDC-64DA14696891}">
      <dgm:prSet custT="1"/>
      <dgm:spPr/>
      <dgm:t>
        <a:bodyPr/>
        <a:lstStyle/>
        <a:p>
          <a:r>
            <a:rPr lang="en-US" sz="1400" b="1" dirty="0" smtClean="0"/>
            <a:t>Tratativa dos dados</a:t>
          </a:r>
          <a:endParaRPr lang="en-US" sz="1400" b="1" dirty="0"/>
        </a:p>
      </dgm:t>
    </dgm:pt>
    <dgm:pt modelId="{A1D1DBA0-A346-4930-9FC3-82D43EB662B8}" type="parTrans" cxnId="{B03B2FA1-3AD7-44EC-8126-B77E9BD9749D}">
      <dgm:prSet/>
      <dgm:spPr/>
      <dgm:t>
        <a:bodyPr/>
        <a:lstStyle/>
        <a:p>
          <a:endParaRPr lang="en-US"/>
        </a:p>
      </dgm:t>
    </dgm:pt>
    <dgm:pt modelId="{FA6536F2-B76C-407B-B718-E41A15BBDC9D}" type="sibTrans" cxnId="{B03B2FA1-3AD7-44EC-8126-B77E9BD9749D}">
      <dgm:prSet/>
      <dgm:spPr/>
      <dgm:t>
        <a:bodyPr/>
        <a:lstStyle/>
        <a:p>
          <a:endParaRPr lang="en-US"/>
        </a:p>
      </dgm:t>
    </dgm:pt>
    <dgm:pt modelId="{3FE7BA0E-A7CD-40B3-8CB3-37FFBEF16240}">
      <dgm:prSet custT="1"/>
      <dgm:spPr/>
      <dgm:t>
        <a:bodyPr/>
        <a:lstStyle/>
        <a:p>
          <a:r>
            <a:rPr lang="en-US" sz="1050" dirty="0" err="1" smtClean="0"/>
            <a:t>Inexistentes</a:t>
          </a:r>
          <a:endParaRPr lang="en-US" sz="1050" dirty="0"/>
        </a:p>
      </dgm:t>
    </dgm:pt>
    <dgm:pt modelId="{89FF9982-0E8D-47CD-A81F-11C2C7E46BEA}" type="parTrans" cxnId="{0721E887-C100-4EF4-9B6E-D563A6111511}">
      <dgm:prSet/>
      <dgm:spPr/>
      <dgm:t>
        <a:bodyPr/>
        <a:lstStyle/>
        <a:p>
          <a:endParaRPr lang="en-US"/>
        </a:p>
      </dgm:t>
    </dgm:pt>
    <dgm:pt modelId="{E461B0BB-1E72-4254-8D83-33C5687ED41E}" type="sibTrans" cxnId="{0721E887-C100-4EF4-9B6E-D563A6111511}">
      <dgm:prSet/>
      <dgm:spPr/>
      <dgm:t>
        <a:bodyPr/>
        <a:lstStyle/>
        <a:p>
          <a:endParaRPr lang="en-US"/>
        </a:p>
      </dgm:t>
    </dgm:pt>
    <dgm:pt modelId="{A7FBFA96-8C44-40F3-A26F-65ED44C1A200}">
      <dgm:prSet custT="1"/>
      <dgm:spPr/>
      <dgm:t>
        <a:bodyPr/>
        <a:lstStyle/>
        <a:p>
          <a:r>
            <a:rPr lang="en-US" sz="1050" dirty="0" err="1" smtClean="0"/>
            <a:t>Duplicados</a:t>
          </a:r>
          <a:endParaRPr lang="en-US" sz="1050" dirty="0"/>
        </a:p>
      </dgm:t>
    </dgm:pt>
    <dgm:pt modelId="{50EAB8DF-0E9F-4353-8495-207137ABBF06}" type="parTrans" cxnId="{A4834C7D-6A7C-4F21-BD75-8C922988438A}">
      <dgm:prSet/>
      <dgm:spPr/>
      <dgm:t>
        <a:bodyPr/>
        <a:lstStyle/>
        <a:p>
          <a:endParaRPr lang="en-US"/>
        </a:p>
      </dgm:t>
    </dgm:pt>
    <dgm:pt modelId="{69B11272-45A7-4C49-AFD6-1C49790714EE}" type="sibTrans" cxnId="{A4834C7D-6A7C-4F21-BD75-8C922988438A}">
      <dgm:prSet/>
      <dgm:spPr/>
      <dgm:t>
        <a:bodyPr/>
        <a:lstStyle/>
        <a:p>
          <a:endParaRPr lang="en-US"/>
        </a:p>
      </dgm:t>
    </dgm:pt>
    <dgm:pt modelId="{B03C5411-2D76-43E9-AA79-9B2F9C5EA997}">
      <dgm:prSet custT="1"/>
      <dgm:spPr/>
      <dgm:t>
        <a:bodyPr/>
        <a:lstStyle/>
        <a:p>
          <a:r>
            <a:rPr lang="en-US" sz="1050" dirty="0" err="1" smtClean="0"/>
            <a:t>Nulos</a:t>
          </a:r>
          <a:endParaRPr lang="en-US" sz="1050" dirty="0"/>
        </a:p>
      </dgm:t>
    </dgm:pt>
    <dgm:pt modelId="{0F328622-C269-418C-88D6-54A52A87668D}" type="parTrans" cxnId="{B191209E-31A7-400F-8F51-98DA27228CA2}">
      <dgm:prSet/>
      <dgm:spPr/>
      <dgm:t>
        <a:bodyPr/>
        <a:lstStyle/>
        <a:p>
          <a:endParaRPr lang="en-US"/>
        </a:p>
      </dgm:t>
    </dgm:pt>
    <dgm:pt modelId="{A1A7F607-7DE7-4429-BBBE-917CA8CD0F12}" type="sibTrans" cxnId="{B191209E-31A7-400F-8F51-98DA27228CA2}">
      <dgm:prSet/>
      <dgm:spPr/>
      <dgm:t>
        <a:bodyPr/>
        <a:lstStyle/>
        <a:p>
          <a:endParaRPr lang="en-US"/>
        </a:p>
      </dgm:t>
    </dgm:pt>
    <dgm:pt modelId="{FBD2DDA1-7AC9-4DE8-ACCC-65BAC9C8E208}">
      <dgm:prSet phldrT="[Text]" custT="1"/>
      <dgm:spPr/>
      <dgm:t>
        <a:bodyPr/>
        <a:lstStyle/>
        <a:p>
          <a:r>
            <a:rPr lang="en-US" sz="1400" b="1" dirty="0" smtClean="0"/>
            <a:t>Padronização dos dados</a:t>
          </a:r>
        </a:p>
        <a:p>
          <a:r>
            <a:rPr lang="en-US" sz="1100" dirty="0" err="1" smtClean="0"/>
            <a:t>Retirada</a:t>
          </a:r>
          <a:r>
            <a:rPr lang="en-US" sz="1100" dirty="0" smtClean="0"/>
            <a:t> dos </a:t>
          </a:r>
          <a:r>
            <a:rPr lang="en-US" sz="1100" dirty="0" err="1" smtClean="0"/>
            <a:t>caracteres</a:t>
          </a:r>
          <a:r>
            <a:rPr lang="en-US" sz="1100" dirty="0" smtClean="0"/>
            <a:t> </a:t>
          </a:r>
          <a:r>
            <a:rPr lang="en-US" sz="1100" dirty="0" err="1" smtClean="0"/>
            <a:t>especiais</a:t>
          </a:r>
          <a:r>
            <a:rPr lang="en-US" sz="1100" dirty="0" smtClean="0"/>
            <a:t>, </a:t>
          </a:r>
          <a:r>
            <a:rPr lang="en-US" sz="1100" dirty="0" err="1" smtClean="0"/>
            <a:t>padronização</a:t>
          </a:r>
          <a:r>
            <a:rPr lang="en-US" sz="1100" dirty="0" smtClean="0"/>
            <a:t> da </a:t>
          </a:r>
          <a:r>
            <a:rPr lang="en-US" sz="1100" dirty="0" err="1" smtClean="0"/>
            <a:t>nomenclatura</a:t>
          </a:r>
          <a:r>
            <a:rPr lang="en-US" sz="1100" dirty="0" smtClean="0"/>
            <a:t> do </a:t>
          </a:r>
          <a:r>
            <a:rPr lang="en-US" sz="1100" dirty="0" err="1" smtClean="0"/>
            <a:t>nome</a:t>
          </a:r>
          <a:r>
            <a:rPr lang="en-US" sz="1100" dirty="0" smtClean="0"/>
            <a:t> dos </a:t>
          </a:r>
          <a:r>
            <a:rPr lang="en-US" sz="1100" dirty="0" err="1" smtClean="0"/>
            <a:t>países</a:t>
          </a:r>
          <a:r>
            <a:rPr lang="en-US" sz="1100" dirty="0" smtClean="0"/>
            <a:t>, </a:t>
          </a:r>
          <a:r>
            <a:rPr lang="en-US" sz="1100" dirty="0" err="1" smtClean="0"/>
            <a:t>padronização</a:t>
          </a:r>
          <a:r>
            <a:rPr lang="en-US" sz="1100" dirty="0" smtClean="0"/>
            <a:t> dos </a:t>
          </a:r>
          <a:r>
            <a:rPr lang="en-US" sz="1100" dirty="0" err="1" smtClean="0"/>
            <a:t>formatos</a:t>
          </a:r>
          <a:r>
            <a:rPr lang="en-US" sz="1100" dirty="0" smtClean="0"/>
            <a:t> de </a:t>
          </a:r>
          <a:r>
            <a:rPr lang="en-US" sz="1100" dirty="0" err="1" smtClean="0"/>
            <a:t>datas</a:t>
          </a:r>
          <a:r>
            <a:rPr lang="en-US" sz="1100" dirty="0" smtClean="0"/>
            <a:t> etc..</a:t>
          </a:r>
          <a:endParaRPr lang="en-US" sz="1100" b="1" dirty="0"/>
        </a:p>
      </dgm:t>
    </dgm:pt>
    <dgm:pt modelId="{73B54D4D-5B84-47C4-BED4-53803838A4DA}" type="parTrans" cxnId="{32E7371B-DB11-4D74-BA08-36EC7A2FA907}">
      <dgm:prSet/>
      <dgm:spPr/>
      <dgm:t>
        <a:bodyPr/>
        <a:lstStyle/>
        <a:p>
          <a:endParaRPr lang="en-US"/>
        </a:p>
      </dgm:t>
    </dgm:pt>
    <dgm:pt modelId="{8EBC89C4-11DF-4EC7-9FAF-60729A0C1200}" type="sibTrans" cxnId="{32E7371B-DB11-4D74-BA08-36EC7A2FA907}">
      <dgm:prSet/>
      <dgm:spPr/>
      <dgm:t>
        <a:bodyPr/>
        <a:lstStyle/>
        <a:p>
          <a:endParaRPr lang="en-US"/>
        </a:p>
      </dgm:t>
    </dgm:pt>
    <dgm:pt modelId="{92DC17AD-D341-419E-B8ED-D205C6687B3F}" type="pres">
      <dgm:prSet presAssocID="{02097CBE-5459-4A91-A527-A244FB90D22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E63CA-C868-4D9A-A1BF-3E51FB8B07F1}" type="pres">
      <dgm:prSet presAssocID="{02097CBE-5459-4A91-A527-A244FB90D22C}" presName="arrow" presStyleLbl="bgShp" presStyleIdx="0" presStyleCnt="1"/>
      <dgm:spPr/>
      <dgm:t>
        <a:bodyPr/>
        <a:lstStyle/>
        <a:p>
          <a:endParaRPr lang="en-US"/>
        </a:p>
      </dgm:t>
    </dgm:pt>
    <dgm:pt modelId="{4B8C5B8D-96FB-4422-B230-18570F9E4E7E}" type="pres">
      <dgm:prSet presAssocID="{02097CBE-5459-4A91-A527-A244FB90D22C}" presName="arrowDiagram4" presStyleCnt="0"/>
      <dgm:spPr/>
      <dgm:t>
        <a:bodyPr/>
        <a:lstStyle/>
        <a:p>
          <a:endParaRPr lang="en-US"/>
        </a:p>
      </dgm:t>
    </dgm:pt>
    <dgm:pt modelId="{42D61D1A-540C-4579-92F8-BA4926492894}" type="pres">
      <dgm:prSet presAssocID="{FBD2DDA1-7AC9-4DE8-ACCC-65BAC9C8E208}" presName="bullet4a" presStyleLbl="node1" presStyleIdx="0" presStyleCnt="4" custLinFactNeighborX="67883" custLinFactNeighborY="-74670"/>
      <dgm:spPr/>
      <dgm:t>
        <a:bodyPr/>
        <a:lstStyle/>
        <a:p>
          <a:endParaRPr lang="en-US"/>
        </a:p>
      </dgm:t>
    </dgm:pt>
    <dgm:pt modelId="{B717C709-EFAD-420E-8D23-F1352881DDD8}" type="pres">
      <dgm:prSet presAssocID="{FBD2DDA1-7AC9-4DE8-ACCC-65BAC9C8E208}" presName="textBox4a" presStyleLbl="revTx" presStyleIdx="0" presStyleCnt="4" custLinFactNeighborX="10957" custLinFactNeighborY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53902-EF28-4AFE-9765-B7FCD445D886}" type="pres">
      <dgm:prSet presAssocID="{91A3D0D2-E5B8-4C92-A259-45BDBB1227D6}" presName="bullet4b" presStyleLbl="node1" presStyleIdx="1" presStyleCnt="4"/>
      <dgm:spPr/>
      <dgm:t>
        <a:bodyPr/>
        <a:lstStyle/>
        <a:p>
          <a:endParaRPr lang="en-US"/>
        </a:p>
      </dgm:t>
    </dgm:pt>
    <dgm:pt modelId="{E6C20BB7-7A0D-46EA-B279-24FBDB0FDF0B}" type="pres">
      <dgm:prSet presAssocID="{91A3D0D2-E5B8-4C92-A259-45BDBB1227D6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7B314-C3FB-444C-803D-DFD7189741E1}" type="pres">
      <dgm:prSet presAssocID="{E3675578-FCE6-4CEE-B3B1-A671066019B6}" presName="bullet4c" presStyleLbl="node1" presStyleIdx="2" presStyleCnt="4"/>
      <dgm:spPr/>
      <dgm:t>
        <a:bodyPr/>
        <a:lstStyle/>
        <a:p>
          <a:endParaRPr lang="en-US"/>
        </a:p>
      </dgm:t>
    </dgm:pt>
    <dgm:pt modelId="{C21376CB-318F-4FA5-9141-1F0CB850ED76}" type="pres">
      <dgm:prSet presAssocID="{E3675578-FCE6-4CEE-B3B1-A671066019B6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F89E3-D4D0-4262-B409-D50D8372389D}" type="pres">
      <dgm:prSet presAssocID="{6FED5FDF-BCC0-496E-BBDC-64DA14696891}" presName="bullet4d" presStyleLbl="node1" presStyleIdx="3" presStyleCnt="4"/>
      <dgm:spPr/>
      <dgm:t>
        <a:bodyPr/>
        <a:lstStyle/>
        <a:p>
          <a:endParaRPr lang="en-US"/>
        </a:p>
      </dgm:t>
    </dgm:pt>
    <dgm:pt modelId="{F96198FD-A46E-4D30-8FFB-34A42FAB449D}" type="pres">
      <dgm:prSet presAssocID="{6FED5FDF-BCC0-496E-BBDC-64DA14696891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34C7D-6A7C-4F21-BD75-8C922988438A}" srcId="{6FED5FDF-BCC0-496E-BBDC-64DA14696891}" destId="{A7FBFA96-8C44-40F3-A26F-65ED44C1A200}" srcOrd="0" destOrd="0" parTransId="{50EAB8DF-0E9F-4353-8495-207137ABBF06}" sibTransId="{69B11272-45A7-4C49-AFD6-1C49790714EE}"/>
    <dgm:cxn modelId="{0721E887-C100-4EF4-9B6E-D563A6111511}" srcId="{6FED5FDF-BCC0-496E-BBDC-64DA14696891}" destId="{3FE7BA0E-A7CD-40B3-8CB3-37FFBEF16240}" srcOrd="1" destOrd="0" parTransId="{89FF9982-0E8D-47CD-A81F-11C2C7E46BEA}" sibTransId="{E461B0BB-1E72-4254-8D83-33C5687ED41E}"/>
    <dgm:cxn modelId="{7DE58231-4D81-42A9-851D-A137614F51EE}" type="presOf" srcId="{A7FBFA96-8C44-40F3-A26F-65ED44C1A200}" destId="{F96198FD-A46E-4D30-8FFB-34A42FAB449D}" srcOrd="0" destOrd="1" presId="urn:microsoft.com/office/officeart/2005/8/layout/arrow2"/>
    <dgm:cxn modelId="{5D41F0C5-6034-4D52-B452-9775E1E1162F}" type="presOf" srcId="{02097CBE-5459-4A91-A527-A244FB90D22C}" destId="{92DC17AD-D341-419E-B8ED-D205C6687B3F}" srcOrd="0" destOrd="0" presId="urn:microsoft.com/office/officeart/2005/8/layout/arrow2"/>
    <dgm:cxn modelId="{32E7371B-DB11-4D74-BA08-36EC7A2FA907}" srcId="{02097CBE-5459-4A91-A527-A244FB90D22C}" destId="{FBD2DDA1-7AC9-4DE8-ACCC-65BAC9C8E208}" srcOrd="0" destOrd="0" parTransId="{73B54D4D-5B84-47C4-BED4-53803838A4DA}" sibTransId="{8EBC89C4-11DF-4EC7-9FAF-60729A0C1200}"/>
    <dgm:cxn modelId="{B03B2FA1-3AD7-44EC-8126-B77E9BD9749D}" srcId="{02097CBE-5459-4A91-A527-A244FB90D22C}" destId="{6FED5FDF-BCC0-496E-BBDC-64DA14696891}" srcOrd="3" destOrd="0" parTransId="{A1D1DBA0-A346-4930-9FC3-82D43EB662B8}" sibTransId="{FA6536F2-B76C-407B-B718-E41A15BBDC9D}"/>
    <dgm:cxn modelId="{7659C181-0341-4FF6-B97B-957DCCC3B202}" type="presOf" srcId="{E3675578-FCE6-4CEE-B3B1-A671066019B6}" destId="{C21376CB-318F-4FA5-9141-1F0CB850ED76}" srcOrd="0" destOrd="0" presId="urn:microsoft.com/office/officeart/2005/8/layout/arrow2"/>
    <dgm:cxn modelId="{B9932D0C-64B5-49D9-BC38-13B8C1DBA51A}" type="presOf" srcId="{B03C5411-2D76-43E9-AA79-9B2F9C5EA997}" destId="{F96198FD-A46E-4D30-8FFB-34A42FAB449D}" srcOrd="0" destOrd="3" presId="urn:microsoft.com/office/officeart/2005/8/layout/arrow2"/>
    <dgm:cxn modelId="{7F6AB5CA-9B70-43FE-A2A9-169878481087}" type="presOf" srcId="{FBD2DDA1-7AC9-4DE8-ACCC-65BAC9C8E208}" destId="{B717C709-EFAD-420E-8D23-F1352881DDD8}" srcOrd="0" destOrd="0" presId="urn:microsoft.com/office/officeart/2005/8/layout/arrow2"/>
    <dgm:cxn modelId="{49DABCCA-9EF2-4823-B634-D6DD2EFBBF4A}" type="presOf" srcId="{3FE7BA0E-A7CD-40B3-8CB3-37FFBEF16240}" destId="{F96198FD-A46E-4D30-8FFB-34A42FAB449D}" srcOrd="0" destOrd="2" presId="urn:microsoft.com/office/officeart/2005/8/layout/arrow2"/>
    <dgm:cxn modelId="{1F868B13-0127-48D1-8A78-91B7CD8720DC}" type="presOf" srcId="{6FED5FDF-BCC0-496E-BBDC-64DA14696891}" destId="{F96198FD-A46E-4D30-8FFB-34A42FAB449D}" srcOrd="0" destOrd="0" presId="urn:microsoft.com/office/officeart/2005/8/layout/arrow2"/>
    <dgm:cxn modelId="{B191209E-31A7-400F-8F51-98DA27228CA2}" srcId="{6FED5FDF-BCC0-496E-BBDC-64DA14696891}" destId="{B03C5411-2D76-43E9-AA79-9B2F9C5EA997}" srcOrd="2" destOrd="0" parTransId="{0F328622-C269-418C-88D6-54A52A87668D}" sibTransId="{A1A7F607-7DE7-4429-BBBE-917CA8CD0F12}"/>
    <dgm:cxn modelId="{19B4434F-4B64-4439-88CD-47B69630C901}" type="presOf" srcId="{91A3D0D2-E5B8-4C92-A259-45BDBB1227D6}" destId="{E6C20BB7-7A0D-46EA-B279-24FBDB0FDF0B}" srcOrd="0" destOrd="0" presId="urn:microsoft.com/office/officeart/2005/8/layout/arrow2"/>
    <dgm:cxn modelId="{25A791D3-596A-4DDB-A83F-F7F4610EB915}" srcId="{02097CBE-5459-4A91-A527-A244FB90D22C}" destId="{91A3D0D2-E5B8-4C92-A259-45BDBB1227D6}" srcOrd="1" destOrd="0" parTransId="{192D9124-F935-4242-8EE4-EE9556C7EAB3}" sibTransId="{EFDEA7A4-652F-4873-97F6-072B547BC9A6}"/>
    <dgm:cxn modelId="{1C40D07B-E02B-4975-838A-A9C109AFDA8D}" srcId="{02097CBE-5459-4A91-A527-A244FB90D22C}" destId="{E3675578-FCE6-4CEE-B3B1-A671066019B6}" srcOrd="2" destOrd="0" parTransId="{35E89080-0EFC-4084-9520-637EA1608992}" sibTransId="{313B1920-92B0-4D5E-A9AB-C43E3CDA02ED}"/>
    <dgm:cxn modelId="{6E6FC8D4-16FC-4E65-A8D1-B5D06333210A}" type="presParOf" srcId="{92DC17AD-D341-419E-B8ED-D205C6687B3F}" destId="{9C7E63CA-C868-4D9A-A1BF-3E51FB8B07F1}" srcOrd="0" destOrd="0" presId="urn:microsoft.com/office/officeart/2005/8/layout/arrow2"/>
    <dgm:cxn modelId="{E8E6454A-0C86-42B4-AAB8-6242A0C0083E}" type="presParOf" srcId="{92DC17AD-D341-419E-B8ED-D205C6687B3F}" destId="{4B8C5B8D-96FB-4422-B230-18570F9E4E7E}" srcOrd="1" destOrd="0" presId="urn:microsoft.com/office/officeart/2005/8/layout/arrow2"/>
    <dgm:cxn modelId="{515371DB-5173-49E0-888B-A7EF7FDF28A2}" type="presParOf" srcId="{4B8C5B8D-96FB-4422-B230-18570F9E4E7E}" destId="{42D61D1A-540C-4579-92F8-BA4926492894}" srcOrd="0" destOrd="0" presId="urn:microsoft.com/office/officeart/2005/8/layout/arrow2"/>
    <dgm:cxn modelId="{94C510CF-AED5-4AE7-86A7-F2FE7EB79E43}" type="presParOf" srcId="{4B8C5B8D-96FB-4422-B230-18570F9E4E7E}" destId="{B717C709-EFAD-420E-8D23-F1352881DDD8}" srcOrd="1" destOrd="0" presId="urn:microsoft.com/office/officeart/2005/8/layout/arrow2"/>
    <dgm:cxn modelId="{CC628A86-A919-4414-9964-20721C2B90AD}" type="presParOf" srcId="{4B8C5B8D-96FB-4422-B230-18570F9E4E7E}" destId="{DAF53902-EF28-4AFE-9765-B7FCD445D886}" srcOrd="2" destOrd="0" presId="urn:microsoft.com/office/officeart/2005/8/layout/arrow2"/>
    <dgm:cxn modelId="{57D571CD-8CB3-446F-B0B9-3BFD59A5D74A}" type="presParOf" srcId="{4B8C5B8D-96FB-4422-B230-18570F9E4E7E}" destId="{E6C20BB7-7A0D-46EA-B279-24FBDB0FDF0B}" srcOrd="3" destOrd="0" presId="urn:microsoft.com/office/officeart/2005/8/layout/arrow2"/>
    <dgm:cxn modelId="{23B057B7-F27A-4B4D-9C73-6EF07F7F87C5}" type="presParOf" srcId="{4B8C5B8D-96FB-4422-B230-18570F9E4E7E}" destId="{B5B7B314-C3FB-444C-803D-DFD7189741E1}" srcOrd="4" destOrd="0" presId="urn:microsoft.com/office/officeart/2005/8/layout/arrow2"/>
    <dgm:cxn modelId="{3F817C42-4A2A-45CA-BFCC-5E7CCA98C1C5}" type="presParOf" srcId="{4B8C5B8D-96FB-4422-B230-18570F9E4E7E}" destId="{C21376CB-318F-4FA5-9141-1F0CB850ED76}" srcOrd="5" destOrd="0" presId="urn:microsoft.com/office/officeart/2005/8/layout/arrow2"/>
    <dgm:cxn modelId="{84EDD0AD-E562-416E-8C5E-324DC889F9E0}" type="presParOf" srcId="{4B8C5B8D-96FB-4422-B230-18570F9E4E7E}" destId="{1ADF89E3-D4D0-4262-B409-D50D8372389D}" srcOrd="6" destOrd="0" presId="urn:microsoft.com/office/officeart/2005/8/layout/arrow2"/>
    <dgm:cxn modelId="{1C5CFAAE-0FB3-4162-B6C4-60D79E79E82C}" type="presParOf" srcId="{4B8C5B8D-96FB-4422-B230-18570F9E4E7E}" destId="{F96198FD-A46E-4D30-8FFB-34A42FAB449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E63CA-C868-4D9A-A1BF-3E51FB8B07F1}">
      <dsp:nvSpPr>
        <dsp:cNvPr id="0" name=""/>
        <dsp:cNvSpPr/>
      </dsp:nvSpPr>
      <dsp:spPr>
        <a:xfrm>
          <a:off x="590352" y="0"/>
          <a:ext cx="8741215" cy="546325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1D1A-540C-4579-92F8-BA4926492894}">
      <dsp:nvSpPr>
        <dsp:cNvPr id="0" name=""/>
        <dsp:cNvSpPr/>
      </dsp:nvSpPr>
      <dsp:spPr>
        <a:xfrm>
          <a:off x="1587839" y="3912357"/>
          <a:ext cx="201047" cy="201047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7C709-EFAD-420E-8D23-F1352881DDD8}">
      <dsp:nvSpPr>
        <dsp:cNvPr id="0" name=""/>
        <dsp:cNvSpPr/>
      </dsp:nvSpPr>
      <dsp:spPr>
        <a:xfrm>
          <a:off x="1715665" y="4012876"/>
          <a:ext cx="1494747" cy="130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3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Padronização dos dados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Retirada</a:t>
          </a:r>
          <a:r>
            <a:rPr lang="en-US" sz="1100" kern="1200" dirty="0" smtClean="0"/>
            <a:t> dos </a:t>
          </a:r>
          <a:r>
            <a:rPr lang="en-US" sz="1100" kern="1200" dirty="0" err="1" smtClean="0"/>
            <a:t>caracteres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especiais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padronização</a:t>
          </a:r>
          <a:r>
            <a:rPr lang="en-US" sz="1100" kern="1200" dirty="0" smtClean="0"/>
            <a:t> da </a:t>
          </a:r>
          <a:r>
            <a:rPr lang="en-US" sz="1100" kern="1200" dirty="0" err="1" smtClean="0"/>
            <a:t>nomenclatura</a:t>
          </a:r>
          <a:r>
            <a:rPr lang="en-US" sz="1100" kern="1200" dirty="0" smtClean="0"/>
            <a:t> do </a:t>
          </a:r>
          <a:r>
            <a:rPr lang="en-US" sz="1100" kern="1200" dirty="0" err="1" smtClean="0"/>
            <a:t>nome</a:t>
          </a:r>
          <a:r>
            <a:rPr lang="en-US" sz="1100" kern="1200" dirty="0" smtClean="0"/>
            <a:t> dos </a:t>
          </a:r>
          <a:r>
            <a:rPr lang="en-US" sz="1100" kern="1200" dirty="0" err="1" smtClean="0"/>
            <a:t>países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padronização</a:t>
          </a:r>
          <a:r>
            <a:rPr lang="en-US" sz="1100" kern="1200" dirty="0" smtClean="0"/>
            <a:t> dos </a:t>
          </a:r>
          <a:r>
            <a:rPr lang="en-US" sz="1100" kern="1200" dirty="0" err="1" smtClean="0"/>
            <a:t>formatos</a:t>
          </a:r>
          <a:r>
            <a:rPr lang="en-US" sz="1100" kern="1200" dirty="0" smtClean="0"/>
            <a:t> de </a:t>
          </a:r>
          <a:r>
            <a:rPr lang="en-US" sz="1100" kern="1200" dirty="0" err="1" smtClean="0"/>
            <a:t>datas</a:t>
          </a:r>
          <a:r>
            <a:rPr lang="en-US" sz="1100" kern="1200" dirty="0" smtClean="0"/>
            <a:t> etc..</a:t>
          </a:r>
          <a:endParaRPr lang="en-US" sz="1100" b="1" kern="1200" dirty="0"/>
        </a:p>
      </dsp:txBody>
      <dsp:txXfrm>
        <a:off x="1715665" y="4012876"/>
        <a:ext cx="1494747" cy="1300255"/>
      </dsp:txXfrm>
    </dsp:sp>
    <dsp:sp modelId="{DAF53902-EF28-4AFE-9765-B7FCD445D886}">
      <dsp:nvSpPr>
        <dsp:cNvPr id="0" name=""/>
        <dsp:cNvSpPr/>
      </dsp:nvSpPr>
      <dsp:spPr>
        <a:xfrm>
          <a:off x="2871809" y="2791725"/>
          <a:ext cx="349648" cy="349648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C20BB7-7A0D-46EA-B279-24FBDB0FDF0B}">
      <dsp:nvSpPr>
        <dsp:cNvPr id="0" name=""/>
        <dsp:cNvSpPr/>
      </dsp:nvSpPr>
      <dsp:spPr>
        <a:xfrm>
          <a:off x="3046634" y="2966550"/>
          <a:ext cx="1835655" cy="24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7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Agrupamento dos dados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Nesta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etapa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os</a:t>
          </a:r>
          <a:r>
            <a:rPr lang="en-US" sz="1100" kern="1200" dirty="0" smtClean="0"/>
            <a:t> datasets do IHME </a:t>
          </a:r>
          <a:r>
            <a:rPr lang="en-US" sz="1100" kern="1200" dirty="0" err="1" smtClean="0"/>
            <a:t>foram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agrupados</a:t>
          </a:r>
          <a:r>
            <a:rPr lang="en-US" sz="1100" kern="1200" dirty="0" smtClean="0"/>
            <a:t> com </a:t>
          </a:r>
          <a:r>
            <a:rPr lang="en-US" sz="1100" kern="1200" dirty="0" err="1" smtClean="0"/>
            <a:t>os</a:t>
          </a:r>
          <a:r>
            <a:rPr lang="en-US" sz="1100" kern="1200" dirty="0" smtClean="0"/>
            <a:t> dados de </a:t>
          </a:r>
          <a:r>
            <a:rPr lang="en-US" sz="1100" kern="1200" dirty="0" err="1" smtClean="0"/>
            <a:t>temperatura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informação</a:t>
          </a:r>
          <a:r>
            <a:rPr lang="en-US" sz="1100" kern="1200" dirty="0" smtClean="0"/>
            <a:t> de latitude e longitude etc.</a:t>
          </a:r>
          <a:endParaRPr lang="en-US" sz="1100" b="1" kern="1200" dirty="0"/>
        </a:p>
      </dsp:txBody>
      <dsp:txXfrm>
        <a:off x="3046634" y="2966550"/>
        <a:ext cx="1835655" cy="2496709"/>
      </dsp:txXfrm>
    </dsp:sp>
    <dsp:sp modelId="{B5B7B314-C3FB-444C-803D-DFD7189741E1}">
      <dsp:nvSpPr>
        <dsp:cNvPr id="0" name=""/>
        <dsp:cNvSpPr/>
      </dsp:nvSpPr>
      <dsp:spPr>
        <a:xfrm>
          <a:off x="4685612" y="1855323"/>
          <a:ext cx="463284" cy="463284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1376CB-318F-4FA5-9141-1F0CB850ED76}">
      <dsp:nvSpPr>
        <dsp:cNvPr id="0" name=""/>
        <dsp:cNvSpPr/>
      </dsp:nvSpPr>
      <dsp:spPr>
        <a:xfrm>
          <a:off x="4917254" y="2086965"/>
          <a:ext cx="1835655" cy="337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8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Transposição dos dados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Para os dados de </a:t>
          </a:r>
          <a:r>
            <a:rPr lang="pt-BR" sz="1100" b="1" kern="1200" dirty="0" smtClean="0"/>
            <a:t>Cidade</a:t>
          </a:r>
          <a:r>
            <a:rPr lang="pt-BR" sz="1100" kern="1200" dirty="0" smtClean="0"/>
            <a:t> realizamos a transposição das colunas </a:t>
          </a:r>
          <a:r>
            <a:rPr lang="pt-BR" sz="1100" b="1" kern="1200" dirty="0" smtClean="0"/>
            <a:t>“Country” e “</a:t>
          </a:r>
          <a:r>
            <a:rPr lang="pt-BR" sz="1100" b="1" kern="1200" dirty="0" err="1" smtClean="0"/>
            <a:t>Geo</a:t>
          </a:r>
          <a:r>
            <a:rPr lang="pt-BR" sz="1100" b="1" kern="1200" dirty="0" smtClean="0"/>
            <a:t> </a:t>
          </a:r>
          <a:r>
            <a:rPr lang="pt-BR" sz="1100" b="1" kern="1200" dirty="0" err="1" smtClean="0"/>
            <a:t>Region</a:t>
          </a:r>
          <a:r>
            <a:rPr lang="pt-BR" sz="1100" b="1" kern="1200" dirty="0" smtClean="0"/>
            <a:t>”</a:t>
          </a:r>
          <a:r>
            <a:rPr lang="pt-BR" sz="1100" kern="1200" dirty="0" smtClean="0"/>
            <a:t>, realizamos a tratativa para agrupar essa informação em </a:t>
          </a:r>
          <a:r>
            <a:rPr lang="pt-BR" sz="1100" b="1" kern="1200" dirty="0" smtClean="0"/>
            <a:t>colunas</a:t>
          </a:r>
          <a:r>
            <a:rPr lang="pt-BR" sz="1100" kern="1200" dirty="0" smtClean="0"/>
            <a:t> e não mais em linhas e facilitar a aplicação do modelo ML.</a:t>
          </a:r>
          <a:endParaRPr lang="en-US" sz="1100" b="1" kern="1200" dirty="0"/>
        </a:p>
      </dsp:txBody>
      <dsp:txXfrm>
        <a:off x="4917254" y="2086965"/>
        <a:ext cx="1835655" cy="3376294"/>
      </dsp:txXfrm>
    </dsp:sp>
    <dsp:sp modelId="{1ADF89E3-D4D0-4262-B409-D50D8372389D}">
      <dsp:nvSpPr>
        <dsp:cNvPr id="0" name=""/>
        <dsp:cNvSpPr/>
      </dsp:nvSpPr>
      <dsp:spPr>
        <a:xfrm>
          <a:off x="6661127" y="1235789"/>
          <a:ext cx="620626" cy="62062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6198FD-A46E-4D30-8FFB-34A42FAB449D}">
      <dsp:nvSpPr>
        <dsp:cNvPr id="0" name=""/>
        <dsp:cNvSpPr/>
      </dsp:nvSpPr>
      <dsp:spPr>
        <a:xfrm>
          <a:off x="6971440" y="1546102"/>
          <a:ext cx="1835655" cy="391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85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Tratativa dos dados</a:t>
          </a:r>
          <a:endParaRPr lang="en-US" sz="140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Duplicados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Inexistentes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/>
            <a:t>Nulos</a:t>
          </a:r>
          <a:endParaRPr lang="en-US" sz="1050" kern="1200" dirty="0"/>
        </a:p>
      </dsp:txBody>
      <dsp:txXfrm>
        <a:off x="6971440" y="1546102"/>
        <a:ext cx="1835655" cy="391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C5C6-384F-4B19-8D41-1B7E41A61A27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7DAB0-56DC-4F90-9A5F-E95BC755F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3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1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1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71FA-2FBB-4EE3-BCF9-DAA556EFB8B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739E-3939-4595-98EF-9F7F5FA8E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who.int/healthinfo/tool_cod_201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public.tableau.com/profile/mae.jemison.bigdata.project#!/vizhome/TCC-PucMinasAnlisededadossobresuicdio/TCC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7359"/>
            <a:ext cx="9144000" cy="1772603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ANÁLISE </a:t>
            </a:r>
            <a:r>
              <a:rPr lang="pt-BR" sz="4800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DE DADOS MUNDIAIS SOBRE </a:t>
            </a:r>
            <a:r>
              <a:rPr lang="pt-BR" sz="48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SUICÍDIO</a:t>
            </a:r>
            <a:endParaRPr lang="en-GB" sz="48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831"/>
            <a:ext cx="9144000" cy="165576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CAMILA 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M. 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MELO - RA: 1077579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CRISTIANE A. MASSENA - RA: 1143503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BICALHO - RA: 1143507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599"/>
            <a:ext cx="12192000" cy="6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235812"/>
            <a:ext cx="1666863" cy="17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Introdução / Motivação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125" y="1577513"/>
            <a:ext cx="5583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Brasil a </a:t>
            </a:r>
            <a:r>
              <a:rPr lang="pt-BR" b="1" dirty="0"/>
              <a:t>inconsistência</a:t>
            </a:r>
            <a:r>
              <a:rPr lang="pt-BR" dirty="0"/>
              <a:t> nos dados no sobre suicídio são mencionados em diversos trabalhos como enfatiza Mello (2002) sempre que estatísticas sobre suicídio são apresentadas, alguém se pergunta se elas são mesmo confiáveis.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haveria casos de suicídio não registrados como tais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smtClean="0"/>
              <a:t>Sim</a:t>
            </a:r>
            <a:r>
              <a:rPr lang="pt-BR" dirty="0"/>
              <a:t>, isso é de fato um problema, entre vários outros, quando interpretamos e comparamos esses índices (Mello Jorge et al., 2002</a:t>
            </a:r>
            <a:r>
              <a:rPr lang="pt-BR" dirty="0" smtClean="0"/>
              <a:t>).</a:t>
            </a:r>
          </a:p>
          <a:p>
            <a:endParaRPr lang="en-GB" dirty="0"/>
          </a:p>
          <a:p>
            <a:r>
              <a:rPr lang="pt-BR" dirty="0"/>
              <a:t>Diante deste contexto, ainda levantar dados, tratar, garantir sua qualidade e analisar os resultados e auxiliaria na recomendação de programas preventivos. </a:t>
            </a:r>
            <a:endParaRPr lang="en-GB" dirty="0"/>
          </a:p>
          <a:p>
            <a:pPr algn="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80261" y="6393993"/>
            <a:ext cx="3584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en-GB" sz="1100" dirty="0">
                <a:hlinkClick r:id="rId4"/>
              </a:rPr>
              <a:t>https://www.who.int/healthinfo/tool_cod_2010.pdf</a:t>
            </a: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60043"/>
            <a:ext cx="6096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Problema Proposto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209" y="1394741"/>
            <a:ext cx="11120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problema proposto neste trabalho </a:t>
            </a:r>
            <a:r>
              <a:rPr lang="pt-BR" dirty="0" smtClean="0"/>
              <a:t>foi </a:t>
            </a:r>
            <a:r>
              <a:rPr lang="pt-BR" dirty="0"/>
              <a:t>verificar os índices de suicídio em diversos países utilizando as bases de dados da </a:t>
            </a:r>
            <a:r>
              <a:rPr lang="pt-BR" b="1" dirty="0"/>
              <a:t>The </a:t>
            </a:r>
            <a:r>
              <a:rPr lang="pt-BR" b="1" dirty="0" err="1"/>
              <a:t>Institute</a:t>
            </a:r>
            <a:r>
              <a:rPr lang="pt-BR" b="1" dirty="0"/>
              <a:t> for Health </a:t>
            </a:r>
            <a:r>
              <a:rPr lang="pt-BR" b="1" dirty="0" err="1"/>
              <a:t>Metrics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Evaluation</a:t>
            </a:r>
            <a:r>
              <a:rPr lang="pt-BR" b="1" dirty="0"/>
              <a:t> </a:t>
            </a:r>
            <a:r>
              <a:rPr lang="pt-BR" dirty="0"/>
              <a:t>(IHME), </a:t>
            </a:r>
            <a:r>
              <a:rPr lang="pt-BR" b="1" dirty="0"/>
              <a:t>World Health </a:t>
            </a:r>
            <a:r>
              <a:rPr lang="pt-BR" b="1" dirty="0" err="1"/>
              <a:t>Statistics</a:t>
            </a:r>
            <a:r>
              <a:rPr lang="pt-BR" dirty="0"/>
              <a:t> (WHO), </a:t>
            </a:r>
            <a:r>
              <a:rPr lang="pt-BR" b="1" dirty="0" err="1"/>
              <a:t>Datasus</a:t>
            </a:r>
            <a:r>
              <a:rPr lang="pt-BR" dirty="0"/>
              <a:t> e trabalhos qualitativos. </a:t>
            </a:r>
            <a:endParaRPr lang="pt-BR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Analisamos dados </a:t>
            </a:r>
            <a:r>
              <a:rPr lang="pt-BR" dirty="0"/>
              <a:t>no período de </a:t>
            </a:r>
            <a:r>
              <a:rPr lang="pt-BR" b="1" dirty="0"/>
              <a:t>1990 </a:t>
            </a:r>
            <a:r>
              <a:rPr lang="pt-BR" b="1" dirty="0" smtClean="0"/>
              <a:t>à 2017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Avaliamos as informações relevantes nos grupos de riscos: </a:t>
            </a:r>
            <a:r>
              <a:rPr lang="pt-BR" b="1" dirty="0" smtClean="0"/>
              <a:t>Idosos</a:t>
            </a:r>
            <a:r>
              <a:rPr lang="pt-BR" dirty="0" smtClean="0"/>
              <a:t> e </a:t>
            </a:r>
            <a:r>
              <a:rPr lang="pt-BR" b="1" dirty="0" smtClean="0"/>
              <a:t>Jovens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Realizamos o levantamento de alguns </a:t>
            </a:r>
            <a:r>
              <a:rPr lang="pt-BR" i="1" dirty="0" err="1" smtClean="0"/>
              <a:t>insigths</a:t>
            </a:r>
            <a:r>
              <a:rPr lang="pt-BR" dirty="0" smtClean="0"/>
              <a:t> iniciais;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5" y="3861456"/>
            <a:ext cx="3552825" cy="264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876" y="3539853"/>
            <a:ext cx="384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Países com maior taxa de </a:t>
            </a:r>
            <a:r>
              <a:rPr lang="pt-BR" sz="1400" b="1" dirty="0" smtClean="0"/>
              <a:t>suicídio </a:t>
            </a:r>
            <a:r>
              <a:rPr lang="pt-BR" sz="1400" b="1" dirty="0"/>
              <a:t>entre os </a:t>
            </a:r>
            <a:r>
              <a:rPr lang="pt-BR" sz="1400" b="1" dirty="0" smtClean="0"/>
              <a:t>jovens</a:t>
            </a:r>
            <a:endParaRPr lang="pt-BR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159" y="3861456"/>
            <a:ext cx="3623207" cy="2993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9721" y="3837077"/>
            <a:ext cx="3220876" cy="2979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89947" y="3540031"/>
            <a:ext cx="422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Países com maior número de mortes por arma de </a:t>
            </a:r>
            <a:r>
              <a:rPr lang="pt-BR" sz="1400" b="1" dirty="0" smtClean="0"/>
              <a:t>fogo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4130" y="3539853"/>
            <a:ext cx="297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Taxa de suicídio por idade no mundo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9690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Coleta dos dados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51" y="2673781"/>
            <a:ext cx="2440278" cy="720000"/>
          </a:xfrm>
          <a:prstGeom prst="rect">
            <a:avLst/>
          </a:prstGeom>
        </p:spPr>
      </p:pic>
      <p:pic>
        <p:nvPicPr>
          <p:cNvPr id="1026" name="Picture 2" descr="Resultado de imagem para kagg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40" y="2673781"/>
            <a:ext cx="186418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data world bank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223" b="-4738"/>
          <a:stretch/>
        </p:blipFill>
        <p:spPr bwMode="auto">
          <a:xfrm>
            <a:off x="9166389" y="2673781"/>
            <a:ext cx="258460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4" y="2756551"/>
            <a:ext cx="1933884" cy="720000"/>
          </a:xfrm>
          <a:prstGeom prst="rect">
            <a:avLst/>
          </a:prstGeom>
        </p:spPr>
      </p:pic>
      <p:sp>
        <p:nvSpPr>
          <p:cNvPr id="18" name="Circular Arrow 17"/>
          <p:cNvSpPr/>
          <p:nvPr/>
        </p:nvSpPr>
        <p:spPr>
          <a:xfrm>
            <a:off x="1730068" y="1823814"/>
            <a:ext cx="2204191" cy="2204191"/>
          </a:xfrm>
          <a:prstGeom prst="circularArrow">
            <a:avLst>
              <a:gd name="adj1" fmla="val 4385"/>
              <a:gd name="adj2" fmla="val 555810"/>
              <a:gd name="adj3" fmla="val 19268679"/>
              <a:gd name="adj4" fmla="val 12575511"/>
              <a:gd name="adj5" fmla="val 51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9" name="Circular Arrow 18"/>
          <p:cNvSpPr/>
          <p:nvPr/>
        </p:nvSpPr>
        <p:spPr>
          <a:xfrm>
            <a:off x="7873836" y="1823814"/>
            <a:ext cx="2204191" cy="2204191"/>
          </a:xfrm>
          <a:prstGeom prst="circularArrow">
            <a:avLst>
              <a:gd name="adj1" fmla="val 4385"/>
              <a:gd name="adj2" fmla="val 555810"/>
              <a:gd name="adj3" fmla="val 19268679"/>
              <a:gd name="adj4" fmla="val 12575511"/>
              <a:gd name="adj5" fmla="val 51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Shape 23"/>
          <p:cNvSpPr/>
          <p:nvPr/>
        </p:nvSpPr>
        <p:spPr>
          <a:xfrm>
            <a:off x="4989552" y="2027924"/>
            <a:ext cx="2203200" cy="2203200"/>
          </a:xfrm>
          <a:prstGeom prst="leftCircularArrow">
            <a:avLst>
              <a:gd name="adj1" fmla="val 4180"/>
              <a:gd name="adj2" fmla="val 527182"/>
              <a:gd name="adj3" fmla="val 2302693"/>
              <a:gd name="adj4" fmla="val 9024489"/>
              <a:gd name="adj5" fmla="val 487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500674" y="4382170"/>
            <a:ext cx="1129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principais </a:t>
            </a:r>
            <a:r>
              <a:rPr lang="pt-BR" i="1" dirty="0" err="1"/>
              <a:t>datasets</a:t>
            </a:r>
            <a:r>
              <a:rPr lang="pt-BR" dirty="0"/>
              <a:t> </a:t>
            </a:r>
            <a:r>
              <a:rPr lang="pt-BR" dirty="0" smtClean="0"/>
              <a:t>escolhidos </a:t>
            </a:r>
            <a:r>
              <a:rPr lang="pt-BR" dirty="0"/>
              <a:t>pela equipe </a:t>
            </a:r>
            <a:r>
              <a:rPr lang="pt-BR" dirty="0" smtClean="0"/>
              <a:t>tiveram os principais requisitos: </a:t>
            </a:r>
            <a:r>
              <a:rPr lang="pt-BR" b="1" dirty="0"/>
              <a:t>integridade</a:t>
            </a:r>
            <a:r>
              <a:rPr lang="pt-BR" dirty="0"/>
              <a:t> e </a:t>
            </a:r>
            <a:r>
              <a:rPr lang="pt-BR" b="1" dirty="0"/>
              <a:t>confiabilidade</a:t>
            </a:r>
            <a:r>
              <a:rPr lang="pt-BR" dirty="0"/>
              <a:t> dos </a:t>
            </a:r>
            <a:r>
              <a:rPr lang="pt-BR" dirty="0" smtClean="0"/>
              <a:t>dados, sendo eles: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Global Health Data Exchange (</a:t>
            </a:r>
            <a:r>
              <a:rPr lang="pt-BR" b="1" dirty="0" smtClean="0"/>
              <a:t>IHME</a:t>
            </a:r>
            <a:r>
              <a:rPr lang="pt-BR" b="1" dirty="0"/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World Health </a:t>
            </a:r>
            <a:r>
              <a:rPr lang="pt-BR" b="1" dirty="0" err="1"/>
              <a:t>Statistics</a:t>
            </a:r>
            <a:r>
              <a:rPr lang="pt-BR" b="1" dirty="0"/>
              <a:t> (WHO</a:t>
            </a:r>
            <a:r>
              <a:rPr lang="pt-B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As duas origens de dados são amplamente </a:t>
            </a:r>
            <a:r>
              <a:rPr lang="pt-BR" dirty="0" smtClean="0"/>
              <a:t>utilizadas </a:t>
            </a:r>
            <a:r>
              <a:rPr lang="pt-BR" dirty="0"/>
              <a:t>em outros trabalhos acadêmicos e servem como base para inúmeras análises em </a:t>
            </a:r>
            <a:r>
              <a:rPr lang="pt-BR" dirty="0" smtClean="0"/>
              <a:t>projetos </a:t>
            </a:r>
            <a:r>
              <a:rPr lang="pt-BR" dirty="0"/>
              <a:t>no </a:t>
            </a:r>
            <a:r>
              <a:rPr lang="pt-BR" b="1" i="1" dirty="0" err="1"/>
              <a:t>Kaggle</a:t>
            </a:r>
            <a:r>
              <a:rPr lang="pt-BR" dirty="0"/>
              <a:t> relacionados </a:t>
            </a:r>
            <a:r>
              <a:rPr lang="pt-BR" dirty="0" smtClean="0"/>
              <a:t>ao assunto.</a:t>
            </a:r>
            <a:endParaRPr lang="pt-B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Tratamento dos dados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83752521"/>
              </p:ext>
            </p:extLst>
          </p:nvPr>
        </p:nvGraphicFramePr>
        <p:xfrm>
          <a:off x="177421" y="1394740"/>
          <a:ext cx="9921921" cy="546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555818" y="1963014"/>
            <a:ext cx="2208104" cy="1633159"/>
            <a:chOff x="9555818" y="1963014"/>
            <a:chExt cx="2208104" cy="1633159"/>
          </a:xfrm>
        </p:grpSpPr>
        <p:pic>
          <p:nvPicPr>
            <p:cNvPr id="1026" name="Picture 2" descr="Resultado de imagem para ícone DATALAK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7830" y="1963014"/>
              <a:ext cx="1744081" cy="126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555818" y="3226841"/>
              <a:ext cx="220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1DEAF"/>
                  </a:solidFill>
                </a:rPr>
                <a:t>DATASET FINAL</a:t>
              </a:r>
              <a:endParaRPr lang="en-GB" dirty="0">
                <a:solidFill>
                  <a:srgbClr val="F1DE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2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graphicEl>
                                              <a:dgm id="{9C7E63CA-C868-4D9A-A1BF-3E51FB8B0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graphicEl>
                                              <a:dgm id="{9C7E63CA-C868-4D9A-A1BF-3E51FB8B07F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graphicEl>
                                              <a:dgm id="{42D61D1A-540C-4579-92F8-BA4926492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graphicEl>
                                              <a:dgm id="{42D61D1A-540C-4579-92F8-BA492649289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graphicEl>
                                              <a:dgm id="{B717C709-EFAD-420E-8D23-F1352881D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graphicEl>
                                              <a:dgm id="{B717C709-EFAD-420E-8D23-F1352881DDD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graphicEl>
                                              <a:dgm id="{DAF53902-EF28-4AFE-9765-B7FCD445D8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graphicEl>
                                              <a:dgm id="{DAF53902-EF28-4AFE-9765-B7FCD445D88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graphicEl>
                                              <a:dgm id="{E6C20BB7-7A0D-46EA-B279-24FBDB0FDF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graphicEl>
                                              <a:dgm id="{E6C20BB7-7A0D-46EA-B279-24FBDB0FDF0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graphicEl>
                                              <a:dgm id="{B5B7B314-C3FB-444C-803D-DFD718974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graphicEl>
                                              <a:dgm id="{B5B7B314-C3FB-444C-803D-DFD7189741E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graphicEl>
                                              <a:dgm id="{C21376CB-318F-4FA5-9141-1F0CB850E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graphicEl>
                                              <a:dgm id="{C21376CB-318F-4FA5-9141-1F0CB850ED7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>
                                            <p:graphicEl>
                                              <a:dgm id="{1ADF89E3-D4D0-4262-B409-D50D837238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>
                                            <p:graphicEl>
                                              <a:dgm id="{1ADF89E3-D4D0-4262-B409-D50D8372389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">
                                            <p:graphicEl>
                                              <a:dgm id="{F96198FD-A46E-4D30-8FFB-34A42FAB4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">
                                            <p:graphicEl>
                                              <a:dgm id="{F96198FD-A46E-4D30-8FFB-34A42FAB449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Análise e Exploração dos Dados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7" y="1481226"/>
            <a:ext cx="3777597" cy="2892688"/>
          </a:xfrm>
          <a:prstGeom prst="rect">
            <a:avLst/>
          </a:prstGeom>
        </p:spPr>
      </p:pic>
      <p:pic>
        <p:nvPicPr>
          <p:cNvPr id="205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0" y="3958458"/>
            <a:ext cx="3908295" cy="282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51" y="3958458"/>
            <a:ext cx="3773149" cy="275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7913" y="1671401"/>
            <a:ext cx="6496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 nossa </a:t>
            </a:r>
            <a:r>
              <a:rPr lang="pt-BR" dirty="0"/>
              <a:t>primeira </a:t>
            </a:r>
            <a:r>
              <a:rPr lang="pt-BR" dirty="0" smtClean="0"/>
              <a:t>avaliação elaboramos </a:t>
            </a:r>
            <a:r>
              <a:rPr lang="pt-BR" dirty="0"/>
              <a:t>um gráfico </a:t>
            </a:r>
            <a:r>
              <a:rPr lang="pt-BR" b="1" dirty="0" err="1"/>
              <a:t>boxplot</a:t>
            </a:r>
            <a:r>
              <a:rPr lang="pt-BR" dirty="0"/>
              <a:t> para avaliar a média anual do rate de suicídio por </a:t>
            </a:r>
            <a:r>
              <a:rPr lang="pt-BR" b="1" dirty="0"/>
              <a:t>país</a:t>
            </a:r>
            <a:r>
              <a:rPr lang="pt-BR" dirty="0"/>
              <a:t> e identificar os primeiros países que estavam muito acima da mediana, podemos identificar que para os países fora da curva (</a:t>
            </a:r>
            <a:r>
              <a:rPr lang="pt-BR" i="1" dirty="0" err="1"/>
              <a:t>outlier</a:t>
            </a:r>
            <a:r>
              <a:rPr lang="pt-BR" dirty="0"/>
              <a:t>) ano a ano estão diminuindo suas taxas de suicídio</a:t>
            </a:r>
            <a:r>
              <a:rPr lang="pt-BR" dirty="0" smtClean="0"/>
              <a:t>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17695" y="4684182"/>
            <a:ext cx="393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Identificou-se que a relação entre a temperatura média está </a:t>
            </a:r>
            <a:r>
              <a:rPr lang="pt-BR" b="1" dirty="0"/>
              <a:t>fortemente ligada </a:t>
            </a:r>
            <a:r>
              <a:rPr lang="pt-BR" dirty="0"/>
              <a:t>nos dados das </a:t>
            </a:r>
            <a:r>
              <a:rPr lang="pt-BR" b="1" i="1" dirty="0"/>
              <a:t>cidades</a:t>
            </a:r>
            <a:r>
              <a:rPr lang="pt-BR" dirty="0"/>
              <a:t> existentes no</a:t>
            </a:r>
            <a:r>
              <a:rPr lang="pt-BR" i="1" dirty="0"/>
              <a:t> </a:t>
            </a:r>
            <a:r>
              <a:rPr lang="pt-BR" i="1" dirty="0" err="1"/>
              <a:t>dataset</a:t>
            </a:r>
            <a:r>
              <a:rPr lang="pt-BR" dirty="0"/>
              <a:t>, porém para os dados </a:t>
            </a:r>
            <a:r>
              <a:rPr lang="pt-BR" dirty="0" smtClean="0"/>
              <a:t>coletados referente aos </a:t>
            </a:r>
            <a:r>
              <a:rPr lang="pt-BR" b="1" dirty="0" smtClean="0"/>
              <a:t>países</a:t>
            </a:r>
            <a:r>
              <a:rPr lang="pt-BR" dirty="0" smtClean="0"/>
              <a:t> </a:t>
            </a:r>
            <a:r>
              <a:rPr lang="pt-BR" dirty="0"/>
              <a:t>não possui a mesma </a:t>
            </a:r>
            <a:r>
              <a:rPr lang="pt-BR" dirty="0" smtClean="0"/>
              <a:t>correlação.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4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9144000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Comparação dos dados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2930" y="1851973"/>
            <a:ext cx="2961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Taxa de mortalidade por lesões autoprovocadas por 100.000 </a:t>
            </a:r>
            <a:r>
              <a:rPr lang="pt-BR" dirty="0" err="1"/>
              <a:t>hb</a:t>
            </a:r>
            <a:r>
              <a:rPr lang="pt-BR" dirty="0"/>
              <a:t>, países selecionados, 2000-2015 e ordenados pelo IDH de 2015</a:t>
            </a:r>
            <a:r>
              <a:rPr lang="pt-BR" dirty="0" smtClean="0"/>
              <a:t>. </a:t>
            </a:r>
            <a:r>
              <a:rPr lang="pt-BR" dirty="0"/>
              <a:t>(RIBEIRO, MOREIRA, 2018).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44066" y="4723160"/>
            <a:ext cx="2481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axa suicídio </a:t>
            </a:r>
            <a:r>
              <a:rPr lang="pt-BR" dirty="0"/>
              <a:t>por 100 mil habitantes (2000-2010</a:t>
            </a:r>
            <a:r>
              <a:rPr lang="pt-BR" dirty="0" smtClean="0"/>
              <a:t>) criada com o </a:t>
            </a:r>
            <a:r>
              <a:rPr lang="pt-BR" i="1" dirty="0" err="1" smtClean="0"/>
              <a:t>dataset</a:t>
            </a:r>
            <a:r>
              <a:rPr lang="pt-BR" dirty="0" smtClean="0"/>
              <a:t> elaborado em nosso </a:t>
            </a:r>
            <a:r>
              <a:rPr lang="pt-BR" b="1" dirty="0" smtClean="0"/>
              <a:t>TCC.</a:t>
            </a:r>
            <a:endParaRPr lang="en-GB" b="1" dirty="0"/>
          </a:p>
        </p:txBody>
      </p:sp>
      <p:sp>
        <p:nvSpPr>
          <p:cNvPr id="6" name="Double Brace 5"/>
          <p:cNvSpPr/>
          <p:nvPr/>
        </p:nvSpPr>
        <p:spPr>
          <a:xfrm>
            <a:off x="7601802" y="1701550"/>
            <a:ext cx="1255594" cy="2109443"/>
          </a:xfrm>
          <a:prstGeom prst="brace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9" y="1541621"/>
            <a:ext cx="7901762" cy="242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uble Brace 9"/>
          <p:cNvSpPr/>
          <p:nvPr/>
        </p:nvSpPr>
        <p:spPr>
          <a:xfrm>
            <a:off x="4139926" y="4407103"/>
            <a:ext cx="1255594" cy="2109443"/>
          </a:xfrm>
          <a:prstGeom prst="brace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23" y="4140035"/>
            <a:ext cx="6923752" cy="2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10260284" cy="688385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</a:t>
            </a: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plicação de Modelo </a:t>
            </a:r>
            <a:r>
              <a:rPr lang="pt-BR" sz="4000" b="1" dirty="0" err="1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Machine</a:t>
            </a:r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Learning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pic>
        <p:nvPicPr>
          <p:cNvPr id="3074" name="Picture 2" descr="4079af97-c3b1-448a-9224-3116006bf0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17" y="1616784"/>
            <a:ext cx="6052724" cy="48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150" y="1616784"/>
            <a:ext cx="42717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Foi coletado os dados e após realizar a correlação de </a:t>
            </a:r>
            <a:r>
              <a:rPr lang="pt-BR" b="1" u="sng" dirty="0"/>
              <a:t>Pearson</a:t>
            </a:r>
            <a:r>
              <a:rPr lang="pt-BR" dirty="0"/>
              <a:t> optou-se por eliminar um dos índices inflacionários, pois possuem alta correlação e não </a:t>
            </a:r>
            <a:r>
              <a:rPr lang="pt-BR" dirty="0" smtClean="0"/>
              <a:t>iria </a:t>
            </a:r>
            <a:r>
              <a:rPr lang="pt-BR" dirty="0"/>
              <a:t>contribuir com o modelo.</a:t>
            </a:r>
            <a:endParaRPr lang="en-GB" dirty="0"/>
          </a:p>
          <a:p>
            <a:endParaRPr lang="pt-BR" dirty="0"/>
          </a:p>
          <a:p>
            <a:r>
              <a:rPr lang="pt-BR" dirty="0"/>
              <a:t>Aplicando um modelo de </a:t>
            </a:r>
            <a:r>
              <a:rPr lang="pt-BR" b="1" dirty="0"/>
              <a:t>regressão</a:t>
            </a:r>
            <a:r>
              <a:rPr lang="pt-BR" dirty="0"/>
              <a:t>, </a:t>
            </a:r>
            <a:r>
              <a:rPr lang="pt-BR" dirty="0" smtClean="0"/>
              <a:t>para avaliar </a:t>
            </a:r>
            <a:r>
              <a:rPr lang="pt-BR" dirty="0"/>
              <a:t>e tentar predizer os valores de suicídio de um intervalo de </a:t>
            </a:r>
            <a:r>
              <a:rPr lang="pt-BR" dirty="0" smtClean="0"/>
              <a:t>tempo.</a:t>
            </a:r>
          </a:p>
          <a:p>
            <a:endParaRPr lang="en-GB" dirty="0"/>
          </a:p>
          <a:p>
            <a:r>
              <a:rPr lang="pt-BR" dirty="0" smtClean="0"/>
              <a:t>Usamos </a:t>
            </a:r>
            <a:r>
              <a:rPr lang="pt-BR" dirty="0"/>
              <a:t>a métrica do erro quadrático médio para verificar a performance do modelo.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Ao lado apresenta-se o resultado de correlação obtido em nossa análise.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209" y="343855"/>
            <a:ext cx="10260284" cy="688385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Resultados Finais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1"/>
            <a:ext cx="12192000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5" y="139746"/>
            <a:ext cx="1065972" cy="10966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321" y="5989262"/>
            <a:ext cx="1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hlinkClick r:id="rId4"/>
              </a:rPr>
              <a:t>https://public.tableau.com/profile/mae.jemison.bigdata.project#!/vizhome/TCC-PucMinasAnlisededadossobresuicdio/TCC?publish=yes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541" y="1487799"/>
            <a:ext cx="8350440" cy="41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Office Theme</vt:lpstr>
      <vt:lpstr>ANÁLISE DE DADOS MUNDIAIS SOBRE SUICÍDIO</vt:lpstr>
      <vt:lpstr>Introdução / Motivação</vt:lpstr>
      <vt:lpstr>Problema Proposto</vt:lpstr>
      <vt:lpstr>Coleta dos dados</vt:lpstr>
      <vt:lpstr>Tratamento dos dados</vt:lpstr>
      <vt:lpstr>Análise e Exploração dos Dados</vt:lpstr>
      <vt:lpstr>Comparação dos dados</vt:lpstr>
      <vt:lpstr>Aplicação de Modelo Machine Learning</vt:lpstr>
      <vt:lpstr>Resultados Finais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MUNDIAIS SOBRE SUICÍDIO</dc:title>
  <dc:creator>Melo, Camila</dc:creator>
  <cp:lastModifiedBy>Melo, Camila</cp:lastModifiedBy>
  <cp:revision>22</cp:revision>
  <dcterms:created xsi:type="dcterms:W3CDTF">2019-11-11T01:37:16Z</dcterms:created>
  <dcterms:modified xsi:type="dcterms:W3CDTF">2019-11-21T01:35:30Z</dcterms:modified>
</cp:coreProperties>
</file>