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527DF9D-FC52-424A-8F56-9010DEB7352E}" type="datetime">
              <a:rPr lang="pt-BR" sz="1200" b="0" strike="noStrike" spc="-1">
                <a:solidFill>
                  <a:srgbClr val="8B8B8B"/>
                </a:solidFill>
                <a:latin typeface="Calibri"/>
              </a:rPr>
              <a:t>29/11/2019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0822F0F-2B4B-4C99-93A2-9883B1E62492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public.tableau.com/profile/mae.jemison.bigdata.project#!/vizhome/TCC-PucMinasAnlisededadossobresuicdio/TCC?publish=y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who.int/healthinfo/tool_cod_2010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523880" y="1737360"/>
            <a:ext cx="9143640" cy="17722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000"/>
          </a:bodyPr>
          <a:lstStyle/>
          <a:p>
            <a:pPr algn="ctr">
              <a:lnSpc>
                <a:spcPct val="90000"/>
              </a:lnSpc>
            </a:pPr>
            <a:r>
              <a:rPr lang="en-US" sz="4800" b="1" strike="noStrike" spc="-1">
                <a:solidFill>
                  <a:srgbClr val="808080"/>
                </a:solidFill>
                <a:latin typeface="Lucida Sans"/>
              </a:rPr>
              <a:t>ANÁLISE DE DADOS MUNDIAIS SOBRE SUICÍDIO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523880" y="43149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BR" sz="2400" b="1" strike="noStrike" spc="-1">
                <a:solidFill>
                  <a:srgbClr val="808080"/>
                </a:solidFill>
                <a:latin typeface="Calibri"/>
              </a:rPr>
              <a:t> 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BR" sz="1600" b="1" strike="noStrike" spc="-1">
                <a:solidFill>
                  <a:srgbClr val="808080"/>
                </a:solidFill>
                <a:latin typeface="Calibri"/>
              </a:rPr>
              <a:t>CAMILA M. DE MELO - RA: 1077579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BR" sz="1600" b="1" strike="noStrike" spc="-1">
                <a:solidFill>
                  <a:srgbClr val="808080"/>
                </a:solidFill>
                <a:latin typeface="Calibri"/>
              </a:rPr>
              <a:t>CRISTIANE A. MASSENA - RA: 1143503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BR" sz="1600" b="1" strike="noStrike" spc="-1">
                <a:solidFill>
                  <a:srgbClr val="808080"/>
                </a:solidFill>
                <a:latin typeface="Calibri"/>
              </a:rPr>
              <a:t>DANIEL BICALHO - RA: 1143507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BR" sz="1600" b="0" strike="noStrike" spc="-1">
              <a:latin typeface="Arial"/>
            </a:endParaRPr>
          </a:p>
        </p:txBody>
      </p:sp>
      <p:pic>
        <p:nvPicPr>
          <p:cNvPr id="43" name="Picture 3"/>
          <p:cNvPicPr/>
          <p:nvPr/>
        </p:nvPicPr>
        <p:blipFill>
          <a:blip r:embed="rId2"/>
          <a:stretch/>
        </p:blipFill>
        <p:spPr>
          <a:xfrm>
            <a:off x="0" y="3607560"/>
            <a:ext cx="12191760" cy="62640"/>
          </a:xfrm>
          <a:prstGeom prst="rect">
            <a:avLst/>
          </a:prstGeom>
          <a:ln>
            <a:noFill/>
          </a:ln>
        </p:spPr>
      </p:pic>
      <p:pic>
        <p:nvPicPr>
          <p:cNvPr id="44" name="Picture 4"/>
          <p:cNvPicPr/>
          <p:nvPr/>
        </p:nvPicPr>
        <p:blipFill>
          <a:blip r:embed="rId3"/>
          <a:stretch/>
        </p:blipFill>
        <p:spPr>
          <a:xfrm>
            <a:off x="10241280" y="235800"/>
            <a:ext cx="1666440" cy="171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3240" y="343800"/>
            <a:ext cx="10260000" cy="687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808080"/>
                </a:solidFill>
                <a:latin typeface="Lucida Sans"/>
              </a:rPr>
              <a:t>Resultados Finais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6" name="Picture 3"/>
          <p:cNvPicPr/>
          <p:nvPr/>
        </p:nvPicPr>
        <p:blipFill>
          <a:blip r:embed="rId2"/>
          <a:stretch/>
        </p:blipFill>
        <p:spPr>
          <a:xfrm>
            <a:off x="0" y="1190520"/>
            <a:ext cx="12191760" cy="45360"/>
          </a:xfrm>
          <a:prstGeom prst="rect">
            <a:avLst/>
          </a:prstGeom>
          <a:ln>
            <a:noFill/>
          </a:ln>
        </p:spPr>
      </p:pic>
      <p:pic>
        <p:nvPicPr>
          <p:cNvPr id="117" name="Picture 4"/>
          <p:cNvPicPr/>
          <p:nvPr/>
        </p:nvPicPr>
        <p:blipFill>
          <a:blip r:embed="rId3"/>
          <a:stretch/>
        </p:blipFill>
        <p:spPr>
          <a:xfrm>
            <a:off x="10999080" y="139680"/>
            <a:ext cx="1065600" cy="109620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183240" y="5989320"/>
            <a:ext cx="1168848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0" u="sng" strike="noStrike" spc="-1" dirty="0">
                <a:solidFill>
                  <a:srgbClr val="0563C1"/>
                </a:solidFill>
                <a:uFillTx/>
                <a:latin typeface="Calibri"/>
                <a:hlinkClick r:id="rId4"/>
              </a:rPr>
              <a:t>https://public.tableau.com/profile/mae.jemison.bigdata.project#!/vizhome/TCC-PucMinasAnlisededadossobresuicdio/TCC?publish=yes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latin typeface="Arial"/>
            </a:endParaRPr>
          </a:p>
        </p:txBody>
      </p:sp>
      <p:pic>
        <p:nvPicPr>
          <p:cNvPr id="119" name="Picture 5"/>
          <p:cNvPicPr/>
          <p:nvPr/>
        </p:nvPicPr>
        <p:blipFill>
          <a:blip r:embed="rId5"/>
          <a:stretch/>
        </p:blipFill>
        <p:spPr>
          <a:xfrm>
            <a:off x="1852560" y="1487880"/>
            <a:ext cx="8350200" cy="419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53240" y="343800"/>
            <a:ext cx="9143640" cy="687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808080"/>
                </a:solidFill>
                <a:latin typeface="Lucida Sans"/>
              </a:rPr>
              <a:t>Introdução / Motivação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6" name="Picture 3"/>
          <p:cNvPicPr/>
          <p:nvPr/>
        </p:nvPicPr>
        <p:blipFill>
          <a:blip r:embed="rId2"/>
          <a:stretch/>
        </p:blipFill>
        <p:spPr>
          <a:xfrm>
            <a:off x="0" y="1190520"/>
            <a:ext cx="12191760" cy="45360"/>
          </a:xfrm>
          <a:prstGeom prst="rect">
            <a:avLst/>
          </a:prstGeom>
          <a:ln>
            <a:noFill/>
          </a:ln>
        </p:spPr>
      </p:pic>
      <p:pic>
        <p:nvPicPr>
          <p:cNvPr id="47" name="Picture 4"/>
          <p:cNvPicPr/>
          <p:nvPr/>
        </p:nvPicPr>
        <p:blipFill>
          <a:blip r:embed="rId3"/>
          <a:stretch/>
        </p:blipFill>
        <p:spPr>
          <a:xfrm>
            <a:off x="10999080" y="139680"/>
            <a:ext cx="1065600" cy="109620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309600" y="1693800"/>
            <a:ext cx="3304080" cy="365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No Brasil a </a:t>
            </a:r>
            <a:r>
              <a:rPr lang="pt-BR" sz="1800" b="1" strike="noStrike" spc="-1">
                <a:solidFill>
                  <a:srgbClr val="000000"/>
                </a:solidFill>
                <a:latin typeface="Calibri"/>
              </a:rPr>
              <a:t>inconsistência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 nos dados no sobre suicídio são mencionados em diversas pesquisas, sendo o motivo deste trabalho.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O intuito  foi analisar estas inconsistências e seus impactos.  Diante deste contexto, analisou-se dados e  os resultados via recomendação de programas preventivos. </a:t>
            </a:r>
            <a:endParaRPr lang="pt-BR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8499960" y="6393960"/>
            <a:ext cx="35445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100" b="0" strike="noStrike" spc="-1">
                <a:solidFill>
                  <a:srgbClr val="000000"/>
                </a:solidFill>
                <a:latin typeface="Calibri"/>
              </a:rPr>
              <a:t>Fonte: </a:t>
            </a:r>
            <a:r>
              <a:rPr lang="pt-BR" sz="1100" b="0" u="sng" strike="noStrike" spc="-1">
                <a:solidFill>
                  <a:srgbClr val="0563C1"/>
                </a:solidFill>
                <a:uFillTx/>
                <a:latin typeface="Calibri"/>
                <a:hlinkClick r:id="rId4"/>
              </a:rPr>
              <a:t>https://www.who.int/healthinfo/tool_cod_2010.pdf</a:t>
            </a:r>
            <a:endParaRPr lang="pt-BR" sz="1100" b="0" strike="noStrike" spc="-1">
              <a:latin typeface="Arial"/>
            </a:endParaRPr>
          </a:p>
        </p:txBody>
      </p:sp>
      <p:pic>
        <p:nvPicPr>
          <p:cNvPr id="50" name="Picture 7"/>
          <p:cNvPicPr/>
          <p:nvPr/>
        </p:nvPicPr>
        <p:blipFill>
          <a:blip r:embed="rId5"/>
          <a:stretch/>
        </p:blipFill>
        <p:spPr>
          <a:xfrm>
            <a:off x="3614040" y="1460160"/>
            <a:ext cx="8577720" cy="4933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453240" y="343800"/>
            <a:ext cx="9143640" cy="687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808080"/>
                </a:solidFill>
                <a:latin typeface="Lucida Sans"/>
              </a:rPr>
              <a:t>Problema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2" name="Picture 3"/>
          <p:cNvPicPr/>
          <p:nvPr/>
        </p:nvPicPr>
        <p:blipFill>
          <a:blip r:embed="rId2"/>
          <a:stretch/>
        </p:blipFill>
        <p:spPr>
          <a:xfrm>
            <a:off x="0" y="1190520"/>
            <a:ext cx="12191760" cy="45360"/>
          </a:xfrm>
          <a:prstGeom prst="rect">
            <a:avLst/>
          </a:prstGeom>
          <a:ln>
            <a:noFill/>
          </a:ln>
        </p:spPr>
      </p:pic>
      <p:pic>
        <p:nvPicPr>
          <p:cNvPr id="53" name="Picture 4"/>
          <p:cNvPicPr/>
          <p:nvPr/>
        </p:nvPicPr>
        <p:blipFill>
          <a:blip r:embed="rId3"/>
          <a:stretch/>
        </p:blipFill>
        <p:spPr>
          <a:xfrm>
            <a:off x="10999080" y="139680"/>
            <a:ext cx="1065600" cy="1096200"/>
          </a:xfrm>
          <a:prstGeom prst="rect">
            <a:avLst/>
          </a:prstGeom>
          <a:ln>
            <a:noFill/>
          </a:ln>
        </p:spPr>
      </p:pic>
      <p:sp>
        <p:nvSpPr>
          <p:cNvPr id="54" name="CustomShape 2"/>
          <p:cNvSpPr/>
          <p:nvPr/>
        </p:nvSpPr>
        <p:spPr>
          <a:xfrm>
            <a:off x="453240" y="1394640"/>
            <a:ext cx="111196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Verificou-se os índices de suicídio em diversos países utilizando diversas bases, e  como foco no período de </a:t>
            </a:r>
            <a:r>
              <a:rPr lang="pt-BR" sz="1800" b="1" strike="noStrike" spc="-1">
                <a:solidFill>
                  <a:srgbClr val="000000"/>
                </a:solidFill>
                <a:latin typeface="Calibri"/>
              </a:rPr>
              <a:t>1990 à 2017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 com ênfase nos grupos de riscos: </a:t>
            </a:r>
            <a:r>
              <a:rPr lang="pt-BR" sz="1800" b="1" strike="noStrike" spc="-1">
                <a:solidFill>
                  <a:srgbClr val="000000"/>
                </a:solidFill>
                <a:latin typeface="Calibri"/>
              </a:rPr>
              <a:t>Idosos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 e </a:t>
            </a:r>
            <a:r>
              <a:rPr lang="pt-BR" sz="1800" b="1" strike="noStrike" spc="-1">
                <a:solidFill>
                  <a:srgbClr val="000000"/>
                </a:solidFill>
                <a:latin typeface="Calibri"/>
              </a:rPr>
              <a:t>Jovens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55" name="Picture 5"/>
          <p:cNvPicPr/>
          <p:nvPr/>
        </p:nvPicPr>
        <p:blipFill>
          <a:blip r:embed="rId4"/>
          <a:stretch/>
        </p:blipFill>
        <p:spPr>
          <a:xfrm>
            <a:off x="267120" y="2588760"/>
            <a:ext cx="3768120" cy="3920400"/>
          </a:xfrm>
          <a:prstGeom prst="rect">
            <a:avLst/>
          </a:prstGeom>
          <a:ln>
            <a:noFill/>
          </a:ln>
        </p:spPr>
      </p:pic>
      <p:sp>
        <p:nvSpPr>
          <p:cNvPr id="56" name="CustomShape 3"/>
          <p:cNvSpPr/>
          <p:nvPr/>
        </p:nvSpPr>
        <p:spPr>
          <a:xfrm>
            <a:off x="3896280" y="2140200"/>
            <a:ext cx="38476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1" strike="noStrike" spc="-1">
                <a:solidFill>
                  <a:srgbClr val="000000"/>
                </a:solidFill>
                <a:latin typeface="Calibri"/>
              </a:rPr>
              <a:t>Países com maior taxa de suicídio entre os jovens</a:t>
            </a:r>
            <a:endParaRPr lang="pt-BR" sz="1400" b="0" strike="noStrike" spc="-1">
              <a:latin typeface="Arial"/>
            </a:endParaRPr>
          </a:p>
        </p:txBody>
      </p:sp>
      <p:pic>
        <p:nvPicPr>
          <p:cNvPr id="57" name="Picture 8"/>
          <p:cNvPicPr/>
          <p:nvPr/>
        </p:nvPicPr>
        <p:blipFill>
          <a:blip r:embed="rId5"/>
          <a:stretch/>
        </p:blipFill>
        <p:spPr>
          <a:xfrm>
            <a:off x="4121280" y="2588760"/>
            <a:ext cx="3622680" cy="4265640"/>
          </a:xfrm>
          <a:prstGeom prst="rect">
            <a:avLst/>
          </a:prstGeom>
          <a:ln>
            <a:noFill/>
          </a:ln>
        </p:spPr>
      </p:pic>
      <p:pic>
        <p:nvPicPr>
          <p:cNvPr id="58" name="Picture 9"/>
          <p:cNvPicPr/>
          <p:nvPr/>
        </p:nvPicPr>
        <p:blipFill>
          <a:blip r:embed="rId6"/>
          <a:stretch/>
        </p:blipFill>
        <p:spPr>
          <a:xfrm>
            <a:off x="8045640" y="2485800"/>
            <a:ext cx="4059000" cy="4331160"/>
          </a:xfrm>
          <a:prstGeom prst="rect">
            <a:avLst/>
          </a:prstGeom>
          <a:ln>
            <a:noFill/>
          </a:ln>
        </p:spPr>
      </p:pic>
      <p:sp>
        <p:nvSpPr>
          <p:cNvPr id="59" name="CustomShape 4"/>
          <p:cNvSpPr/>
          <p:nvPr/>
        </p:nvSpPr>
        <p:spPr>
          <a:xfrm>
            <a:off x="7960320" y="2178000"/>
            <a:ext cx="42296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1" strike="noStrike" spc="-1">
                <a:solidFill>
                  <a:srgbClr val="000000"/>
                </a:solidFill>
                <a:latin typeface="Calibri"/>
              </a:rPr>
              <a:t>Países com maior número de mortes por arma de fogo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453240" y="2133360"/>
            <a:ext cx="29714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1" strike="noStrike" spc="-1">
                <a:solidFill>
                  <a:srgbClr val="000000"/>
                </a:solidFill>
                <a:latin typeface="Calibri"/>
              </a:rPr>
              <a:t>Taxa de suicídio por idade no mundo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453240" y="343800"/>
            <a:ext cx="9143640" cy="687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808080"/>
                </a:solidFill>
                <a:latin typeface="Lucida Sans"/>
              </a:rPr>
              <a:t>Coleta dos dados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2" name="Picture 3"/>
          <p:cNvPicPr/>
          <p:nvPr/>
        </p:nvPicPr>
        <p:blipFill>
          <a:blip r:embed="rId2"/>
          <a:stretch/>
        </p:blipFill>
        <p:spPr>
          <a:xfrm>
            <a:off x="0" y="1190520"/>
            <a:ext cx="12191760" cy="45360"/>
          </a:xfrm>
          <a:prstGeom prst="rect">
            <a:avLst/>
          </a:prstGeom>
          <a:ln>
            <a:noFill/>
          </a:ln>
        </p:spPr>
      </p:pic>
      <p:pic>
        <p:nvPicPr>
          <p:cNvPr id="63" name="Picture 4"/>
          <p:cNvPicPr/>
          <p:nvPr/>
        </p:nvPicPr>
        <p:blipFill>
          <a:blip r:embed="rId3"/>
          <a:stretch/>
        </p:blipFill>
        <p:spPr>
          <a:xfrm>
            <a:off x="10999080" y="139680"/>
            <a:ext cx="1065600" cy="1096200"/>
          </a:xfrm>
          <a:prstGeom prst="rect">
            <a:avLst/>
          </a:prstGeom>
          <a:ln>
            <a:noFill/>
          </a:ln>
        </p:spPr>
      </p:pic>
      <p:pic>
        <p:nvPicPr>
          <p:cNvPr id="64" name="Picture 7"/>
          <p:cNvPicPr/>
          <p:nvPr/>
        </p:nvPicPr>
        <p:blipFill>
          <a:blip r:embed="rId4"/>
          <a:stretch/>
        </p:blipFill>
        <p:spPr>
          <a:xfrm>
            <a:off x="3373920" y="1362960"/>
            <a:ext cx="2440080" cy="719640"/>
          </a:xfrm>
          <a:prstGeom prst="rect">
            <a:avLst/>
          </a:prstGeom>
          <a:ln>
            <a:noFill/>
          </a:ln>
        </p:spPr>
      </p:pic>
      <p:pic>
        <p:nvPicPr>
          <p:cNvPr id="65" name="Picture 2"/>
          <p:cNvPicPr/>
          <p:nvPr/>
        </p:nvPicPr>
        <p:blipFill>
          <a:blip r:embed="rId5"/>
          <a:stretch/>
        </p:blipFill>
        <p:spPr>
          <a:xfrm>
            <a:off x="6377760" y="1321200"/>
            <a:ext cx="1863720" cy="719640"/>
          </a:xfrm>
          <a:prstGeom prst="rect">
            <a:avLst/>
          </a:prstGeom>
          <a:ln>
            <a:noFill/>
          </a:ln>
        </p:spPr>
      </p:pic>
      <p:pic>
        <p:nvPicPr>
          <p:cNvPr id="66" name="Picture 6"/>
          <p:cNvPicPr/>
          <p:nvPr/>
        </p:nvPicPr>
        <p:blipFill>
          <a:blip r:embed="rId6"/>
          <a:srcRect r="26221" b="-4724"/>
          <a:stretch/>
        </p:blipFill>
        <p:spPr>
          <a:xfrm>
            <a:off x="9000000" y="1321200"/>
            <a:ext cx="2584080" cy="719640"/>
          </a:xfrm>
          <a:prstGeom prst="rect">
            <a:avLst/>
          </a:prstGeom>
          <a:ln>
            <a:noFill/>
          </a:ln>
        </p:spPr>
      </p:pic>
      <p:pic>
        <p:nvPicPr>
          <p:cNvPr id="67" name="Picture 2"/>
          <p:cNvPicPr/>
          <p:nvPr/>
        </p:nvPicPr>
        <p:blipFill>
          <a:blip r:embed="rId7"/>
          <a:stretch/>
        </p:blipFill>
        <p:spPr>
          <a:xfrm>
            <a:off x="719640" y="1362960"/>
            <a:ext cx="1933560" cy="719640"/>
          </a:xfrm>
          <a:prstGeom prst="rect">
            <a:avLst/>
          </a:prstGeom>
          <a:ln>
            <a:noFill/>
          </a:ln>
        </p:spPr>
      </p:pic>
      <p:sp>
        <p:nvSpPr>
          <p:cNvPr id="68" name="CustomShape 2"/>
          <p:cNvSpPr/>
          <p:nvPr/>
        </p:nvSpPr>
        <p:spPr>
          <a:xfrm>
            <a:off x="453240" y="2875320"/>
            <a:ext cx="11297520" cy="20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Os principais </a:t>
            </a:r>
            <a:r>
              <a:rPr lang="pt-BR" sz="1800" b="0" i="1" strike="noStrike" spc="-1">
                <a:solidFill>
                  <a:srgbClr val="000000"/>
                </a:solidFill>
                <a:latin typeface="Calibri"/>
              </a:rPr>
              <a:t>datasets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 escolhidos pela </a:t>
            </a:r>
            <a:r>
              <a:rPr lang="pt-BR" sz="1800" b="1" strike="noStrike" spc="-1">
                <a:solidFill>
                  <a:srgbClr val="000000"/>
                </a:solidFill>
                <a:latin typeface="Calibri"/>
              </a:rPr>
              <a:t>integridade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 e </a:t>
            </a:r>
            <a:r>
              <a:rPr lang="pt-BR" sz="1800" b="1" strike="noStrike" spc="-1">
                <a:solidFill>
                  <a:srgbClr val="000000"/>
                </a:solidFill>
                <a:latin typeface="Calibri"/>
              </a:rPr>
              <a:t>confiabilidade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 dos dados: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>
                <a:solidFill>
                  <a:srgbClr val="000000"/>
                </a:solidFill>
                <a:latin typeface="Calibri"/>
              </a:rPr>
              <a:t>Global Health Data Exchange (IHME)</a:t>
            </a:r>
            <a:endParaRPr lang="pt-BR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>
                <a:solidFill>
                  <a:srgbClr val="000000"/>
                </a:solidFill>
                <a:latin typeface="Calibri"/>
              </a:rPr>
              <a:t>World Health Statistics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 da Organização Mundial de Saúde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As duas origens de dados são referencias e ainda utilizamos o Kaggle, Banco Mundial e Datasus.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453240" y="343800"/>
            <a:ext cx="9143640" cy="687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808080"/>
                </a:solidFill>
                <a:latin typeface="Lucida Sans"/>
              </a:rPr>
              <a:t>Tratamento dos dados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0" name="Picture 3"/>
          <p:cNvPicPr/>
          <p:nvPr/>
        </p:nvPicPr>
        <p:blipFill>
          <a:blip r:embed="rId2"/>
          <a:stretch/>
        </p:blipFill>
        <p:spPr>
          <a:xfrm>
            <a:off x="0" y="1190520"/>
            <a:ext cx="12191760" cy="45360"/>
          </a:xfrm>
          <a:prstGeom prst="rect">
            <a:avLst/>
          </a:prstGeom>
          <a:ln>
            <a:noFill/>
          </a:ln>
        </p:spPr>
      </p:pic>
      <p:pic>
        <p:nvPicPr>
          <p:cNvPr id="71" name="Picture 4"/>
          <p:cNvPicPr/>
          <p:nvPr/>
        </p:nvPicPr>
        <p:blipFill>
          <a:blip r:embed="rId3"/>
          <a:stretch/>
        </p:blipFill>
        <p:spPr>
          <a:xfrm>
            <a:off x="10999080" y="139680"/>
            <a:ext cx="1065600" cy="1096200"/>
          </a:xfrm>
          <a:prstGeom prst="rect">
            <a:avLst/>
          </a:prstGeom>
          <a:ln>
            <a:noFill/>
          </a:ln>
        </p:spPr>
      </p:pic>
      <p:grpSp>
        <p:nvGrpSpPr>
          <p:cNvPr id="72" name="Group 2"/>
          <p:cNvGrpSpPr/>
          <p:nvPr/>
        </p:nvGrpSpPr>
        <p:grpSpPr>
          <a:xfrm>
            <a:off x="177480" y="1394640"/>
            <a:ext cx="9921600" cy="5463000"/>
            <a:chOff x="177480" y="1394640"/>
            <a:chExt cx="9921600" cy="5463000"/>
          </a:xfrm>
        </p:grpSpPr>
        <p:sp>
          <p:nvSpPr>
            <p:cNvPr id="73" name="CustomShape 3"/>
            <p:cNvSpPr/>
            <p:nvPr/>
          </p:nvSpPr>
          <p:spPr>
            <a:xfrm>
              <a:off x="177480" y="1394640"/>
              <a:ext cx="9921600" cy="5463000"/>
            </a:xfrm>
            <a:prstGeom prst="swooshArrow">
              <a:avLst>
                <a:gd name="adj1" fmla="val 25000"/>
                <a:gd name="adj2" fmla="val 25000"/>
              </a:avLst>
            </a:prstGeom>
            <a:solidFill>
              <a:schemeClr val="accent4">
                <a:tint val="4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4"/>
            <p:cNvSpPr/>
            <p:nvPr/>
          </p:nvSpPr>
          <p:spPr>
            <a:xfrm>
              <a:off x="1765440" y="5307120"/>
              <a:ext cx="200520" cy="200520"/>
            </a:xfrm>
            <a:prstGeom prst="ellipse">
              <a:avLst/>
            </a:prstGeom>
            <a:solidFill>
              <a:schemeClr val="accent4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</p:sp>
        <p:sp>
          <p:nvSpPr>
            <p:cNvPr id="75" name="CustomShape 5"/>
            <p:cNvSpPr/>
            <p:nvPr/>
          </p:nvSpPr>
          <p:spPr>
            <a:xfrm>
              <a:off x="1893240" y="5407560"/>
              <a:ext cx="1494360" cy="129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6560" tIns="0" rIns="0" bIns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lang="pt-BR" sz="1400" b="1" strike="noStrike" spc="-1" dirty="0">
                  <a:solidFill>
                    <a:srgbClr val="000000"/>
                  </a:solidFill>
                  <a:latin typeface="Calibri"/>
                </a:rPr>
                <a:t>Padronização dos dados</a:t>
              </a:r>
              <a:endParaRPr lang="pt-BR" sz="1400" b="0" strike="noStrike" spc="-1" dirty="0">
                <a:latin typeface="Arial"/>
              </a:endParaRPr>
            </a:p>
          </p:txBody>
        </p:sp>
        <p:sp>
          <p:nvSpPr>
            <p:cNvPr id="76" name="CustomShape 6"/>
            <p:cNvSpPr/>
            <p:nvPr/>
          </p:nvSpPr>
          <p:spPr>
            <a:xfrm>
              <a:off x="3049200" y="4186440"/>
              <a:ext cx="349200" cy="349200"/>
            </a:xfrm>
            <a:prstGeom prst="ellipse">
              <a:avLst/>
            </a:prstGeom>
            <a:solidFill>
              <a:schemeClr val="accent4">
                <a:alpha val="90000"/>
                <a:hueOff val="0"/>
                <a:satOff val="0"/>
                <a:lumOff val="0"/>
                <a:alphaOff val="-13333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</p:sp>
        <p:sp>
          <p:nvSpPr>
            <p:cNvPr id="77" name="CustomShape 7"/>
            <p:cNvSpPr/>
            <p:nvPr/>
          </p:nvSpPr>
          <p:spPr>
            <a:xfrm>
              <a:off x="3224160" y="4361400"/>
              <a:ext cx="1835280" cy="2496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5400" tIns="0" rIns="0" bIns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lang="pt-BR" sz="1400" b="1" strike="noStrike" spc="-1">
                  <a:solidFill>
                    <a:srgbClr val="000000"/>
                  </a:solidFill>
                  <a:latin typeface="Calibri"/>
                </a:rPr>
                <a:t>Agrupamento dos dados</a:t>
              </a:r>
              <a:endParaRPr lang="pt-BR" sz="1400" b="0" strike="noStrike" spc="-1">
                <a:latin typeface="Arial"/>
              </a:endParaRPr>
            </a:p>
          </p:txBody>
        </p:sp>
        <p:sp>
          <p:nvSpPr>
            <p:cNvPr id="78" name="CustomShape 8"/>
            <p:cNvSpPr/>
            <p:nvPr/>
          </p:nvSpPr>
          <p:spPr>
            <a:xfrm>
              <a:off x="4862880" y="3250080"/>
              <a:ext cx="462960" cy="462960"/>
            </a:xfrm>
            <a:prstGeom prst="ellipse">
              <a:avLst/>
            </a:prstGeom>
            <a:solidFill>
              <a:schemeClr val="accent4">
                <a:alpha val="90000"/>
                <a:hueOff val="0"/>
                <a:satOff val="0"/>
                <a:lumOff val="0"/>
                <a:alphaOff val="-26667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</p:sp>
        <p:sp>
          <p:nvSpPr>
            <p:cNvPr id="79" name="CustomShape 9"/>
            <p:cNvSpPr/>
            <p:nvPr/>
          </p:nvSpPr>
          <p:spPr>
            <a:xfrm>
              <a:off x="5094720" y="3481560"/>
              <a:ext cx="1835280" cy="3376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45520" tIns="0" rIns="0" bIns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lang="pt-BR" sz="1400" b="1" strike="noStrike" spc="-1" dirty="0">
                  <a:solidFill>
                    <a:srgbClr val="000000"/>
                  </a:solidFill>
                  <a:latin typeface="Calibri"/>
                </a:rPr>
                <a:t>Transposição dos dados</a:t>
              </a:r>
              <a:endParaRPr lang="pt-BR" sz="1400" b="0" strike="noStrike" spc="-1" dirty="0">
                <a:latin typeface="Arial"/>
              </a:endParaRPr>
            </a:p>
          </p:txBody>
        </p:sp>
        <p:sp>
          <p:nvSpPr>
            <p:cNvPr id="80" name="CustomShape 10"/>
            <p:cNvSpPr/>
            <p:nvPr/>
          </p:nvSpPr>
          <p:spPr>
            <a:xfrm>
              <a:off x="6838560" y="2630520"/>
              <a:ext cx="620280" cy="620280"/>
            </a:xfrm>
            <a:prstGeom prst="ellipse">
              <a:avLst/>
            </a:prstGeom>
            <a:solidFill>
              <a:schemeClr val="accent4">
                <a:alpha val="90000"/>
                <a:hueOff val="0"/>
                <a:satOff val="0"/>
                <a:lumOff val="0"/>
                <a:alphaOff val="-4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</p:sp>
        <p:sp>
          <p:nvSpPr>
            <p:cNvPr id="81" name="CustomShape 11"/>
            <p:cNvSpPr/>
            <p:nvPr/>
          </p:nvSpPr>
          <p:spPr>
            <a:xfrm>
              <a:off x="7148880" y="2940840"/>
              <a:ext cx="1835280" cy="3916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28680" tIns="0" rIns="0" bIns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lang="pt-BR" sz="1400" b="1" strike="noStrike" spc="-1">
                  <a:solidFill>
                    <a:srgbClr val="000000"/>
                  </a:solidFill>
                  <a:latin typeface="Calibri"/>
                </a:rPr>
                <a:t>Tratativa dos dados</a:t>
              </a:r>
              <a:endParaRPr lang="pt-BR" sz="1400" b="0" strike="noStrike" spc="-1">
                <a:latin typeface="Arial"/>
              </a:endParaRPr>
            </a:p>
          </p:txBody>
        </p:sp>
      </p:grpSp>
      <p:grpSp>
        <p:nvGrpSpPr>
          <p:cNvPr id="82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83" name="Group 13"/>
          <p:cNvGrpSpPr/>
          <p:nvPr/>
        </p:nvGrpSpPr>
        <p:grpSpPr>
          <a:xfrm>
            <a:off x="9555840" y="1963080"/>
            <a:ext cx="2207880" cy="1628280"/>
            <a:chOff x="9555840" y="1963080"/>
            <a:chExt cx="2207880" cy="1628280"/>
          </a:xfrm>
        </p:grpSpPr>
        <p:pic>
          <p:nvPicPr>
            <p:cNvPr id="84" name="Picture 2"/>
            <p:cNvPicPr/>
            <p:nvPr/>
          </p:nvPicPr>
          <p:blipFill>
            <a:blip r:embed="rId4"/>
            <a:stretch/>
          </p:blipFill>
          <p:spPr>
            <a:xfrm>
              <a:off x="9787680" y="1963080"/>
              <a:ext cx="1743840" cy="1263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85" name="CustomShape 14"/>
            <p:cNvSpPr/>
            <p:nvPr/>
          </p:nvSpPr>
          <p:spPr>
            <a:xfrm>
              <a:off x="9555840" y="3226680"/>
              <a:ext cx="22078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1DEAF"/>
                  </a:solidFill>
                  <a:latin typeface="Calibri"/>
                </a:rPr>
                <a:t>DATASET FINAL</a:t>
              </a:r>
              <a:endParaRPr lang="pt-BR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3240" y="343800"/>
            <a:ext cx="9143640" cy="687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3500"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808080"/>
                </a:solidFill>
                <a:latin typeface="Lucida Sans"/>
              </a:rPr>
              <a:t>Análise e Exploração dos Dados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Picture 3"/>
          <p:cNvPicPr/>
          <p:nvPr/>
        </p:nvPicPr>
        <p:blipFill>
          <a:blip r:embed="rId2"/>
          <a:stretch/>
        </p:blipFill>
        <p:spPr>
          <a:xfrm>
            <a:off x="0" y="1190520"/>
            <a:ext cx="12191760" cy="45360"/>
          </a:xfrm>
          <a:prstGeom prst="rect">
            <a:avLst/>
          </a:prstGeom>
          <a:ln>
            <a:noFill/>
          </a:ln>
        </p:spPr>
      </p:pic>
      <p:pic>
        <p:nvPicPr>
          <p:cNvPr id="88" name="Picture 4"/>
          <p:cNvPicPr/>
          <p:nvPr/>
        </p:nvPicPr>
        <p:blipFill>
          <a:blip r:embed="rId3"/>
          <a:stretch/>
        </p:blipFill>
        <p:spPr>
          <a:xfrm>
            <a:off x="10999080" y="139680"/>
            <a:ext cx="1065600" cy="1096200"/>
          </a:xfrm>
          <a:prstGeom prst="rect">
            <a:avLst/>
          </a:prstGeom>
          <a:ln>
            <a:noFill/>
          </a:ln>
        </p:spPr>
      </p:pic>
      <p:pic>
        <p:nvPicPr>
          <p:cNvPr id="89" name="Picture 5"/>
          <p:cNvPicPr/>
          <p:nvPr/>
        </p:nvPicPr>
        <p:blipFill>
          <a:blip r:embed="rId4"/>
          <a:stretch/>
        </p:blipFill>
        <p:spPr>
          <a:xfrm>
            <a:off x="296640" y="1317600"/>
            <a:ext cx="4115160" cy="3151080"/>
          </a:xfrm>
          <a:prstGeom prst="rect">
            <a:avLst/>
          </a:prstGeom>
          <a:ln>
            <a:noFill/>
          </a:ln>
        </p:spPr>
      </p:pic>
      <p:pic>
        <p:nvPicPr>
          <p:cNvPr id="90" name="Picture 1"/>
          <p:cNvPicPr/>
          <p:nvPr/>
        </p:nvPicPr>
        <p:blipFill>
          <a:blip r:embed="rId5"/>
          <a:stretch/>
        </p:blipFill>
        <p:spPr>
          <a:xfrm>
            <a:off x="4546440" y="2871000"/>
            <a:ext cx="3907800" cy="3606840"/>
          </a:xfrm>
          <a:prstGeom prst="rect">
            <a:avLst/>
          </a:prstGeom>
          <a:ln>
            <a:noFill/>
          </a:ln>
        </p:spPr>
      </p:pic>
      <p:pic>
        <p:nvPicPr>
          <p:cNvPr id="91" name="Picture 1"/>
          <p:cNvPicPr/>
          <p:nvPr/>
        </p:nvPicPr>
        <p:blipFill>
          <a:blip r:embed="rId6"/>
          <a:stretch/>
        </p:blipFill>
        <p:spPr>
          <a:xfrm>
            <a:off x="8589240" y="2988000"/>
            <a:ext cx="3463920" cy="348984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599400" y="5161680"/>
            <a:ext cx="32122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No gráfico </a:t>
            </a:r>
            <a:r>
              <a:rPr lang="pt-BR" sz="1800" b="1" strike="noStrike" spc="-1">
                <a:solidFill>
                  <a:srgbClr val="000000"/>
                </a:solidFill>
                <a:latin typeface="Calibri"/>
              </a:rPr>
              <a:t>boxplot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 avaliamos a avaliar a média anual do rate de suicídio por </a:t>
            </a:r>
            <a:r>
              <a:rPr lang="pt-BR" sz="1800" b="1" strike="noStrike" spc="-1">
                <a:solidFill>
                  <a:srgbClr val="000000"/>
                </a:solidFill>
                <a:latin typeface="Calibri"/>
              </a:rPr>
              <a:t>país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4662000" y="1437480"/>
            <a:ext cx="77000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Identificou-se que a relação entre a temperatura média está </a:t>
            </a:r>
            <a:r>
              <a:rPr lang="pt-BR" sz="1800" b="1" strike="noStrike" spc="-1">
                <a:solidFill>
                  <a:srgbClr val="000000"/>
                </a:solidFill>
                <a:latin typeface="Calibri"/>
              </a:rPr>
              <a:t>fortemente ligada 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nos dados das </a:t>
            </a:r>
            <a:r>
              <a:rPr lang="pt-BR" sz="1800" b="1" i="1" strike="noStrike" spc="-1">
                <a:solidFill>
                  <a:srgbClr val="000000"/>
                </a:solidFill>
                <a:latin typeface="Calibri"/>
              </a:rPr>
              <a:t>cidades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 existentes no</a:t>
            </a:r>
            <a:r>
              <a:rPr lang="pt-BR" sz="1800" b="0" i="1" strike="noStrike" spc="-1">
                <a:solidFill>
                  <a:srgbClr val="000000"/>
                </a:solidFill>
                <a:latin typeface="Calibri"/>
              </a:rPr>
              <a:t> dataset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, porém para os dados coletados referente aos </a:t>
            </a:r>
            <a:r>
              <a:rPr lang="pt-BR" sz="1800" b="1" strike="noStrike" spc="-1">
                <a:solidFill>
                  <a:srgbClr val="000000"/>
                </a:solidFill>
                <a:latin typeface="Calibri"/>
              </a:rPr>
              <a:t>países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 não possui a mesma correlação.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3240" y="343800"/>
            <a:ext cx="9143640" cy="687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808080"/>
                </a:solidFill>
                <a:latin typeface="Lucida Sans"/>
              </a:rPr>
              <a:t>Comparação dos dados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Picture 3"/>
          <p:cNvPicPr/>
          <p:nvPr/>
        </p:nvPicPr>
        <p:blipFill>
          <a:blip r:embed="rId2"/>
          <a:stretch/>
        </p:blipFill>
        <p:spPr>
          <a:xfrm>
            <a:off x="0" y="1190520"/>
            <a:ext cx="12191760" cy="45360"/>
          </a:xfrm>
          <a:prstGeom prst="rect">
            <a:avLst/>
          </a:prstGeom>
          <a:ln>
            <a:noFill/>
          </a:ln>
        </p:spPr>
      </p:pic>
      <p:pic>
        <p:nvPicPr>
          <p:cNvPr id="96" name="Picture 4"/>
          <p:cNvPicPr/>
          <p:nvPr/>
        </p:nvPicPr>
        <p:blipFill>
          <a:blip r:embed="rId3"/>
          <a:stretch/>
        </p:blipFill>
        <p:spPr>
          <a:xfrm>
            <a:off x="10999080" y="139680"/>
            <a:ext cx="1065600" cy="109620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8152200" y="1851840"/>
            <a:ext cx="376200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Taxa de mortalidade por lesões autoprovocadas por 100.000 hb, países selecionados, 2000-2015 e ordenados pelo IDH de 2015. (RIBEIRO, MOREIRA, 2018).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453240" y="4723200"/>
            <a:ext cx="201924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Taxa suicídio por 100 mil habitantes (2000-2010) elaborado pela equipe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0" y="1851840"/>
            <a:ext cx="7945920" cy="1753920"/>
          </a:xfrm>
          <a:prstGeom prst="bracePair">
            <a:avLst>
              <a:gd name="adj" fmla="val 8333"/>
            </a:avLst>
          </a:prstGeom>
          <a:noFill/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00" name="Picture 1"/>
          <p:cNvPicPr/>
          <p:nvPr/>
        </p:nvPicPr>
        <p:blipFill>
          <a:blip r:embed="rId4"/>
          <a:stretch/>
        </p:blipFill>
        <p:spPr>
          <a:xfrm>
            <a:off x="453240" y="1541520"/>
            <a:ext cx="7148160" cy="2197440"/>
          </a:xfrm>
          <a:prstGeom prst="rect">
            <a:avLst/>
          </a:prstGeom>
          <a:ln>
            <a:noFill/>
          </a:ln>
        </p:spPr>
      </p:pic>
      <p:sp>
        <p:nvSpPr>
          <p:cNvPr id="101" name="CustomShape 5"/>
          <p:cNvSpPr/>
          <p:nvPr/>
        </p:nvSpPr>
        <p:spPr>
          <a:xfrm>
            <a:off x="2743200" y="4356720"/>
            <a:ext cx="8834400" cy="2109240"/>
          </a:xfrm>
          <a:prstGeom prst="bracePair">
            <a:avLst>
              <a:gd name="adj" fmla="val 8333"/>
            </a:avLst>
          </a:prstGeom>
          <a:noFill/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02" name="Picture 1"/>
          <p:cNvPicPr/>
          <p:nvPr/>
        </p:nvPicPr>
        <p:blipFill>
          <a:blip r:embed="rId5"/>
          <a:stretch/>
        </p:blipFill>
        <p:spPr>
          <a:xfrm>
            <a:off x="3305880" y="4118040"/>
            <a:ext cx="7949880" cy="256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3240" y="343800"/>
            <a:ext cx="10260000" cy="687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3500"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808080"/>
                </a:solidFill>
                <a:latin typeface="Lucida Sans"/>
              </a:rPr>
              <a:t>Aplicação de Modelo Machine Learning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Picture 3"/>
          <p:cNvPicPr/>
          <p:nvPr/>
        </p:nvPicPr>
        <p:blipFill>
          <a:blip r:embed="rId2"/>
          <a:stretch/>
        </p:blipFill>
        <p:spPr>
          <a:xfrm>
            <a:off x="0" y="1190520"/>
            <a:ext cx="12191760" cy="45360"/>
          </a:xfrm>
          <a:prstGeom prst="rect">
            <a:avLst/>
          </a:prstGeom>
          <a:ln>
            <a:noFill/>
          </a:ln>
        </p:spPr>
      </p:pic>
      <p:pic>
        <p:nvPicPr>
          <p:cNvPr id="105" name="Picture 4"/>
          <p:cNvPicPr/>
          <p:nvPr/>
        </p:nvPicPr>
        <p:blipFill>
          <a:blip r:embed="rId3"/>
          <a:stretch/>
        </p:blipFill>
        <p:spPr>
          <a:xfrm>
            <a:off x="10999080" y="139680"/>
            <a:ext cx="1065600" cy="1096200"/>
          </a:xfrm>
          <a:prstGeom prst="rect">
            <a:avLst/>
          </a:prstGeom>
          <a:ln>
            <a:noFill/>
          </a:ln>
        </p:spPr>
      </p:pic>
      <p:pic>
        <p:nvPicPr>
          <p:cNvPr id="106" name="Picture 2"/>
          <p:cNvPicPr/>
          <p:nvPr/>
        </p:nvPicPr>
        <p:blipFill>
          <a:blip r:embed="rId4"/>
          <a:stretch/>
        </p:blipFill>
        <p:spPr>
          <a:xfrm>
            <a:off x="3619080" y="1391040"/>
            <a:ext cx="8280720" cy="546660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270360" y="1616760"/>
            <a:ext cx="3348000" cy="47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Foi coletado os dados e após realizar a correlação de </a:t>
            </a:r>
            <a:r>
              <a:rPr lang="pt-BR" sz="1800" b="1" u="sng" strike="noStrike" spc="-1">
                <a:solidFill>
                  <a:srgbClr val="000000"/>
                </a:solidFill>
                <a:uFillTx/>
                <a:latin typeface="Calibri"/>
              </a:rPr>
              <a:t>Pearson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 optou-se por eliminar um dos índices inflacionários.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Aplicando um modelo de </a:t>
            </a:r>
            <a:r>
              <a:rPr lang="pt-BR" sz="1800" b="1" strike="noStrike" spc="-1">
                <a:solidFill>
                  <a:srgbClr val="000000"/>
                </a:solidFill>
                <a:latin typeface="Calibri"/>
              </a:rPr>
              <a:t>regressão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, para avaliar e tentar predizer os valores de suicídio de um intervalo de tempo.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Usamos a métrica do erro quadrático médio para verificar a performance do modelo com o resultado de correlação obtido em nossa análise.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3240" y="343800"/>
            <a:ext cx="10260000" cy="687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3500"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808080"/>
                </a:solidFill>
                <a:latin typeface="Lucida Sans"/>
              </a:rPr>
              <a:t>Aplicação de Modelo Machine Learning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Picture 3"/>
          <p:cNvPicPr/>
          <p:nvPr/>
        </p:nvPicPr>
        <p:blipFill>
          <a:blip r:embed="rId2"/>
          <a:stretch/>
        </p:blipFill>
        <p:spPr>
          <a:xfrm>
            <a:off x="0" y="1190520"/>
            <a:ext cx="12191760" cy="45360"/>
          </a:xfrm>
          <a:prstGeom prst="rect">
            <a:avLst/>
          </a:prstGeom>
          <a:ln>
            <a:noFill/>
          </a:ln>
        </p:spPr>
      </p:pic>
      <p:pic>
        <p:nvPicPr>
          <p:cNvPr id="110" name="Picture 4"/>
          <p:cNvPicPr/>
          <p:nvPr/>
        </p:nvPicPr>
        <p:blipFill>
          <a:blip r:embed="rId3"/>
          <a:stretch/>
        </p:blipFill>
        <p:spPr>
          <a:xfrm>
            <a:off x="10999080" y="139680"/>
            <a:ext cx="1065600" cy="109620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1214257" y="1602012"/>
            <a:ext cx="334800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000000"/>
                </a:solidFill>
                <a:latin typeface="Calibri"/>
              </a:rPr>
              <a:t>Atributos utilizados:</a:t>
            </a:r>
            <a:endParaRPr lang="pt-BR" sz="1800" b="1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latin typeface="Calibri"/>
              </a:rPr>
              <a:t>Média da temperatura do país</a:t>
            </a:r>
            <a:endParaRPr lang="pt-BR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latin typeface="Calibri"/>
              </a:rPr>
              <a:t>Crescimento anual do PIB</a:t>
            </a:r>
            <a:endParaRPr lang="pt-BR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latin typeface="Calibri"/>
              </a:rPr>
              <a:t>PIB anual per capita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267897" y="3103932"/>
            <a:ext cx="33480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000000"/>
                </a:solidFill>
                <a:latin typeface="Calibri"/>
              </a:rPr>
              <a:t>Algoritmos utilizados:</a:t>
            </a:r>
            <a:endParaRPr lang="pt-BR" sz="1800" b="1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latin typeface="Calibri"/>
              </a:rPr>
              <a:t>Regressão Linear</a:t>
            </a:r>
            <a:endParaRPr lang="pt-BR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b="0" strike="noStrike" spc="-1" dirty="0" err="1">
                <a:solidFill>
                  <a:srgbClr val="000000"/>
                </a:solidFill>
                <a:latin typeface="Calibri"/>
              </a:rPr>
              <a:t>Regressor</a:t>
            </a:r>
            <a:r>
              <a:rPr lang="pt-BR" sz="1800" b="0" strike="noStrike" spc="-1" dirty="0">
                <a:solidFill>
                  <a:srgbClr val="000000"/>
                </a:solidFill>
                <a:latin typeface="Calibri"/>
              </a:rPr>
              <a:t> baseado em SVM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13" name="TextShape 4"/>
          <p:cNvSpPr txBox="1"/>
          <p:nvPr/>
        </p:nvSpPr>
        <p:spPr>
          <a:xfrm>
            <a:off x="1267897" y="4791494"/>
            <a:ext cx="3240000" cy="9218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pt-BR" sz="18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Para avaliar o desempenho do modelo foi utilizado o </a:t>
            </a:r>
            <a:r>
              <a:rPr lang="pt-BR" sz="1800" b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Erro Quadrático Médio</a:t>
            </a:r>
            <a:endParaRPr lang="pt-BR" sz="1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TextShape 5"/>
          <p:cNvSpPr txBox="1"/>
          <p:nvPr/>
        </p:nvSpPr>
        <p:spPr>
          <a:xfrm>
            <a:off x="6624000" y="1834592"/>
            <a:ext cx="4879742" cy="34178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pt-BR" sz="18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O modelo não teve um bom desempenho.  </a:t>
            </a:r>
          </a:p>
          <a:p>
            <a:endParaRPr lang="pt-BR" sz="1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8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Modelo generalista impede melhoria</a:t>
            </a:r>
          </a:p>
          <a:p>
            <a:endParaRPr lang="pt-BR" sz="1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8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Estima-se que separar as amostras por gênero e faixa etária melhorariam essa performance ao analisar novos atributos como: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8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Investimento </a:t>
            </a:r>
            <a:r>
              <a:rPr lang="pt-BR" sz="18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em educação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8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Vulnerabilidade </a:t>
            </a:r>
            <a:r>
              <a:rPr lang="pt-BR" sz="18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empregatícia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8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Situação </a:t>
            </a:r>
            <a:r>
              <a:rPr lang="pt-BR" sz="18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previdenciária</a:t>
            </a:r>
          </a:p>
          <a:p>
            <a:endParaRPr lang="pt-BR" sz="1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8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Considerando apenas dados financeiros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418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DejaVu Sans</vt:lpstr>
      <vt:lpstr>Lucida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GFT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 MUNDIAIS SOBRE SUICÍDIO</dc:title>
  <dc:subject/>
  <dc:creator>Melo, Camila</dc:creator>
  <dc:description/>
  <cp:lastModifiedBy>Melo, Camila</cp:lastModifiedBy>
  <cp:revision>31</cp:revision>
  <dcterms:created xsi:type="dcterms:W3CDTF">2019-11-11T01:37:16Z</dcterms:created>
  <dcterms:modified xsi:type="dcterms:W3CDTF">2019-11-29T15:29:40Z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GFT Technologies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