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6" r:id="rId6"/>
    <p:sldId id="288" r:id="rId7"/>
    <p:sldId id="277" r:id="rId8"/>
    <p:sldId id="290" r:id="rId9"/>
    <p:sldId id="279" r:id="rId10"/>
    <p:sldId id="280" r:id="rId11"/>
    <p:sldId id="291" r:id="rId12"/>
    <p:sldId id="292" r:id="rId13"/>
    <p:sldId id="293" r:id="rId14"/>
    <p:sldId id="295" r:id="rId15"/>
    <p:sldId id="285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FA0236-87A2-C24F-937F-974685581A57}" v="41" dt="2021-08-28T13:35:16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3" autoAdjust="0"/>
    <p:restoredTop sz="96408" autoAdjust="0"/>
  </p:normalViewPr>
  <p:slideViewPr>
    <p:cSldViewPr snapToGrid="0" showGuides="1">
      <p:cViewPr varScale="1">
        <p:scale>
          <a:sx n="99" d="100"/>
          <a:sy n="99" d="100"/>
        </p:scale>
        <p:origin x="296" y="18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348F61-903F-4A92-BD1D-F4D50DEE5616}" type="datetime1">
              <a:rPr lang="pt-BR" smtClean="0"/>
              <a:t>31/08/2021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DD10-601E-4934-9857-CBBA808B825D}" type="datetime1">
              <a:rPr lang="pt-BR" smtClean="0"/>
              <a:pPr/>
              <a:t>31/08/2021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998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6951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9361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9105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490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668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6714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97FC-5BCA-4F4D-9F82-64AFC200E358}" type="datetime1">
              <a:rPr lang="pt-BR" noProof="0" smtClean="0"/>
              <a:t>31/08/2021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04A03-7973-4BC4-9222-74CFA49BB370}" type="datetime1">
              <a:rPr lang="pt-BR" noProof="0" smtClean="0"/>
              <a:t>31/08/2021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30B9D-1A45-452F-AC16-D36CD5C4EA6A}" type="datetime1">
              <a:rPr lang="pt-BR" noProof="0" smtClean="0"/>
              <a:t>31/08/2021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AAF2-1359-4DAA-92D0-EC18028594EE}" type="datetime1">
              <a:rPr lang="pt-BR" noProof="0" smtClean="0"/>
              <a:t>31/08/2021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3AA6-3E77-4EDD-A5D3-91497A83F745}" type="datetime1">
              <a:rPr lang="pt-BR" noProof="0" smtClean="0"/>
              <a:t>31/08/2021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3B832-A218-4C52-AD98-17F0930C59CC}" type="datetime1">
              <a:rPr lang="pt-BR" noProof="0" smtClean="0"/>
              <a:t>31/08/2021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1457D-773F-4388-805A-0245A2DC7FA6}" type="datetime1">
              <a:rPr lang="pt-BR" noProof="0" smtClean="0"/>
              <a:t>31/08/2021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DAD40-2C61-41F0-AC0A-B8DA56506CF8}" type="datetime1">
              <a:rPr lang="pt-BR" noProof="0" smtClean="0"/>
              <a:t>31/08/2021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F0EE2-8399-4909-BF8E-74D816C91647}" type="datetime1">
              <a:rPr lang="pt-BR" noProof="0" smtClean="0"/>
              <a:t>31/08/2021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62C37-8077-44BC-A52B-E2531EDBA2DE}" type="datetime1">
              <a:rPr lang="pt-BR" noProof="0" smtClean="0"/>
              <a:t>31/08/2021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235C6-032F-4A2C-8BCF-60C0B3B0EFA5}" type="datetime1">
              <a:rPr lang="pt-BR" noProof="0" smtClean="0"/>
              <a:t>31/08/2021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31/08/2021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eajay/global-shark-attack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BvoJacjp1hE?start=184&amp;feature=oembed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pt-BR" b="1" dirty="0">
                <a:solidFill>
                  <a:schemeClr val="bg1"/>
                </a:solidFill>
              </a:rPr>
              <a:t>Projeto </a:t>
            </a:r>
            <a:r>
              <a:rPr lang="pt-BR" b="1" dirty="0" err="1">
                <a:solidFill>
                  <a:schemeClr val="bg1"/>
                </a:solidFill>
              </a:rPr>
              <a:t>Shark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Attack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accent4"/>
                </a:solidFill>
              </a:rPr>
              <a:t>Camila Prada – DAPT55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7" name="Grupo 6" descr="Ícone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a Liv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" name="Forma Liv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AutoShape 2" descr="Ironhack">
            <a:extLst>
              <a:ext uri="{FF2B5EF4-FFF2-40B4-BE49-F238E27FC236}">
                <a16:creationId xmlns:a16="http://schemas.microsoft.com/office/drawing/2014/main" id="{38BB6262-8E72-4EE0-AD5D-11A00BD32F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Ironhack">
            <a:extLst>
              <a:ext uri="{FF2B5EF4-FFF2-40B4-BE49-F238E27FC236}">
                <a16:creationId xmlns:a16="http://schemas.microsoft.com/office/drawing/2014/main" id="{A2912E46-3A01-440F-9CF9-4123E77067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6" descr="Ironhack">
            <a:extLst>
              <a:ext uri="{FF2B5EF4-FFF2-40B4-BE49-F238E27FC236}">
                <a16:creationId xmlns:a16="http://schemas.microsoft.com/office/drawing/2014/main" id="{EB66F388-7195-41FE-852B-16F0EEBCC5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66744" y="25876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2B6322B-BEFD-4BD2-BEB3-D6201FADE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12" y="5767593"/>
            <a:ext cx="7905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6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B6D5E53B-7B91-814F-BFAF-E1D66366D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4" y="662939"/>
            <a:ext cx="6566535" cy="561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35E9C30-63A3-E643-88E9-9A911B2E2028}"/>
              </a:ext>
            </a:extLst>
          </p:cNvPr>
          <p:cNvSpPr txBox="1"/>
          <p:nvPr/>
        </p:nvSpPr>
        <p:spPr>
          <a:xfrm>
            <a:off x="7326630" y="855297"/>
            <a:ext cx="3669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longo dos anos observa-se que a maioria dos casos foram classificados como não provocados.</a:t>
            </a:r>
          </a:p>
        </p:txBody>
      </p:sp>
    </p:spTree>
    <p:extLst>
      <p:ext uri="{BB962C8B-B14F-4D97-AF65-F5344CB8AC3E}">
        <p14:creationId xmlns:p14="http://schemas.microsoft.com/office/powerpoint/2010/main" val="19983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6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Resultados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44830969-C0B6-F64C-B3BB-C198CE2FDDDF}"/>
              </a:ext>
            </a:extLst>
          </p:cNvPr>
          <p:cNvSpPr txBox="1"/>
          <p:nvPr/>
        </p:nvSpPr>
        <p:spPr>
          <a:xfrm>
            <a:off x="502920" y="1428750"/>
            <a:ext cx="106527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 período estudado, 2008 a 2018 as conclusões são que os países mais afetados foram EUA e </a:t>
            </a:r>
            <a:r>
              <a:rPr lang="pt-BR" dirty="0" err="1"/>
              <a:t>Australia</a:t>
            </a:r>
            <a:r>
              <a:rPr lang="pt-BR" dirty="0"/>
              <a:t>, 80,3% dos ataques de tubarão foram ao sexo masculino. Os casos fatais representam 7,5% da amostra.</a:t>
            </a:r>
          </a:p>
          <a:p>
            <a:r>
              <a:rPr lang="pt-BR" dirty="0"/>
              <a:t>As 3 faixas etárias com maior concentração de ataques foram:</a:t>
            </a:r>
          </a:p>
          <a:p>
            <a:r>
              <a:rPr lang="pt-BR" dirty="0"/>
              <a:t>10 a 19 anos: 178 ataques</a:t>
            </a:r>
          </a:p>
          <a:p>
            <a:r>
              <a:rPr lang="pt-BR" dirty="0"/>
              <a:t>20 a 29 anos: 143 ataques</a:t>
            </a:r>
          </a:p>
          <a:p>
            <a:r>
              <a:rPr lang="pt-BR" dirty="0"/>
              <a:t>30 a 39 anos: 110 ataques</a:t>
            </a:r>
          </a:p>
          <a:p>
            <a:r>
              <a:rPr lang="pt-BR" dirty="0"/>
              <a:t>631 ataques não provocados</a:t>
            </a:r>
          </a:p>
          <a:p>
            <a:r>
              <a:rPr lang="pt-BR" dirty="0"/>
              <a:t>Surf é a atividade de maior risco.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035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pt-BR" sz="7200" b="1" dirty="0">
                <a:solidFill>
                  <a:schemeClr val="bg1"/>
                </a:solidFill>
              </a:rPr>
              <a:t>Obrigada</a:t>
            </a:r>
            <a:endParaRPr lang="pt-BR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 err="1">
                <a:latin typeface="+mj-lt"/>
              </a:rPr>
              <a:t>Shark</a:t>
            </a:r>
            <a:r>
              <a:rPr lang="pt-BR" b="1" dirty="0">
                <a:latin typeface="+mj-lt"/>
              </a:rPr>
              <a:t> </a:t>
            </a:r>
            <a:r>
              <a:rPr lang="pt-BR" b="1" dirty="0" err="1">
                <a:latin typeface="+mj-lt"/>
              </a:rPr>
              <a:t>Attack</a:t>
            </a:r>
            <a:endParaRPr lang="pt-BR" b="1" dirty="0">
              <a:latin typeface="+mj-lt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ESCOPO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OBJETIVO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31" name="Grupo 30" descr="Ícones de gráfico de barras e de gráfico de linha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orma Liv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" name="Forma Liv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4" name="Forma Livre 1676" descr="Ícone de caixa de seleção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35" name="Forma Livre 4665" descr="Ícone de gráfico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369AFF4-1EF9-498B-9142-30596A13FC02}"/>
              </a:ext>
            </a:extLst>
          </p:cNvPr>
          <p:cNvSpPr txBox="1"/>
          <p:nvPr/>
        </p:nvSpPr>
        <p:spPr>
          <a:xfrm>
            <a:off x="485775" y="2454275"/>
            <a:ext cx="3480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Identificar o público-alvo e geolocalização para utilização de medidas de prevenção à ataque de tubarões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D08CCF9A-7C64-4533-B8CC-1A135ACCB742}"/>
              </a:ext>
            </a:extLst>
          </p:cNvPr>
          <p:cNvSpPr txBox="1"/>
          <p:nvPr/>
        </p:nvSpPr>
        <p:spPr>
          <a:xfrm>
            <a:off x="8408593" y="2454275"/>
            <a:ext cx="34805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Dados: </a:t>
            </a:r>
            <a:r>
              <a:rPr lang="pt-BR" dirty="0" err="1">
                <a:hlinkClick r:id="rId3"/>
              </a:rPr>
              <a:t>kagle</a:t>
            </a:r>
            <a:endParaRPr lang="pt-BR" dirty="0"/>
          </a:p>
          <a:p>
            <a:endParaRPr lang="pt-BR" dirty="0"/>
          </a:p>
          <a:p>
            <a:r>
              <a:rPr lang="pt-BR" dirty="0"/>
              <a:t>Período: 2008 a 2018</a:t>
            </a:r>
          </a:p>
          <a:p>
            <a:endParaRPr lang="pt-BR" dirty="0"/>
          </a:p>
          <a:p>
            <a:r>
              <a:rPr lang="pt-BR" dirty="0"/>
              <a:t>Seleção: Pareto países com maior frequência de ataques</a:t>
            </a:r>
          </a:p>
        </p:txBody>
      </p:sp>
      <p:pic>
        <p:nvPicPr>
          <p:cNvPr id="5" name="Imagem 4" descr="Forma, Círculo&#10;&#10;Descrição gerada automaticamente">
            <a:extLst>
              <a:ext uri="{FF2B5EF4-FFF2-40B4-BE49-F238E27FC236}">
                <a16:creationId xmlns:a16="http://schemas.microsoft.com/office/drawing/2014/main" id="{DFAA6034-6FE7-4125-A8A9-CA9E000DD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0" y="3101975"/>
            <a:ext cx="1206500" cy="12065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 err="1">
                <a:latin typeface="+mj-lt"/>
              </a:rPr>
              <a:t>Shark</a:t>
            </a:r>
            <a:r>
              <a:rPr lang="pt-BR" b="1" dirty="0">
                <a:latin typeface="+mj-lt"/>
              </a:rPr>
              <a:t> </a:t>
            </a:r>
            <a:r>
              <a:rPr lang="pt-BR" b="1" dirty="0" err="1">
                <a:latin typeface="+mj-lt"/>
              </a:rPr>
              <a:t>Attack</a:t>
            </a:r>
            <a:endParaRPr lang="pt-BR" b="1" dirty="0">
              <a:latin typeface="+mj-lt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27989" y="16405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RESULTADOS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16864" y="15411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2128" y="169882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CONTEXTO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74228" y="1599427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5" name="Forma Livre 4665" descr="Ícone de gráfico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36" name="Grupo 35" descr="Ícone de ser humano e engrenagem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517728" y="18410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orma Livre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8" name="Forma Livre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39" name="Grupo 38" descr="Ícone de engrenagen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272210" y="1897409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a Liv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41" name="Forma Liv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6369AFF4-1EF9-498B-9142-30596A13FC02}"/>
              </a:ext>
            </a:extLst>
          </p:cNvPr>
          <p:cNvSpPr txBox="1"/>
          <p:nvPr/>
        </p:nvSpPr>
        <p:spPr>
          <a:xfrm>
            <a:off x="8156665" y="2724903"/>
            <a:ext cx="38526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Identificar o público-alvo e geolocalização para utilização de medidas de prevenção à ataque de tubarões</a:t>
            </a:r>
          </a:p>
          <a:p>
            <a:r>
              <a:rPr lang="pt-BR" b="1" dirty="0"/>
              <a:t>Surfistas, sexo masculino, entre 10 a 39 anos. Ataques não provocados. </a:t>
            </a:r>
          </a:p>
          <a:p>
            <a:r>
              <a:rPr lang="pt-BR" b="1" dirty="0"/>
              <a:t>Atenção para o estado da Florida nos EUA e New South Wales na Austrália</a:t>
            </a:r>
          </a:p>
        </p:txBody>
      </p:sp>
      <p:pic>
        <p:nvPicPr>
          <p:cNvPr id="42" name="Imagem 41" descr="Forma, Círculo&#10;&#10;Descrição gerada automaticamente">
            <a:extLst>
              <a:ext uri="{FF2B5EF4-FFF2-40B4-BE49-F238E27FC236}">
                <a16:creationId xmlns:a16="http://schemas.microsoft.com/office/drawing/2014/main" id="{980E02FB-C809-4E80-9B9C-5F31731E0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0" y="3101975"/>
            <a:ext cx="1206500" cy="1206500"/>
          </a:xfrm>
          <a:prstGeom prst="ellipse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B896342-812C-45D4-8D5A-ECC6D58FC52C}"/>
              </a:ext>
            </a:extLst>
          </p:cNvPr>
          <p:cNvSpPr txBox="1"/>
          <p:nvPr/>
        </p:nvSpPr>
        <p:spPr>
          <a:xfrm>
            <a:off x="182650" y="2539227"/>
            <a:ext cx="38973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ataque de tubarão é provavelmente o perigo natural mais temido para o homem, superando até furacões, tornados e terremotos na mente da maioria dos usuários de praias e marinheiros.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Historicamente, a taxa de mortalidade era muito mais alta do que hoje, mas o advento de serviços de emergência prontamente disponíveis e tratamento médico aprimorado reduziu muito as chances de mortalidade.</a:t>
            </a:r>
          </a:p>
        </p:txBody>
      </p:sp>
    </p:spTree>
    <p:extLst>
      <p:ext uri="{BB962C8B-B14F-4D97-AF65-F5344CB8AC3E}">
        <p14:creationId xmlns:p14="http://schemas.microsoft.com/office/powerpoint/2010/main" val="126716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Contexto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DE4E3470-53A7-4962-83FA-5DF4AD0EE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610954"/>
            <a:ext cx="4562475" cy="5256096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39E37C95-331E-4505-AC3A-E15FF45A7544}"/>
              </a:ext>
            </a:extLst>
          </p:cNvPr>
          <p:cNvSpPr txBox="1"/>
          <p:nvPr/>
        </p:nvSpPr>
        <p:spPr>
          <a:xfrm>
            <a:off x="361950" y="5867050"/>
            <a:ext cx="45624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i="1" dirty="0"/>
              <a:t>Sources</a:t>
            </a:r>
            <a:r>
              <a:rPr lang="en-US" sz="900" i="1" dirty="0"/>
              <a:t>: All accidental death information from National Safety Council. Disease death information from Centers for Disease Control and Prevention. Shark fatality data provided by the International Shark Attack File.</a:t>
            </a:r>
          </a:p>
          <a:p>
            <a:endParaRPr lang="en-US" sz="900" i="1" dirty="0"/>
          </a:p>
          <a:p>
            <a:r>
              <a:rPr lang="en-US" sz="900" i="1" dirty="0"/>
              <a:t>Lifetime risk is calculated by dividing 2003 population (290,850,005) by the number of deaths, divided by 77.6, the life expectancy of a person born in 2003</a:t>
            </a:r>
            <a:endParaRPr lang="pt-BR" sz="900" i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6E90FE7-AEB9-4C34-99A5-0C5CEF399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025" y="578298"/>
            <a:ext cx="2559146" cy="592599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4C12A15-CA01-4E57-9CCA-D4939EDA8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720" y="787538"/>
            <a:ext cx="3086259" cy="262903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E573049-77F2-4680-B0FA-35F9BB8A61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4586" y="4217571"/>
            <a:ext cx="3545464" cy="2449929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6BE70093-39EA-4555-BE4D-2CB1FDE4DB37}"/>
              </a:ext>
            </a:extLst>
          </p:cNvPr>
          <p:cNvSpPr txBox="1"/>
          <p:nvPr/>
        </p:nvSpPr>
        <p:spPr>
          <a:xfrm>
            <a:off x="8218495" y="3448130"/>
            <a:ext cx="323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Caso </a:t>
            </a:r>
            <a:r>
              <a:rPr lang="pt-BR" sz="1100" dirty="0" err="1"/>
              <a:t>Leeanne</a:t>
            </a:r>
            <a:r>
              <a:rPr lang="pt-BR" sz="1100" dirty="0"/>
              <a:t> E.</a:t>
            </a:r>
          </a:p>
          <a:p>
            <a:r>
              <a:rPr lang="pt-BR" sz="1100" dirty="0"/>
              <a:t>9 semanas UTI</a:t>
            </a:r>
          </a:p>
          <a:p>
            <a:r>
              <a:rPr lang="pt-BR" sz="1100" dirty="0"/>
              <a:t>8 cirurgias</a:t>
            </a:r>
          </a:p>
          <a:p>
            <a:r>
              <a:rPr lang="pt-BR" sz="1100" dirty="0"/>
              <a:t>Conta hospitalar: U$ 1,5 M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Prevenção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Mídia Online 2" title="How to Avoid Shark Attacks">
            <a:hlinkClick r:id="" action="ppaction://media"/>
            <a:extLst>
              <a:ext uri="{FF2B5EF4-FFF2-40B4-BE49-F238E27FC236}">
                <a16:creationId xmlns:a16="http://schemas.microsoft.com/office/drawing/2014/main" id="{A61FCDB9-ADAC-4592-A4E8-124CD382756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49250" y="966097"/>
            <a:ext cx="3681496" cy="208004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EE7D328B-C664-4C18-B821-E1462E7DA8BA}"/>
              </a:ext>
            </a:extLst>
          </p:cNvPr>
          <p:cNvSpPr txBox="1"/>
          <p:nvPr/>
        </p:nvSpPr>
        <p:spPr>
          <a:xfrm>
            <a:off x="349250" y="3429000"/>
            <a:ext cx="42608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Nadar com um amigo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Fique perto da costa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nade ao amanhecer ou anoitecer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nade em torno de cardumes de peixes ou onde as pessoas estão pescando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Evite usar joias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Evite respingos em excesso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458329-CEB6-4DF9-B354-D4AD9C95E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829" y="977779"/>
            <a:ext cx="3564994" cy="309473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B84EEBA-21B6-4B9C-8748-7BAE27ADCD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1255" y="963604"/>
            <a:ext cx="3975264" cy="261979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56198456-9224-4478-85E4-90F0F9F7C333}"/>
              </a:ext>
            </a:extLst>
          </p:cNvPr>
          <p:cNvSpPr txBox="1"/>
          <p:nvPr/>
        </p:nvSpPr>
        <p:spPr>
          <a:xfrm>
            <a:off x="8059473" y="3655774"/>
            <a:ext cx="3328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Neptunic</a:t>
            </a:r>
            <a:r>
              <a:rPr lang="pt-BR" sz="1600" dirty="0"/>
              <a:t> </a:t>
            </a:r>
            <a:r>
              <a:rPr lang="pt-BR" sz="1600" dirty="0" err="1"/>
              <a:t>Sharksuit</a:t>
            </a:r>
            <a:r>
              <a:rPr lang="pt-BR" sz="1600" dirty="0"/>
              <a:t> $ 7,500,00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E4506CE9-EBB0-480F-A63F-F367C1F6BB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0549" y="4024099"/>
            <a:ext cx="3375162" cy="2624680"/>
          </a:xfrm>
          <a:prstGeom prst="rect">
            <a:avLst/>
          </a:prstGeom>
        </p:spPr>
      </p:pic>
      <p:pic>
        <p:nvPicPr>
          <p:cNvPr id="23" name="Imagem 22" descr="Gráfico, Gráfico de radar&#10;&#10;Descrição gerada automaticamente">
            <a:extLst>
              <a:ext uri="{FF2B5EF4-FFF2-40B4-BE49-F238E27FC236}">
                <a16:creationId xmlns:a16="http://schemas.microsoft.com/office/drawing/2014/main" id="{6322DF15-0316-453D-AB34-1EA121177F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179" y="4405119"/>
            <a:ext cx="4808968" cy="240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6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5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 Flórida é o estado nos EUA com maior número de ataques nesse período: 233 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pt-BR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458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1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USA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New South Wales é o estado na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Australia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com o maior número de ataques nesse período: 81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pt-BR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181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1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AUSTRALIA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1198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Dos ataques foram a indivíduos do sexo masculino.</a:t>
            </a:r>
          </a:p>
          <a:p>
            <a:pPr rtl="0">
              <a:lnSpc>
                <a:spcPts val="1900"/>
              </a:lnSpc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 geral a idade média da população atacada foi de 30,5 anos. (ambos sexos)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80,3%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1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GÊNERO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06D1AD7-FBAA-B349-B8B2-75FB038A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9472"/>
            <a:ext cx="6479810" cy="324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B7D1BF5-6315-A147-BF0E-222331493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440" y="670956"/>
            <a:ext cx="4086223" cy="408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A34DC13-611F-2740-81BE-75F13CBFB91A}"/>
              </a:ext>
            </a:extLst>
          </p:cNvPr>
          <p:cNvSpPr txBox="1"/>
          <p:nvPr/>
        </p:nvSpPr>
        <p:spPr>
          <a:xfrm>
            <a:off x="365760" y="4246859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Quantidade de ataques por países de 2008 a 2018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6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480922-B923-0D46-9980-594938123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673100"/>
            <a:ext cx="11684000" cy="55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D52495A-F2C9-DC46-8B18-B50270023BE2}"/>
              </a:ext>
            </a:extLst>
          </p:cNvPr>
          <p:cNvSpPr txBox="1"/>
          <p:nvPr/>
        </p:nvSpPr>
        <p:spPr>
          <a:xfrm>
            <a:off x="491490" y="6184900"/>
            <a:ext cx="1122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P75 é de 42 anos, é possível observar na distribuição dos ataques ao longo dos anos a concentração no sexo masculino, na faixa de 0 a 40 anos.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84A35FF-029D-E446-8FFD-79C9AAA43647}"/>
              </a:ext>
            </a:extLst>
          </p:cNvPr>
          <p:cNvCxnSpPr/>
          <p:nvPr/>
        </p:nvCxnSpPr>
        <p:spPr>
          <a:xfrm>
            <a:off x="685800" y="3246120"/>
            <a:ext cx="10732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6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6FDD27-1280-3644-B3F2-C1B6D6BC6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75160"/>
            <a:ext cx="5637779" cy="282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0A6FC79-FEEF-0D41-85EC-496A300EB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966097"/>
            <a:ext cx="5321300" cy="464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902AEC5-70DF-0843-B26C-CA5761FA7087}"/>
              </a:ext>
            </a:extLst>
          </p:cNvPr>
          <p:cNvSpPr txBox="1"/>
          <p:nvPr/>
        </p:nvSpPr>
        <p:spPr>
          <a:xfrm>
            <a:off x="605790" y="5063490"/>
            <a:ext cx="5040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grande maioria dos casos não foi fatal. 646 ataques.</a:t>
            </a:r>
          </a:p>
          <a:p>
            <a:r>
              <a:rPr lang="pt-BR" dirty="0"/>
              <a:t>É possível observar queda no números de casos fatais desde 2014.</a:t>
            </a:r>
          </a:p>
        </p:txBody>
      </p:sp>
    </p:spTree>
    <p:extLst>
      <p:ext uri="{BB962C8B-B14F-4D97-AF65-F5344CB8AC3E}">
        <p14:creationId xmlns:p14="http://schemas.microsoft.com/office/powerpoint/2010/main" val="417852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6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1D7C5B87-12B2-704C-BFEA-EBFB0AB63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" y="1495376"/>
            <a:ext cx="8141970" cy="422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3D61A3B-59DF-2442-8ADC-B8B42FA123CA}"/>
              </a:ext>
            </a:extLst>
          </p:cNvPr>
          <p:cNvSpPr txBox="1"/>
          <p:nvPr/>
        </p:nvSpPr>
        <p:spPr>
          <a:xfrm>
            <a:off x="8526780" y="1805940"/>
            <a:ext cx="3097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Surf e natação são as atividades relacionadas ao maior número de ataques.</a:t>
            </a:r>
          </a:p>
          <a:p>
            <a:r>
              <a:rPr lang="pt-BR" dirty="0"/>
              <a:t>Essa atividade está relacionada a 44% dos ataques dos período de 2008 a 2018.</a:t>
            </a:r>
          </a:p>
        </p:txBody>
      </p:sp>
    </p:spTree>
    <p:extLst>
      <p:ext uri="{BB962C8B-B14F-4D97-AF65-F5344CB8AC3E}">
        <p14:creationId xmlns:p14="http://schemas.microsoft.com/office/powerpoint/2010/main" val="2133012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47_TF78455520.potx" id="{46A96932-6548-4D30-96E1-337BF2A5C038}" vid="{F7267124-401D-418B-A8B9-DB75C8D1246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E6ACC9BD9D87A479EF7B5E14A978604" ma:contentTypeVersion="16" ma:contentTypeDescription="Crie um novo documento." ma:contentTypeScope="" ma:versionID="ef0379bb9c7ef3c3e7fc1f6c85165c6a">
  <xsd:schema xmlns:xsd="http://www.w3.org/2001/XMLSchema" xmlns:xs="http://www.w3.org/2001/XMLSchema" xmlns:p="http://schemas.microsoft.com/office/2006/metadata/properties" xmlns:ns1="http://schemas.microsoft.com/sharepoint/v3" xmlns:ns3="fdbed2ca-3e44-4b98-916d-b63c6cacb089" xmlns:ns4="a6a04126-430a-4f74-a683-7093df03cc79" targetNamespace="http://schemas.microsoft.com/office/2006/metadata/properties" ma:root="true" ma:fieldsID="032cec6ea045fb55e046a232649bc609" ns1:_="" ns3:_="" ns4:_="">
    <xsd:import namespace="http://schemas.microsoft.com/sharepoint/v3"/>
    <xsd:import namespace="fdbed2ca-3e44-4b98-916d-b63c6cacb089"/>
    <xsd:import namespace="a6a04126-430a-4f74-a683-7093df03cc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Propriedades da Política de Conformidade Unificada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ção de Interface do Usuário da Política de Conformidade Unificada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bed2ca-3e44-4b98-916d-b63c6cacb0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a04126-430a-4f74-a683-7093df03cc7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6EB478-9F04-451E-86BE-7D955DC992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144A46-7A9C-4D3B-9CE1-53C022E41445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a6a04126-430a-4f74-a683-7093df03cc79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fdbed2ca-3e44-4b98-916d-b63c6cacb089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4DA0345B-F052-4707-B835-0CB7D6741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dbed2ca-3e44-4b98-916d-b63c6cacb089"/>
    <ds:schemaRef ds:uri="a6a04126-430a-4f74-a683-7093df03cc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Análise de projeto da 24Slides</Template>
  <TotalTime>371</TotalTime>
  <Words>622</Words>
  <Application>Microsoft Macintosh PowerPoint</Application>
  <PresentationFormat>Widescreen</PresentationFormat>
  <Paragraphs>90</Paragraphs>
  <Slides>12</Slides>
  <Notes>12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Segoe UI Light</vt:lpstr>
      <vt:lpstr>Tema do Office</vt:lpstr>
      <vt:lpstr>Projeto Shark Attack Camila Prada – DAPT55</vt:lpstr>
      <vt:lpstr>Análise de projeto slide 2 </vt:lpstr>
      <vt:lpstr>Análise de projeto slide 2 </vt:lpstr>
      <vt:lpstr>Análise de projeto slide 3</vt:lpstr>
      <vt:lpstr>Análise de projeto slide 3</vt:lpstr>
      <vt:lpstr>Análise de projeto slide 5</vt:lpstr>
      <vt:lpstr>Análise de projeto slide 6</vt:lpstr>
      <vt:lpstr>Análise de projeto slide 6</vt:lpstr>
      <vt:lpstr>Análise de projeto slide 6</vt:lpstr>
      <vt:lpstr>Análise de projeto slide 6</vt:lpstr>
      <vt:lpstr>Análise de projeto slide 6</vt:lpstr>
      <vt:lpstr>Obrigada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Shark Attack Camila Prada – DAPT55</dc:title>
  <dc:creator>Camila Prada Borges</dc:creator>
  <cp:lastModifiedBy>Camila Prada Borges</cp:lastModifiedBy>
  <cp:revision>17</cp:revision>
  <dcterms:created xsi:type="dcterms:W3CDTF">2021-08-27T13:56:48Z</dcterms:created>
  <dcterms:modified xsi:type="dcterms:W3CDTF">2021-08-31T22:16:02Z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0x010100FE6ACC9BD9D87A479EF7B5E14A978604</vt:lpwstr>
  </property>
</Properties>
</file>