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handoutMasterIdLst>
    <p:handoutMasterId r:id="rId11"/>
  </p:handoutMasterIdLst>
  <p:sldIdLst>
    <p:sldId id="267" r:id="rId2"/>
    <p:sldId id="573" r:id="rId3"/>
    <p:sldId id="574" r:id="rId4"/>
    <p:sldId id="575" r:id="rId5"/>
    <p:sldId id="576" r:id="rId6"/>
    <p:sldId id="577" r:id="rId7"/>
    <p:sldId id="5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2C8"/>
    <a:srgbClr val="000000"/>
    <a:srgbClr val="F2E205"/>
    <a:srgbClr val="D7F205"/>
    <a:srgbClr val="666E73"/>
    <a:srgbClr val="707D1D"/>
    <a:srgbClr val="7D8C0B"/>
    <a:srgbClr val="407F62"/>
    <a:srgbClr val="87A630"/>
    <a:srgbClr val="0D7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 autoAdjust="0"/>
    <p:restoredTop sz="90923" autoAdjust="0"/>
  </p:normalViewPr>
  <p:slideViewPr>
    <p:cSldViewPr snapToGrid="0" showGuides="1">
      <p:cViewPr varScale="1">
        <p:scale>
          <a:sx n="102" d="100"/>
          <a:sy n="102" d="100"/>
        </p:scale>
        <p:origin x="3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2"/>
    </p:cViewPr>
  </p:sorterViewPr>
  <p:notesViewPr>
    <p:cSldViewPr snapToGrid="0">
      <p:cViewPr varScale="1">
        <p:scale>
          <a:sx n="119" d="100"/>
          <a:sy n="119" d="100"/>
        </p:scale>
        <p:origin x="4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3F0C8C-40B8-5B4A-A0DC-94F80F1C70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B53D9-5228-3247-B922-36C775A884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42EBF-7EA4-BE40-AD1A-B8304CFC71FA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51680-06C9-C146-B692-0733E8B5BE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49BB2-DCE6-DA4B-8627-E3A8AD50A7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22E0-83F9-994F-B4DA-F390CFEBE6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2988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84791" y="232105"/>
            <a:ext cx="6271622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Design Lab eCourse</a:t>
            </a:r>
            <a:r>
              <a:rPr lang="en-US" baseline="30000" dirty="0"/>
              <a:t>™</a:t>
            </a:r>
            <a:r>
              <a:rPr lang="en-US" dirty="0"/>
              <a:t> Exercises File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84791" y="8704891"/>
            <a:ext cx="4720856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Lab is a trademark of Duarte Press LLC. PowerPoint is a registered trademark of Microsoft Corporation.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96093" y="8682501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8906F2-E355-4182-AC2E-C7A0C2D1184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143E5B-B714-F945-A138-309B1C9C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36" y="125855"/>
            <a:ext cx="665864" cy="6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240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1D1287-4657-944B-BC82-5BE317213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Lab is a trademark of Duarte Press LLC. PowerPoint is a registered trademark of Microsoft Corporation.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851406-ED8E-0E4E-B8E4-9D524CB7C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906F2-E355-4182-AC2E-C7A0C2D118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D2580A2-FC51-824F-90AF-75CCC1C4CE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Slide Design Lab eCourse</a:t>
            </a:r>
            <a:r>
              <a:rPr lang="en-US" baseline="30000" dirty="0"/>
              <a:t>™</a:t>
            </a:r>
            <a:r>
              <a:rPr lang="en-US" dirty="0"/>
              <a:t> Exercises File</a:t>
            </a:r>
          </a:p>
        </p:txBody>
      </p:sp>
    </p:spTree>
    <p:extLst>
      <p:ext uri="{BB962C8B-B14F-4D97-AF65-F5344CB8AC3E}">
        <p14:creationId xmlns:p14="http://schemas.microsoft.com/office/powerpoint/2010/main" val="12667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Separar e incluir metodologia – analise do programa, por que a escolha de 1 de 8?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Slide Design Lab eCourse</a:t>
            </a:r>
            <a:r>
              <a:rPr lang="en-US" baseline="30000"/>
              <a:t>™</a:t>
            </a:r>
            <a:r>
              <a:rPr lang="en-US"/>
              <a:t> Exercises File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Lab is a trademark of Duarte Press LLC. PowerPoint is a registered trademark of Microsoft Corporation.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906F2-E355-4182-AC2E-C7A0C2D118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9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AFD8-F8F5-AC4D-A7BE-59FD186ECE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Lab is a trademark of Duarte Press LLC. PowerPoint is a registered trademark of Microsoft Corporation.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4554-F15C-CF42-AEDE-2BB7F8E29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906F2-E355-4182-AC2E-C7A0C2D118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0FB331D-C1D1-294E-807C-F93263364DA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Slide Design Lab eCourse</a:t>
            </a:r>
            <a:r>
              <a:rPr lang="en-US" baseline="30000" dirty="0"/>
              <a:t>™</a:t>
            </a:r>
            <a:r>
              <a:rPr lang="en-US" dirty="0"/>
              <a:t> Exercises File</a:t>
            </a:r>
          </a:p>
        </p:txBody>
      </p:sp>
    </p:spTree>
    <p:extLst>
      <p:ext uri="{BB962C8B-B14F-4D97-AF65-F5344CB8AC3E}">
        <p14:creationId xmlns:p14="http://schemas.microsoft.com/office/powerpoint/2010/main" val="198253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9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88B81A-E91D-4C5A-8A44-137DC516E088}"/>
              </a:ext>
            </a:extLst>
          </p:cNvPr>
          <p:cNvSpPr/>
          <p:nvPr userDrawn="1"/>
        </p:nvSpPr>
        <p:spPr>
          <a:xfrm>
            <a:off x="0" y="0"/>
            <a:ext cx="3020133" cy="6858000"/>
          </a:xfrm>
          <a:prstGeom prst="rect">
            <a:avLst/>
          </a:prstGeom>
          <a:solidFill>
            <a:srgbClr val="D7F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79E45-DC25-43BD-84DE-CDAEEABA8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766" y="1676400"/>
            <a:ext cx="7533634" cy="2357738"/>
          </a:xfrm>
        </p:spPr>
        <p:txBody>
          <a:bodyPr anchor="b"/>
          <a:lstStyle>
            <a:lvl1pPr algn="l">
              <a:defRPr sz="60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265C-8A3D-4176-BFBB-388950AB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766" y="4161206"/>
            <a:ext cx="7560028" cy="461666"/>
          </a:xfrm>
        </p:spPr>
        <p:txBody>
          <a:bodyPr/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 hidden="1">
            <a:extLst>
              <a:ext uri="{FF2B5EF4-FFF2-40B4-BE49-F238E27FC236}">
                <a16:creationId xmlns:a16="http://schemas.microsoft.com/office/drawing/2014/main" id="{B75F9C1A-39AE-4BDD-9FFC-746211FF6DD7}"/>
              </a:ext>
            </a:extLst>
          </p:cNvPr>
          <p:cNvGrpSpPr/>
          <p:nvPr userDrawn="1"/>
        </p:nvGrpSpPr>
        <p:grpSpPr>
          <a:xfrm>
            <a:off x="-2119136" y="1148236"/>
            <a:ext cx="898233" cy="1024816"/>
            <a:chOff x="981976" y="4516071"/>
            <a:chExt cx="898233" cy="102481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85C7614-9DA9-460A-8EA5-80949ACD776A}"/>
                </a:ext>
              </a:extLst>
            </p:cNvPr>
            <p:cNvGrpSpPr/>
            <p:nvPr userDrawn="1"/>
          </p:nvGrpSpPr>
          <p:grpSpPr>
            <a:xfrm>
              <a:off x="981976" y="4694519"/>
              <a:ext cx="898233" cy="713637"/>
              <a:chOff x="30038" y="-844072"/>
              <a:chExt cx="898233" cy="713637"/>
            </a:xfrm>
          </p:grpSpPr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270A597C-DC1F-4B54-83A4-374173B90B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6733">
                <a:off x="152518" y="-844072"/>
                <a:ext cx="506507" cy="320231"/>
              </a:xfrm>
              <a:prstGeom prst="rect">
                <a:avLst/>
              </a:prstGeom>
              <a:solidFill>
                <a:srgbClr val="6EB6BE">
                  <a:alpha val="99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43" name="Rectangle 15">
                <a:extLst>
                  <a:ext uri="{FF2B5EF4-FFF2-40B4-BE49-F238E27FC236}">
                    <a16:creationId xmlns:a16="http://schemas.microsoft.com/office/drawing/2014/main" id="{34D5B53C-542B-4480-9F2A-60DEACC317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" y="-450666"/>
                <a:ext cx="506507" cy="32023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"/>
                </a:endParaRPr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BAFFC56B-1A65-43EC-B113-8DA720AD3F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008101">
                <a:off x="421764" y="-597886"/>
                <a:ext cx="506507" cy="320231"/>
              </a:xfrm>
              <a:prstGeom prst="rect">
                <a:avLst/>
              </a:prstGeom>
              <a:solidFill>
                <a:srgbClr val="A8D2D7">
                  <a:alpha val="92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Georgia"/>
                </a:endParaRPr>
              </a:p>
            </p:txBody>
          </p:sp>
        </p:grp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5033D53-FF25-4E33-87C5-77428C363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3238" y="4516071"/>
              <a:ext cx="156063" cy="1024816"/>
            </a:xfrm>
            <a:prstGeom prst="rect">
              <a:avLst/>
            </a:prstGeom>
            <a:effectLst>
              <a:outerShdw dist="38100" dir="10800000" algn="r" rotWithShape="0">
                <a:prstClr val="black">
                  <a:alpha val="28000"/>
                </a:prstClr>
              </a:outerShdw>
            </a:effectLst>
          </p:spPr>
        </p:pic>
      </p:grpSp>
      <p:sp>
        <p:nvSpPr>
          <p:cNvPr id="68" name="Text Placeholder 98">
            <a:extLst>
              <a:ext uri="{FF2B5EF4-FFF2-40B4-BE49-F238E27FC236}">
                <a16:creationId xmlns:a16="http://schemas.microsoft.com/office/drawing/2014/main" id="{2EA67C7F-FAD7-41A1-92C8-1F45888F031B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48125" y="5230813"/>
            <a:ext cx="7534275" cy="1169987"/>
          </a:xfrm>
        </p:spPr>
        <p:txBody>
          <a:bodyPr/>
          <a:lstStyle>
            <a:lvl1pPr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173038" indent="0"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other information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8FEC28-7B6C-4B35-8E42-0DF0CCCD3952}"/>
              </a:ext>
            </a:extLst>
          </p:cNvPr>
          <p:cNvCxnSpPr/>
          <p:nvPr userDrawn="1"/>
        </p:nvCxnSpPr>
        <p:spPr>
          <a:xfrm>
            <a:off x="4048125" y="5104190"/>
            <a:ext cx="993170" cy="0"/>
          </a:xfrm>
          <a:prstGeom prst="line">
            <a:avLst/>
          </a:prstGeom>
          <a:noFill/>
          <a:ln w="22225" cap="rnd" cmpd="sng" algn="ctr">
            <a:solidFill>
              <a:schemeClr val="accent1"/>
            </a:solidFill>
            <a:prstDash val="solid"/>
            <a:round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0822BF-1E2E-9746-BDA9-6B41F79C81C3}"/>
              </a:ext>
            </a:extLst>
          </p:cNvPr>
          <p:cNvSpPr txBox="1"/>
          <p:nvPr userDrawn="1"/>
        </p:nvSpPr>
        <p:spPr>
          <a:xfrm>
            <a:off x="3902927" y="663497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CFCCD-26A8-1F45-9189-C28D2F8761AB}"/>
              </a:ext>
            </a:extLst>
          </p:cNvPr>
          <p:cNvSpPr txBox="1"/>
          <p:nvPr userDrawn="1"/>
        </p:nvSpPr>
        <p:spPr>
          <a:xfrm>
            <a:off x="11485418" y="665018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DC16DE-4BA8-4872-A52A-FA0330827CB5}"/>
              </a:ext>
            </a:extLst>
          </p:cNvPr>
          <p:cNvSpPr/>
          <p:nvPr userDrawn="1"/>
        </p:nvSpPr>
        <p:spPr>
          <a:xfrm>
            <a:off x="191799" y="2040321"/>
            <a:ext cx="2636534" cy="2636534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1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, Blue Background">
    <p:bg>
      <p:bgPr>
        <a:solidFill>
          <a:srgbClr val="666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BAA940F5-E61B-4B86-8579-5F36C7E43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ED5930-18B0-46D6-8893-8869B353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,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C461E0B-59BB-4DB0-B0C1-5AAB2CC7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23761"/>
            <a:ext cx="10972800" cy="324753"/>
          </a:xfrm>
        </p:spPr>
        <p:txBody>
          <a:bodyPr>
            <a:noAutofit/>
          </a:bodyPr>
          <a:lstStyle>
            <a:lvl1pPr marL="0" indent="0" algn="l">
              <a:buNone/>
              <a:defRPr sz="2400" cap="none" spc="-3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41C42-E258-404D-98D3-647719FC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3076"/>
            <a:ext cx="10972800" cy="560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5BEE0-8615-7F46-A65F-3F5C79F15608}"/>
              </a:ext>
            </a:extLst>
          </p:cNvPr>
          <p:cNvSpPr txBox="1"/>
          <p:nvPr userDrawn="1"/>
        </p:nvSpPr>
        <p:spPr>
          <a:xfrm>
            <a:off x="1003610" y="662382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32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142B1F-58B0-470D-8513-48370F280EE8}"/>
              </a:ext>
            </a:extLst>
          </p:cNvPr>
          <p:cNvSpPr txBox="1"/>
          <p:nvPr userDrawn="1"/>
        </p:nvSpPr>
        <p:spPr>
          <a:xfrm>
            <a:off x="9895950" y="6492422"/>
            <a:ext cx="1697562" cy="2616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1ECD524-F2F2-4284-BAB6-796989F12045}" type="slidenum">
              <a: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/>
              <a:t>‹nº›</a:t>
            </a:fld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756A031-1BF3-4E31-827A-1D16DFD7D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92F2B8-6475-45A9-A92F-B60EBD7D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8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D281-C4E4-4DDC-9E3B-6028EEDF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5EF9E2B-64C9-4B56-885C-D6D9CB83E60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4FCB7-07FA-49EB-91C5-B3FE2D0E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F4087-2466-0D47-AC66-6A957C1E77B9}"/>
              </a:ext>
            </a:extLst>
          </p:cNvPr>
          <p:cNvSpPr txBox="1"/>
          <p:nvPr userDrawn="1"/>
        </p:nvSpPr>
        <p:spPr>
          <a:xfrm>
            <a:off x="598487" y="6477034"/>
            <a:ext cx="9671785" cy="180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3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is a trademark of Duarte Press LLC. PowerPoint is a registered trademark of Microsoft Corporation.   </a:t>
            </a:r>
          </a:p>
        </p:txBody>
      </p:sp>
    </p:spTree>
    <p:extLst>
      <p:ext uri="{BB962C8B-B14F-4D97-AF65-F5344CB8AC3E}">
        <p14:creationId xmlns:p14="http://schemas.microsoft.com/office/powerpoint/2010/main" val="3094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F2B8-0234-401F-9711-870195EC3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362575" cy="472439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4B2A8-8B0C-43DD-867E-26E7E7789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9825" y="1676400"/>
            <a:ext cx="5362576" cy="47243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B2668D6-12DD-417F-B4B3-12192C74739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FBBD55-E9F9-4C8B-A78F-659BFD36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D5359-F805-D940-AC31-216FA6DCBAFB}"/>
              </a:ext>
            </a:extLst>
          </p:cNvPr>
          <p:cNvSpPr txBox="1"/>
          <p:nvPr userDrawn="1"/>
        </p:nvSpPr>
        <p:spPr>
          <a:xfrm>
            <a:off x="598487" y="6477034"/>
            <a:ext cx="9671785" cy="180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3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is a trademark of Duarte Press LLC. PowerPoint is a registered trademark of Microsoft Corporation.   </a:t>
            </a:r>
          </a:p>
        </p:txBody>
      </p:sp>
    </p:spTree>
    <p:extLst>
      <p:ext uri="{BB962C8B-B14F-4D97-AF65-F5344CB8AC3E}">
        <p14:creationId xmlns:p14="http://schemas.microsoft.com/office/powerpoint/2010/main" val="20879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FECB4E-479F-41C8-BB2B-273E7314C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2" y="457200"/>
            <a:ext cx="3447288" cy="59435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5746C3-3C6C-42A4-B7D3-DF530CDAAF5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71976" y="457200"/>
            <a:ext cx="3446460" cy="59435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772149-F097-4190-AF6E-DEF12D450D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5938" y="457202"/>
            <a:ext cx="3446460" cy="59435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0F13D-E937-5942-A225-CDC70ED27B02}"/>
              </a:ext>
            </a:extLst>
          </p:cNvPr>
          <p:cNvSpPr txBox="1"/>
          <p:nvPr userDrawn="1"/>
        </p:nvSpPr>
        <p:spPr>
          <a:xfrm>
            <a:off x="598487" y="6477034"/>
            <a:ext cx="9671785" cy="180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3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is a trademark of Duarte Press LLC. PowerPoint is a registered trademark of Microsoft Corporation.   </a:t>
            </a:r>
          </a:p>
        </p:txBody>
      </p:sp>
    </p:spTree>
    <p:extLst>
      <p:ext uri="{BB962C8B-B14F-4D97-AF65-F5344CB8AC3E}">
        <p14:creationId xmlns:p14="http://schemas.microsoft.com/office/powerpoint/2010/main" val="35627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326AE008-0610-4488-8FC2-986BA212A68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59E539-C847-4470-9866-A67AD95064E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676400"/>
            <a:ext cx="2496312" cy="472439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59B9597-9DFD-4673-898D-C1B6EA79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6984" y="1676400"/>
            <a:ext cx="2496312" cy="472439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4F60AF8E-D2FD-449F-A02B-0EFCCD7F1D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54752" y="1676400"/>
            <a:ext cx="2496312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B258C0-DA38-4693-B000-D88C3696B89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67800" y="1676400"/>
            <a:ext cx="2496312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C32EA-443B-4ECE-98B0-B61B279C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8CFD5-0682-8F44-A453-95E188B9D30D}"/>
              </a:ext>
            </a:extLst>
          </p:cNvPr>
          <p:cNvSpPr txBox="1"/>
          <p:nvPr userDrawn="1"/>
        </p:nvSpPr>
        <p:spPr>
          <a:xfrm>
            <a:off x="598487" y="6477034"/>
            <a:ext cx="9671785" cy="180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3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is a trademark of Duarte Press LLC. PowerPoint is a registered trademark of Microsoft Corporation.   </a:t>
            </a:r>
          </a:p>
        </p:txBody>
      </p:sp>
    </p:spTree>
    <p:extLst>
      <p:ext uri="{BB962C8B-B14F-4D97-AF65-F5344CB8AC3E}">
        <p14:creationId xmlns:p14="http://schemas.microsoft.com/office/powerpoint/2010/main" val="5880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5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2190ECC-4087-405B-8AF3-5C0AE187E75C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0A76F8-C8C6-4F18-AF38-AEC438E2BB7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1676400"/>
            <a:ext cx="1572768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52443D7-96BB-4A8B-A4C8-3817FB8A0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2849" y="1676400"/>
            <a:ext cx="1572768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2BBF9829-243B-489C-82F5-81D04F86D7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64146" y="1676400"/>
            <a:ext cx="1572768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8472BFB-3EFE-4A55-A641-50AD3CE094B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40672" y="1676400"/>
            <a:ext cx="1572768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1">
            <a:extLst>
              <a:ext uri="{FF2B5EF4-FFF2-40B4-BE49-F238E27FC236}">
                <a16:creationId xmlns:a16="http://schemas.microsoft.com/office/drawing/2014/main" id="{7C1A87CA-B308-4732-B1DD-ED0AB846BF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34459" y="1676400"/>
            <a:ext cx="1572768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3">
            <a:extLst>
              <a:ext uri="{FF2B5EF4-FFF2-40B4-BE49-F238E27FC236}">
                <a16:creationId xmlns:a16="http://schemas.microsoft.com/office/drawing/2014/main" id="{48CF8104-E3D7-43F2-AFDF-9B2849AFE8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013304" y="1676400"/>
            <a:ext cx="1572768" cy="4724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8383AC-A7AC-4AFC-830A-1298E807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75DCA-D0A5-DC41-8119-5A47248C6F5C}"/>
              </a:ext>
            </a:extLst>
          </p:cNvPr>
          <p:cNvSpPr txBox="1"/>
          <p:nvPr userDrawn="1"/>
        </p:nvSpPr>
        <p:spPr>
          <a:xfrm>
            <a:off x="598487" y="6477034"/>
            <a:ext cx="9671785" cy="180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3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is a trademark of Duarte Press LLC. PowerPoint is a registered trademark of Microsoft Corporation.   </a:t>
            </a:r>
          </a:p>
        </p:txBody>
      </p:sp>
    </p:spTree>
    <p:extLst>
      <p:ext uri="{BB962C8B-B14F-4D97-AF65-F5344CB8AC3E}">
        <p14:creationId xmlns:p14="http://schemas.microsoft.com/office/powerpoint/2010/main" val="27335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lum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066F2-AA1B-4971-9E16-C75A4FD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147589-D360-4C4E-A284-BAC3A13156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09600" y="923761"/>
            <a:ext cx="10972800" cy="324753"/>
          </a:xfrm>
        </p:spPr>
        <p:txBody>
          <a:bodyPr vert="horz" lIns="0" tIns="0" rIns="0" bIns="0" rtlCol="0">
            <a:noAutofit/>
          </a:bodyPr>
          <a:lstStyle>
            <a:lvl1pPr>
              <a:defRPr lang="en-US" cap="none" spc="-3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69014-C4EE-4349-AF28-A51B6FF1FABC}"/>
              </a:ext>
            </a:extLst>
          </p:cNvPr>
          <p:cNvSpPr txBox="1"/>
          <p:nvPr userDrawn="1"/>
        </p:nvSpPr>
        <p:spPr>
          <a:xfrm>
            <a:off x="598487" y="6477034"/>
            <a:ext cx="9671785" cy="180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3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Duarte Inc. All Rights Reserved. Slide Design is a trademark of Duarte Press LLC. PowerPoint is a registered trademark of Microsoft Corporation.   </a:t>
            </a:r>
          </a:p>
        </p:txBody>
      </p:sp>
    </p:spTree>
    <p:extLst>
      <p:ext uri="{BB962C8B-B14F-4D97-AF65-F5344CB8AC3E}">
        <p14:creationId xmlns:p14="http://schemas.microsoft.com/office/powerpoint/2010/main" val="34233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78">
          <p15:clr>
            <a:srgbClr val="FFFFFF"/>
          </p15:clr>
        </p15:guide>
        <p15:guide id="2" pos="965">
          <p15:clr>
            <a:srgbClr val="FFFFFF"/>
          </p15:clr>
        </p15:guide>
        <p15:guide id="3" pos="1372">
          <p15:clr>
            <a:srgbClr val="FFFFFF"/>
          </p15:clr>
        </p15:guide>
        <p15:guide id="4" pos="1560">
          <p15:clr>
            <a:srgbClr val="FFFFFF"/>
          </p15:clr>
        </p15:guide>
        <p15:guide id="5" pos="1961">
          <p15:clr>
            <a:srgbClr val="FFFFFF"/>
          </p15:clr>
        </p15:guide>
        <p15:guide id="6" pos="2152">
          <p15:clr>
            <a:srgbClr val="FFFFFF"/>
          </p15:clr>
        </p15:guide>
        <p15:guide id="9" pos="3146">
          <p15:clr>
            <a:srgbClr val="FFFFFF"/>
          </p15:clr>
        </p15:guide>
        <p15:guide id="10" pos="3339">
          <p15:clr>
            <a:srgbClr val="FFFFFF"/>
          </p15:clr>
        </p15:guide>
        <p15:guide id="11" pos="3741">
          <p15:clr>
            <a:srgbClr val="FFFFFF"/>
          </p15:clr>
        </p15:guide>
        <p15:guide id="12" pos="3929">
          <p15:clr>
            <a:srgbClr val="FFFFFF"/>
          </p15:clr>
        </p15:guide>
        <p15:guide id="13" pos="4334">
          <p15:clr>
            <a:srgbClr val="FFFFFF"/>
          </p15:clr>
        </p15:guide>
        <p15:guide id="14" pos="4523">
          <p15:clr>
            <a:srgbClr val="FFFFFF"/>
          </p15:clr>
        </p15:guide>
        <p15:guide id="17" pos="5518">
          <p15:clr>
            <a:srgbClr val="FFFFFF"/>
          </p15:clr>
        </p15:guide>
        <p15:guide id="18" pos="5708">
          <p15:clr>
            <a:srgbClr val="FFFFFF"/>
          </p15:clr>
        </p15:guide>
        <p15:guide id="19" pos="6110">
          <p15:clr>
            <a:srgbClr val="FFFFFF"/>
          </p15:clr>
        </p15:guide>
        <p15:guide id="20" pos="6301">
          <p15:clr>
            <a:srgbClr val="FFFFFF"/>
          </p15:clr>
        </p15:guide>
        <p15:guide id="21" pos="6703">
          <p15:clr>
            <a:srgbClr val="FFFFFF"/>
          </p15:clr>
        </p15:guide>
        <p15:guide id="22" pos="6893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8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F090C5-F387-47F3-9B70-8126EF59ED0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666E73"/>
          </a:solidFill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5E9574B0-78CE-46DB-A808-DA803104B747}"/>
              </a:ext>
            </a:extLst>
          </p:cNvPr>
          <p:cNvSpPr txBox="1"/>
          <p:nvPr userDrawn="1"/>
        </p:nvSpPr>
        <p:spPr>
          <a:xfrm>
            <a:off x="9895950" y="6492422"/>
            <a:ext cx="1697562" cy="26161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1ECD524-F2F2-4284-BAB6-796989F12045}" type="slidenum">
              <a:rPr lang="en-US" sz="10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pPr lvl="0"/>
              <a:t>‹nº›</a:t>
            </a:fld>
            <a:endParaRPr lang="en-US" sz="10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450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664" r:id="rId15"/>
    <p:sldLayoutId id="2147483668" r:id="rId16"/>
    <p:sldLayoutId id="2147483669" r:id="rId17"/>
    <p:sldLayoutId id="2147483671" r:id="rId18"/>
    <p:sldLayoutId id="2147483672" r:id="rId19"/>
    <p:sldLayoutId id="2147483673" r:id="rId20"/>
    <p:sldLayoutId id="2147483676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ublic.tableau.com/views/USHospitalsValue-basedTPSHVBP/USHospitalMapTPS2021?:language=pt-BR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524F-1373-4DE7-B349-5F4E63EB5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Final</a:t>
            </a:r>
            <a:br>
              <a:rPr lang="en-US" b="1" dirty="0"/>
            </a:br>
            <a:r>
              <a:rPr lang="en-US" b="1" dirty="0"/>
              <a:t>Measuring Healthcare Quality in USA Hospitals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361EFD-5B3F-4080-92FA-CCCAE907D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Camila Prada DAPT55 – Dez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603EB-BF29-A844-AB6A-71D853BFB1A3}"/>
              </a:ext>
            </a:extLst>
          </p:cNvPr>
          <p:cNvSpPr txBox="1"/>
          <p:nvPr/>
        </p:nvSpPr>
        <p:spPr>
          <a:xfrm>
            <a:off x="1901952" y="407822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4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B47A9-0E2D-F14F-A02C-3DFE48DF61C9}"/>
              </a:ext>
            </a:extLst>
          </p:cNvPr>
          <p:cNvSpPr txBox="1"/>
          <p:nvPr/>
        </p:nvSpPr>
        <p:spPr>
          <a:xfrm>
            <a:off x="1609344" y="40416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4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61A9F-A4DB-904F-BA24-455FC6F35560}"/>
              </a:ext>
            </a:extLst>
          </p:cNvPr>
          <p:cNvSpPr txBox="1"/>
          <p:nvPr/>
        </p:nvSpPr>
        <p:spPr>
          <a:xfrm>
            <a:off x="1586429" y="48804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24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E4384F-9A73-4566-97C7-614B0FBF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31" y="2694038"/>
            <a:ext cx="1172036" cy="12426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B7EB43-AA60-D743-972A-EF47B6D1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13" y="3366230"/>
            <a:ext cx="1022350" cy="53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C3CB0D43-A008-0749-AD1C-687BB776E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CFB00C-D0D9-C040-B149-4FAA4E5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Sistema de Saúde Americano</a:t>
            </a:r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C2BDF34D-7111-594E-9E87-C8AA41C0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84657"/>
            <a:ext cx="5350065" cy="27698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D54D31-F025-D64A-9E5E-A35A020C8FF7}"/>
              </a:ext>
            </a:extLst>
          </p:cNvPr>
          <p:cNvSpPr txBox="1"/>
          <p:nvPr/>
        </p:nvSpPr>
        <p:spPr>
          <a:xfrm>
            <a:off x="342900" y="4804503"/>
            <a:ext cx="520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População:  328,3 milhões</a:t>
            </a:r>
          </a:p>
          <a:p>
            <a:r>
              <a:rPr lang="pt-BR" sz="2400" dirty="0"/>
              <a:t>PIB per capita: 65.279,53 USD (7x 🇧🇷)</a:t>
            </a:r>
          </a:p>
          <a:p>
            <a:r>
              <a:rPr lang="pt-BR" sz="2400" dirty="0"/>
              <a:t>Gasto Saúde % PIB: 17,8% (2x 🇧🇷)</a:t>
            </a:r>
          </a:p>
          <a:p>
            <a:r>
              <a:rPr lang="pt-BR" sz="2400" dirty="0"/>
              <a:t>Alta transparência/ disponibilidade de dados: </a:t>
            </a:r>
            <a:r>
              <a:rPr lang="pt-BR" sz="2400" dirty="0" err="1">
                <a:solidFill>
                  <a:srgbClr val="D7F205"/>
                </a:solidFill>
              </a:rPr>
              <a:t>https</a:t>
            </a:r>
            <a:r>
              <a:rPr lang="pt-BR" sz="2400" dirty="0">
                <a:solidFill>
                  <a:srgbClr val="D7F205"/>
                </a:solidFill>
              </a:rPr>
              <a:t>://</a:t>
            </a:r>
            <a:r>
              <a:rPr lang="pt-BR" sz="2400" dirty="0" err="1">
                <a:solidFill>
                  <a:srgbClr val="D7F205"/>
                </a:solidFill>
              </a:rPr>
              <a:t>data.cms.gov</a:t>
            </a:r>
            <a:r>
              <a:rPr lang="pt-BR" sz="2400" dirty="0">
                <a:solidFill>
                  <a:srgbClr val="D7F205"/>
                </a:solidFill>
              </a:rPr>
              <a:t>/</a:t>
            </a:r>
          </a:p>
          <a:p>
            <a:endParaRPr lang="pt-BR" dirty="0"/>
          </a:p>
        </p:txBody>
      </p:sp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1C36E821-6340-B04B-BCE9-194C8EAA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484656"/>
            <a:ext cx="5190338" cy="27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46AC3B7-3766-9245-9876-E9E3C8D596B6}"/>
              </a:ext>
            </a:extLst>
          </p:cNvPr>
          <p:cNvSpPr/>
          <p:nvPr/>
        </p:nvSpPr>
        <p:spPr>
          <a:xfrm>
            <a:off x="800100" y="2959100"/>
            <a:ext cx="10375900" cy="2717800"/>
          </a:xfrm>
          <a:prstGeom prst="ellipse">
            <a:avLst/>
          </a:prstGeom>
          <a:solidFill>
            <a:srgbClr val="707D1D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C3CB0D43-A008-0749-AD1C-687BB776E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Distribuição total de  gastos em 2019 (público e privado)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DCFB00C-D0D9-C040-B149-4FAA4E5E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Sistema de Saúde Americano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E76342-C9B4-C442-A453-CD0F1BCF034D}"/>
              </a:ext>
            </a:extLst>
          </p:cNvPr>
          <p:cNvSpPr/>
          <p:nvPr/>
        </p:nvSpPr>
        <p:spPr>
          <a:xfrm>
            <a:off x="4470400" y="1484656"/>
            <a:ext cx="2971800" cy="136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3,2 Trilhões USD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0BA690-0347-3A46-BD72-516D3033F284}"/>
              </a:ext>
            </a:extLst>
          </p:cNvPr>
          <p:cNvSpPr/>
          <p:nvPr/>
        </p:nvSpPr>
        <p:spPr>
          <a:xfrm>
            <a:off x="2146300" y="3429000"/>
            <a:ext cx="21209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Hospitais</a:t>
            </a:r>
          </a:p>
          <a:p>
            <a:pPr algn="ctr"/>
            <a:r>
              <a:rPr lang="pt-BR" dirty="0"/>
              <a:t>1,2 Trilhões USD</a:t>
            </a:r>
          </a:p>
          <a:p>
            <a:pPr algn="ctr"/>
            <a:r>
              <a:rPr lang="pt-BR" sz="2400" b="1" dirty="0">
                <a:solidFill>
                  <a:srgbClr val="D7F205"/>
                </a:solidFill>
              </a:rPr>
              <a:t>(37%)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9B85B6-9249-B849-AF65-59DDF76F2C0C}"/>
              </a:ext>
            </a:extLst>
          </p:cNvPr>
          <p:cNvSpPr/>
          <p:nvPr/>
        </p:nvSpPr>
        <p:spPr>
          <a:xfrm>
            <a:off x="4902200" y="3429000"/>
            <a:ext cx="21209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Médicos e Serviços Clínicos</a:t>
            </a:r>
          </a:p>
          <a:p>
            <a:pPr algn="ctr"/>
            <a:r>
              <a:rPr lang="pt-BR" dirty="0"/>
              <a:t>772  Bilhões USD</a:t>
            </a:r>
          </a:p>
          <a:p>
            <a:pPr algn="ctr"/>
            <a:r>
              <a:rPr lang="pt-BR" sz="2400" b="1" dirty="0">
                <a:solidFill>
                  <a:srgbClr val="D7F205"/>
                </a:solidFill>
              </a:rPr>
              <a:t>(24%)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F4E18B1-A2E2-D249-A80C-A98A1231B580}"/>
              </a:ext>
            </a:extLst>
          </p:cNvPr>
          <p:cNvSpPr/>
          <p:nvPr/>
        </p:nvSpPr>
        <p:spPr>
          <a:xfrm>
            <a:off x="7785100" y="3429000"/>
            <a:ext cx="21209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Medicamentos</a:t>
            </a:r>
          </a:p>
          <a:p>
            <a:pPr algn="ctr"/>
            <a:r>
              <a:rPr lang="pt-BR" dirty="0"/>
              <a:t>360 Bilhões USD</a:t>
            </a:r>
          </a:p>
          <a:p>
            <a:pPr algn="ctr"/>
            <a:r>
              <a:rPr lang="pt-BR" sz="2400" b="1" dirty="0">
                <a:solidFill>
                  <a:srgbClr val="D7F205"/>
                </a:solidFill>
              </a:rPr>
              <a:t>(12%)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733833-F503-304A-BFDB-15B464594E4D}"/>
              </a:ext>
            </a:extLst>
          </p:cNvPr>
          <p:cNvSpPr txBox="1"/>
          <p:nvPr/>
        </p:nvSpPr>
        <p:spPr>
          <a:xfrm>
            <a:off x="4965700" y="5129768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7F205"/>
                </a:solidFill>
              </a:rPr>
              <a:t>73% do gasto total</a:t>
            </a:r>
          </a:p>
        </p:txBody>
      </p:sp>
      <p:cxnSp>
        <p:nvCxnSpPr>
          <p:cNvPr id="15" name="Conector em Curva 14">
            <a:extLst>
              <a:ext uri="{FF2B5EF4-FFF2-40B4-BE49-F238E27FC236}">
                <a16:creationId xmlns:a16="http://schemas.microsoft.com/office/drawing/2014/main" id="{ED8D5167-C96E-284D-A22F-3B893DA923D9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3206750" y="2164728"/>
            <a:ext cx="1263650" cy="1264272"/>
          </a:xfrm>
          <a:prstGeom prst="curvedConnector2">
            <a:avLst/>
          </a:prstGeom>
          <a:ln>
            <a:solidFill>
              <a:srgbClr val="D7F2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>
            <a:extLst>
              <a:ext uri="{FF2B5EF4-FFF2-40B4-BE49-F238E27FC236}">
                <a16:creationId xmlns:a16="http://schemas.microsoft.com/office/drawing/2014/main" id="{1817B007-C732-F04E-8F28-F0424B3E1F85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7442200" y="2164728"/>
            <a:ext cx="1403350" cy="1264272"/>
          </a:xfrm>
          <a:prstGeom prst="curvedConnector2">
            <a:avLst/>
          </a:prstGeom>
          <a:ln>
            <a:solidFill>
              <a:srgbClr val="D7F2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11FC505-F746-1D44-BD68-85EBF2D2345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956300" y="2844800"/>
            <a:ext cx="6350" cy="584200"/>
          </a:xfrm>
          <a:prstGeom prst="straightConnector1">
            <a:avLst/>
          </a:prstGeom>
          <a:ln>
            <a:solidFill>
              <a:srgbClr val="D7F2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F37317F-D3FF-0F43-A93B-4261C18315FE}"/>
              </a:ext>
            </a:extLst>
          </p:cNvPr>
          <p:cNvSpPr/>
          <p:nvPr/>
        </p:nvSpPr>
        <p:spPr>
          <a:xfrm>
            <a:off x="9210674" y="1391984"/>
            <a:ext cx="2486025" cy="152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Público</a:t>
            </a:r>
          </a:p>
          <a:p>
            <a:pPr algn="ctr"/>
            <a:r>
              <a:rPr lang="pt-BR" dirty="0"/>
              <a:t>1,3 Trilhões USD</a:t>
            </a:r>
          </a:p>
          <a:p>
            <a:pPr algn="ctr"/>
            <a:r>
              <a:rPr lang="pt-BR" dirty="0"/>
              <a:t>(40%)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435C9C1-9295-9D45-8CAD-E9C9E45EE390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7302500" y="2152028"/>
            <a:ext cx="1908174" cy="44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0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AAC65C1-C3CF-2D40-AA20-0DDED2DB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 de remuneração: pagamento por performance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32BE78-C624-C84E-B6ED-6231F540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Hospitais: Qualidade e Valor</a:t>
            </a:r>
          </a:p>
        </p:txBody>
      </p:sp>
      <p:pic>
        <p:nvPicPr>
          <p:cNvPr id="6" name="Gráfico 5" descr="Gráfico de barras com tendência ascendente com preenchimento sólido">
            <a:extLst>
              <a:ext uri="{FF2B5EF4-FFF2-40B4-BE49-F238E27FC236}">
                <a16:creationId xmlns:a16="http://schemas.microsoft.com/office/drawing/2014/main" id="{EF83C6DC-6C35-1748-9178-436495A84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4085" y="1840256"/>
            <a:ext cx="914400" cy="914400"/>
          </a:xfrm>
          <a:prstGeom prst="rect">
            <a:avLst/>
          </a:prstGeom>
        </p:spPr>
      </p:pic>
      <p:pic>
        <p:nvPicPr>
          <p:cNvPr id="12" name="Gráfico 11" descr="Área de transferência Mista com preenchimento sólido">
            <a:extLst>
              <a:ext uri="{FF2B5EF4-FFF2-40B4-BE49-F238E27FC236}">
                <a16:creationId xmlns:a16="http://schemas.microsoft.com/office/drawing/2014/main" id="{0A53750B-118E-1748-98D5-F75E1F54D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2216" y="1840256"/>
            <a:ext cx="914400" cy="9144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C409A5-E54B-6043-BB75-3A61AFA9B81F}"/>
              </a:ext>
            </a:extLst>
          </p:cNvPr>
          <p:cNvSpPr txBox="1"/>
          <p:nvPr/>
        </p:nvSpPr>
        <p:spPr>
          <a:xfrm>
            <a:off x="2463799" y="2821290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Fee</a:t>
            </a:r>
            <a:r>
              <a:rPr lang="pt-BR" dirty="0"/>
              <a:t>-for-</a:t>
            </a:r>
            <a:r>
              <a:rPr lang="pt-BR" dirty="0" err="1"/>
              <a:t>service</a:t>
            </a:r>
            <a:endParaRPr lang="pt-BR" dirty="0"/>
          </a:p>
          <a:p>
            <a:pPr algn="ctr"/>
            <a:r>
              <a:rPr lang="pt-BR" dirty="0"/>
              <a:t>Pagamento por volume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6098CA-A160-4F49-AD11-FC420023AD93}"/>
              </a:ext>
            </a:extLst>
          </p:cNvPr>
          <p:cNvSpPr txBox="1"/>
          <p:nvPr/>
        </p:nvSpPr>
        <p:spPr>
          <a:xfrm>
            <a:off x="6922385" y="2786048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Value-based</a:t>
            </a:r>
            <a:r>
              <a:rPr lang="pt-BR" dirty="0"/>
              <a:t> </a:t>
            </a:r>
            <a:r>
              <a:rPr lang="pt-BR" dirty="0" err="1"/>
              <a:t>care</a:t>
            </a:r>
            <a:endParaRPr lang="pt-BR" dirty="0"/>
          </a:p>
          <a:p>
            <a:pPr algn="ctr"/>
            <a:r>
              <a:rPr lang="pt-BR" dirty="0"/>
              <a:t>Pagamento por valor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9A96E9-63DB-0441-98B7-E5D1F64CE915}"/>
              </a:ext>
            </a:extLst>
          </p:cNvPr>
          <p:cNvSpPr txBox="1"/>
          <p:nvPr/>
        </p:nvSpPr>
        <p:spPr>
          <a:xfrm>
            <a:off x="2310516" y="3681101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2E205"/>
                </a:solidFill>
              </a:rPr>
              <a:t>QUANTIDADE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44764E-87CB-A940-8410-B6793EB52DCE}"/>
              </a:ext>
            </a:extLst>
          </p:cNvPr>
          <p:cNvSpPr txBox="1"/>
          <p:nvPr/>
        </p:nvSpPr>
        <p:spPr>
          <a:xfrm>
            <a:off x="6996816" y="3681100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2E205"/>
                </a:solidFill>
              </a:rPr>
              <a:t>QUALIDADE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1F8ADE-08FA-0548-B169-9CFD35A4D528}"/>
              </a:ext>
            </a:extLst>
          </p:cNvPr>
          <p:cNvSpPr txBox="1"/>
          <p:nvPr/>
        </p:nvSpPr>
        <p:spPr>
          <a:xfrm>
            <a:off x="6166292" y="4840108"/>
            <a:ext cx="673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7F205"/>
                </a:solidFill>
              </a:rPr>
              <a:t>V</a:t>
            </a:r>
          </a:p>
          <a:p>
            <a:pPr algn="ctr"/>
            <a:r>
              <a:rPr lang="pt-BR" dirty="0">
                <a:solidFill>
                  <a:srgbClr val="D7F205"/>
                </a:solidFill>
              </a:rPr>
              <a:t>valor</a:t>
            </a:r>
          </a:p>
          <a:p>
            <a:pPr algn="ctr"/>
            <a:endParaRPr lang="pt-BR" dirty="0">
              <a:solidFill>
                <a:srgbClr val="D7F205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9CF1BB-6259-454B-A93E-DB7D20F62104}"/>
              </a:ext>
            </a:extLst>
          </p:cNvPr>
          <p:cNvSpPr txBox="1"/>
          <p:nvPr/>
        </p:nvSpPr>
        <p:spPr>
          <a:xfrm>
            <a:off x="6833484" y="5057860"/>
            <a:ext cx="673985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1E02C5-6070-9B4F-A446-7054A800D556}"/>
              </a:ext>
            </a:extLst>
          </p:cNvPr>
          <p:cNvSpPr txBox="1"/>
          <p:nvPr/>
        </p:nvSpPr>
        <p:spPr>
          <a:xfrm>
            <a:off x="7645400" y="4285956"/>
            <a:ext cx="119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7F205"/>
                </a:solidFill>
              </a:rPr>
              <a:t>▲</a:t>
            </a:r>
            <a:r>
              <a:rPr lang="pt-BR" sz="4400" dirty="0" err="1">
                <a:solidFill>
                  <a:srgbClr val="D7F205"/>
                </a:solidFill>
              </a:rPr>
              <a:t>Q</a:t>
            </a:r>
            <a:endParaRPr lang="pt-BR" sz="4400" dirty="0">
              <a:solidFill>
                <a:srgbClr val="D7F205"/>
              </a:solidFill>
            </a:endParaRPr>
          </a:p>
          <a:p>
            <a:pPr algn="ctr"/>
            <a:r>
              <a:rPr lang="pt-BR" dirty="0">
                <a:solidFill>
                  <a:srgbClr val="D7F205"/>
                </a:solidFill>
              </a:rPr>
              <a:t>qualidade</a:t>
            </a:r>
          </a:p>
          <a:p>
            <a:pPr algn="ctr"/>
            <a:endParaRPr lang="pt-BR" dirty="0">
              <a:solidFill>
                <a:srgbClr val="D7F205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44A98C-4086-B245-8787-26C882CB271C}"/>
              </a:ext>
            </a:extLst>
          </p:cNvPr>
          <p:cNvSpPr txBox="1"/>
          <p:nvPr/>
        </p:nvSpPr>
        <p:spPr>
          <a:xfrm>
            <a:off x="9180331" y="4308193"/>
            <a:ext cx="119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7F205"/>
                </a:solidFill>
              </a:rPr>
              <a:t>▲S</a:t>
            </a:r>
          </a:p>
          <a:p>
            <a:pPr algn="ctr"/>
            <a:r>
              <a:rPr lang="pt-BR" dirty="0">
                <a:solidFill>
                  <a:srgbClr val="D7F205"/>
                </a:solidFill>
              </a:rPr>
              <a:t>serviço</a:t>
            </a:r>
          </a:p>
          <a:p>
            <a:pPr algn="ctr"/>
            <a:endParaRPr lang="pt-BR" dirty="0">
              <a:solidFill>
                <a:srgbClr val="D7F205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B2517B-9BC5-EE44-9AB8-8ECC4517CDE6}"/>
              </a:ext>
            </a:extLst>
          </p:cNvPr>
          <p:cNvSpPr txBox="1"/>
          <p:nvPr/>
        </p:nvSpPr>
        <p:spPr>
          <a:xfrm>
            <a:off x="8748973" y="4308193"/>
            <a:ext cx="673985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FD1576F-21D7-7F47-899B-629D71EED9E8}"/>
              </a:ext>
            </a:extLst>
          </p:cNvPr>
          <p:cNvCxnSpPr>
            <a:cxnSpLocks/>
          </p:cNvCxnSpPr>
          <p:nvPr/>
        </p:nvCxnSpPr>
        <p:spPr>
          <a:xfrm>
            <a:off x="7626792" y="5456600"/>
            <a:ext cx="2799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B9799DC-853E-F64E-B3E9-AA9C389F83F6}"/>
                  </a:ext>
                </a:extLst>
              </p:cNvPr>
              <p:cNvSpPr txBox="1"/>
              <p:nvPr/>
            </p:nvSpPr>
            <p:spPr>
              <a:xfrm>
                <a:off x="8489065" y="5501827"/>
                <a:ext cx="11938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4400" b="0" i="1" smtClean="0">
                        <a:solidFill>
                          <a:srgbClr val="D7F205"/>
                        </a:solidFill>
                        <a:latin typeface="Cambria Math" panose="02040503050406030204" pitchFamily="18" charset="0"/>
                      </a:rPr>
                      <m:t>▼</m:t>
                    </m:r>
                  </m:oMath>
                </a14:m>
                <a:r>
                  <a:rPr lang="pt-BR" sz="4400" dirty="0">
                    <a:solidFill>
                      <a:srgbClr val="D7F205"/>
                    </a:solidFill>
                  </a:rPr>
                  <a:t>C</a:t>
                </a:r>
              </a:p>
              <a:p>
                <a:pPr algn="ctr"/>
                <a:r>
                  <a:rPr lang="pt-BR" dirty="0">
                    <a:solidFill>
                      <a:srgbClr val="D7F205"/>
                    </a:solidFill>
                  </a:rPr>
                  <a:t>custo</a:t>
                </a:r>
              </a:p>
              <a:p>
                <a:pPr algn="ctr"/>
                <a:endParaRPr lang="pt-BR" dirty="0">
                  <a:solidFill>
                    <a:srgbClr val="D7F205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B9799DC-853E-F64E-B3E9-AA9C389F8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065" y="5501827"/>
                <a:ext cx="1193800" cy="1323439"/>
              </a:xfrm>
              <a:prstGeom prst="rect">
                <a:avLst/>
              </a:prstGeom>
              <a:blipFill>
                <a:blip r:embed="rId6"/>
                <a:stretch>
                  <a:fillRect l="-2105" t="-9524" r="-13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13CE230-FA02-E941-934A-FF72EEE40DC3}"/>
              </a:ext>
            </a:extLst>
          </p:cNvPr>
          <p:cNvSpPr/>
          <p:nvPr/>
        </p:nvSpPr>
        <p:spPr>
          <a:xfrm>
            <a:off x="5584604" y="2359718"/>
            <a:ext cx="781492" cy="80010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5729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9BAA144-6EA2-4D4B-9E3B-43F19EA2D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Linha do tempo: Obama </a:t>
            </a:r>
            <a:r>
              <a:rPr lang="pt-BR" dirty="0" err="1"/>
              <a:t>Care</a:t>
            </a:r>
            <a:r>
              <a:rPr lang="pt-BR" dirty="0"/>
              <a:t> – ACA </a:t>
            </a:r>
            <a:r>
              <a:rPr lang="pt-BR" dirty="0" err="1"/>
              <a:t>act</a:t>
            </a:r>
            <a:r>
              <a:rPr lang="pt-BR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1910F7D-5E92-0949-AE29-0B5046C5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Programas VALOR: Reforma Saúde Americana</a:t>
            </a:r>
          </a:p>
        </p:txBody>
      </p:sp>
      <p:pic>
        <p:nvPicPr>
          <p:cNvPr id="1026" name="Picture 2" descr="Patient Protection and Affordable Care Act | Definition &amp;amp; Facts | Britannica">
            <a:extLst>
              <a:ext uri="{FF2B5EF4-FFF2-40B4-BE49-F238E27FC236}">
                <a16:creationId xmlns:a16="http://schemas.microsoft.com/office/drawing/2014/main" id="{D15BC15F-481C-7444-9E76-94EF9C279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3343" r="16458" b="3095"/>
          <a:stretch/>
        </p:blipFill>
        <p:spPr bwMode="auto">
          <a:xfrm>
            <a:off x="609600" y="1761976"/>
            <a:ext cx="2048050" cy="19972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45E8D08-5582-674A-B49C-B4CC01182DE8}"/>
              </a:ext>
            </a:extLst>
          </p:cNvPr>
          <p:cNvCxnSpPr/>
          <p:nvPr/>
        </p:nvCxnSpPr>
        <p:spPr>
          <a:xfrm>
            <a:off x="0" y="438150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D720F7-D100-144C-AC1A-529A0C25FECE}"/>
              </a:ext>
            </a:extLst>
          </p:cNvPr>
          <p:cNvSpPr/>
          <p:nvPr/>
        </p:nvSpPr>
        <p:spPr>
          <a:xfrm>
            <a:off x="1532025" y="4260850"/>
            <a:ext cx="2286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68752A-B8A5-5A48-A0A3-1766396EED75}"/>
              </a:ext>
            </a:extLst>
          </p:cNvPr>
          <p:cNvSpPr txBox="1"/>
          <p:nvPr/>
        </p:nvSpPr>
        <p:spPr>
          <a:xfrm>
            <a:off x="1041400" y="466604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2010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489C37-F9DE-8C45-8EF2-0D586DF60E3B}"/>
              </a:ext>
            </a:extLst>
          </p:cNvPr>
          <p:cNvSpPr txBox="1"/>
          <p:nvPr/>
        </p:nvSpPr>
        <p:spPr>
          <a:xfrm>
            <a:off x="5359400" y="466604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2015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3D84A4-A81C-B84D-8CF0-546F6C9F5ED0}"/>
              </a:ext>
            </a:extLst>
          </p:cNvPr>
          <p:cNvSpPr txBox="1"/>
          <p:nvPr/>
        </p:nvSpPr>
        <p:spPr>
          <a:xfrm>
            <a:off x="9867900" y="462159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2021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0D025E-3C7C-5A44-B19B-1A8ED79089D7}"/>
              </a:ext>
            </a:extLst>
          </p:cNvPr>
          <p:cNvSpPr/>
          <p:nvPr/>
        </p:nvSpPr>
        <p:spPr>
          <a:xfrm>
            <a:off x="5748425" y="4260850"/>
            <a:ext cx="2286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787A09-6EC1-BA4A-8E36-AD6244FD9566}"/>
              </a:ext>
            </a:extLst>
          </p:cNvPr>
          <p:cNvSpPr/>
          <p:nvPr/>
        </p:nvSpPr>
        <p:spPr>
          <a:xfrm>
            <a:off x="10282325" y="4260850"/>
            <a:ext cx="2286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ECE4327-FCD7-DD4F-9DA2-D6779EB14641}"/>
              </a:ext>
            </a:extLst>
          </p:cNvPr>
          <p:cNvCxnSpPr>
            <a:stCxn id="1026" idx="4"/>
            <a:endCxn id="7" idx="0"/>
          </p:cNvCxnSpPr>
          <p:nvPr/>
        </p:nvCxnSpPr>
        <p:spPr>
          <a:xfrm>
            <a:off x="1633625" y="3759200"/>
            <a:ext cx="12700" cy="5016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7272B54-EBD9-BC4A-B9D6-4E8F6D994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r="14823"/>
          <a:stretch/>
        </p:blipFill>
        <p:spPr>
          <a:xfrm>
            <a:off x="4821849" y="1769199"/>
            <a:ext cx="2081752" cy="1997224"/>
          </a:xfrm>
          <a:prstGeom prst="ellipse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17FCAD5-80A0-9944-BCE3-3385F3476A92}"/>
              </a:ext>
            </a:extLst>
          </p:cNvPr>
          <p:cNvCxnSpPr/>
          <p:nvPr/>
        </p:nvCxnSpPr>
        <p:spPr>
          <a:xfrm>
            <a:off x="5862725" y="3759200"/>
            <a:ext cx="12700" cy="5016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What the American Rescue Plan says about President Biden&amp;#39;s health care  priorities – and what they mean for you">
            <a:extLst>
              <a:ext uri="{FF2B5EF4-FFF2-40B4-BE49-F238E27FC236}">
                <a16:creationId xmlns:a16="http://schemas.microsoft.com/office/drawing/2014/main" id="{DC0C17CB-4298-AA45-AEEB-8DA57686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399" y="1769199"/>
            <a:ext cx="3079752" cy="20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83D2500-3CB8-0247-BF69-ED7F11BDBCC9}"/>
              </a:ext>
            </a:extLst>
          </p:cNvPr>
          <p:cNvCxnSpPr/>
          <p:nvPr/>
        </p:nvCxnSpPr>
        <p:spPr>
          <a:xfrm>
            <a:off x="10396625" y="3733801"/>
            <a:ext cx="12700" cy="5016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7642817C-1BF3-5142-BC7D-648C2BBCA657}"/>
              </a:ext>
            </a:extLst>
          </p:cNvPr>
          <p:cNvSpPr/>
          <p:nvPr/>
        </p:nvSpPr>
        <p:spPr>
          <a:xfrm>
            <a:off x="2146300" y="5524500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666E73"/>
                </a:solidFill>
              </a:rPr>
              <a:t>ESRD-QIP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5C33F65-1452-3646-B4CE-D7559CF5C292}"/>
              </a:ext>
            </a:extLst>
          </p:cNvPr>
          <p:cNvSpPr/>
          <p:nvPr/>
        </p:nvSpPr>
        <p:spPr>
          <a:xfrm>
            <a:off x="2146300" y="6151836"/>
            <a:ext cx="2032000" cy="584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HVBP</a:t>
            </a: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D8C75ECB-F349-8249-A565-4395A5BDE7ED}"/>
              </a:ext>
            </a:extLst>
          </p:cNvPr>
          <p:cNvSpPr/>
          <p:nvPr/>
        </p:nvSpPr>
        <p:spPr>
          <a:xfrm>
            <a:off x="4267200" y="5524500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666E73"/>
                </a:solidFill>
              </a:rPr>
              <a:t>HRRP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C6A52DCD-9A9F-964C-899E-17BBC3064F70}"/>
              </a:ext>
            </a:extLst>
          </p:cNvPr>
          <p:cNvSpPr/>
          <p:nvPr/>
        </p:nvSpPr>
        <p:spPr>
          <a:xfrm>
            <a:off x="4267200" y="6142475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666E73"/>
                </a:solidFill>
              </a:rPr>
              <a:t>HAC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7A1D68F8-0658-3F49-B528-FF745404590F}"/>
              </a:ext>
            </a:extLst>
          </p:cNvPr>
          <p:cNvSpPr/>
          <p:nvPr/>
        </p:nvSpPr>
        <p:spPr>
          <a:xfrm>
            <a:off x="6362700" y="5524500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666E73"/>
                </a:solidFill>
              </a:rPr>
              <a:t>VM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3396F9E5-CA8A-6D4B-B165-43BBFE6C4262}"/>
              </a:ext>
            </a:extLst>
          </p:cNvPr>
          <p:cNvSpPr/>
          <p:nvPr/>
        </p:nvSpPr>
        <p:spPr>
          <a:xfrm>
            <a:off x="6362700" y="6142475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666E73"/>
                </a:solidFill>
              </a:rPr>
              <a:t>SNF-VBP</a:t>
            </a:r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B331CDB1-55BC-0F48-812A-CA5C0C872756}"/>
              </a:ext>
            </a:extLst>
          </p:cNvPr>
          <p:cNvSpPr/>
          <p:nvPr/>
        </p:nvSpPr>
        <p:spPr>
          <a:xfrm>
            <a:off x="8458200" y="5524500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666E73"/>
                </a:solidFill>
              </a:rPr>
              <a:t>APMs</a:t>
            </a:r>
            <a:endParaRPr lang="pt-BR" b="1" dirty="0">
              <a:solidFill>
                <a:srgbClr val="666E73"/>
              </a:solidFill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247E130F-A18A-FF47-B50A-8F24E982E2BD}"/>
              </a:ext>
            </a:extLst>
          </p:cNvPr>
          <p:cNvSpPr/>
          <p:nvPr/>
        </p:nvSpPr>
        <p:spPr>
          <a:xfrm>
            <a:off x="8458200" y="6151836"/>
            <a:ext cx="2032000" cy="584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666E73"/>
                </a:solidFill>
              </a:rPr>
              <a:t>MIPS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FF3C4B-95AA-AB49-A3FC-F8633A5ADD5B}"/>
              </a:ext>
            </a:extLst>
          </p:cNvPr>
          <p:cNvSpPr txBox="1"/>
          <p:nvPr/>
        </p:nvSpPr>
        <p:spPr>
          <a:xfrm>
            <a:off x="1341525" y="320057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8DA6B7B-0C93-AA46-8F3F-818D86D8DD29}"/>
              </a:ext>
            </a:extLst>
          </p:cNvPr>
          <p:cNvSpPr txBox="1"/>
          <p:nvPr/>
        </p:nvSpPr>
        <p:spPr>
          <a:xfrm>
            <a:off x="5494425" y="318363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MACRA</a:t>
            </a:r>
          </a:p>
        </p:txBody>
      </p:sp>
    </p:spTree>
    <p:extLst>
      <p:ext uri="{BB962C8B-B14F-4D97-AF65-F5344CB8AC3E}">
        <p14:creationId xmlns:p14="http://schemas.microsoft.com/office/powerpoint/2010/main" val="20895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CB8A151-B3EA-9D47-8F6A-012B08B5C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Modelo de remuneração dos hospitais baseado em valor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851F62-68D4-AB47-8663-719C188B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Hospital </a:t>
            </a:r>
            <a:r>
              <a:rPr lang="pt-BR" dirty="0" err="1"/>
              <a:t>Value-Based</a:t>
            </a:r>
            <a:r>
              <a:rPr lang="pt-BR" dirty="0"/>
              <a:t> </a:t>
            </a:r>
            <a:r>
              <a:rPr lang="pt-BR" dirty="0" err="1"/>
              <a:t>Purchase</a:t>
            </a:r>
            <a:r>
              <a:rPr lang="pt-BR" dirty="0"/>
              <a:t> </a:t>
            </a:r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302ECD98-C3C5-7043-ABB2-150A6D1349CC}"/>
              </a:ext>
            </a:extLst>
          </p:cNvPr>
          <p:cNvSpPr/>
          <p:nvPr/>
        </p:nvSpPr>
        <p:spPr>
          <a:xfrm>
            <a:off x="4927600" y="2387262"/>
            <a:ext cx="2032000" cy="584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HVBP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F714FF-0BA0-8943-81F2-C11FB11E5E47}"/>
              </a:ext>
            </a:extLst>
          </p:cNvPr>
          <p:cNvSpPr txBox="1"/>
          <p:nvPr/>
        </p:nvSpPr>
        <p:spPr>
          <a:xfrm>
            <a:off x="1289050" y="1410950"/>
            <a:ext cx="9461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Objetivos:</a:t>
            </a:r>
          </a:p>
          <a:p>
            <a:r>
              <a:rPr lang="pt-BR" sz="2000" dirty="0"/>
              <a:t>Melhor cuidado para os pacientes | Melhorar a saúde da população |Redução de custos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0BDE588-9058-2642-A304-05B0E8271FFA}"/>
              </a:ext>
            </a:extLst>
          </p:cNvPr>
          <p:cNvCxnSpPr>
            <a:cxnSpLocks/>
          </p:cNvCxnSpPr>
          <p:nvPr/>
        </p:nvCxnSpPr>
        <p:spPr>
          <a:xfrm>
            <a:off x="0" y="3238500"/>
            <a:ext cx="12192000" cy="0"/>
          </a:xfrm>
          <a:prstGeom prst="line">
            <a:avLst/>
          </a:prstGeom>
          <a:ln w="28575">
            <a:solidFill>
              <a:srgbClr val="D7F2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7B0BC5-897D-284A-8552-B77A84AB546F}"/>
              </a:ext>
            </a:extLst>
          </p:cNvPr>
          <p:cNvCxnSpPr>
            <a:cxnSpLocks/>
          </p:cNvCxnSpPr>
          <p:nvPr/>
        </p:nvCxnSpPr>
        <p:spPr>
          <a:xfrm>
            <a:off x="0" y="4546600"/>
            <a:ext cx="12192000" cy="0"/>
          </a:xfrm>
          <a:prstGeom prst="line">
            <a:avLst/>
          </a:prstGeom>
          <a:ln w="28575">
            <a:solidFill>
              <a:srgbClr val="D7F2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9F357F50-9ABD-AA4F-9AFB-230C6B6361C5}"/>
              </a:ext>
            </a:extLst>
          </p:cNvPr>
          <p:cNvSpPr/>
          <p:nvPr/>
        </p:nvSpPr>
        <p:spPr>
          <a:xfrm>
            <a:off x="1892300" y="3556000"/>
            <a:ext cx="2349500" cy="762000"/>
          </a:xfrm>
          <a:prstGeom prst="roundRect">
            <a:avLst/>
          </a:prstGeom>
          <a:solidFill>
            <a:srgbClr val="C3C2C8">
              <a:alpha val="52157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Cuidado clínico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6A31ABA3-35F8-D94E-A6DB-99FEC3CCF25B}"/>
              </a:ext>
            </a:extLst>
          </p:cNvPr>
          <p:cNvSpPr/>
          <p:nvPr/>
        </p:nvSpPr>
        <p:spPr>
          <a:xfrm>
            <a:off x="4413250" y="3556000"/>
            <a:ext cx="2349500" cy="762000"/>
          </a:xfrm>
          <a:prstGeom prst="roundRect">
            <a:avLst/>
          </a:prstGeom>
          <a:solidFill>
            <a:srgbClr val="C3C2C8">
              <a:alpha val="52157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Experiência do paciente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CC481EC3-17C6-ED47-8C87-C5F2C361E807}"/>
              </a:ext>
            </a:extLst>
          </p:cNvPr>
          <p:cNvSpPr/>
          <p:nvPr/>
        </p:nvSpPr>
        <p:spPr>
          <a:xfrm>
            <a:off x="6959600" y="3556000"/>
            <a:ext cx="2349500" cy="762000"/>
          </a:xfrm>
          <a:prstGeom prst="roundRect">
            <a:avLst/>
          </a:prstGeom>
          <a:solidFill>
            <a:srgbClr val="C3C2C8">
              <a:alpha val="52157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Segurança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59E325EC-30F7-0E44-B659-A408A31C9B34}"/>
              </a:ext>
            </a:extLst>
          </p:cNvPr>
          <p:cNvSpPr/>
          <p:nvPr/>
        </p:nvSpPr>
        <p:spPr>
          <a:xfrm>
            <a:off x="9455150" y="3556000"/>
            <a:ext cx="2349500" cy="762000"/>
          </a:xfrm>
          <a:prstGeom prst="roundRect">
            <a:avLst/>
          </a:prstGeom>
          <a:solidFill>
            <a:srgbClr val="C3C2C8">
              <a:alpha val="52157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/>
                </a:solidFill>
              </a:rPr>
              <a:t>Eficiência e redução custos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E80C19-0479-534B-945B-0829B7DEDF9A}"/>
              </a:ext>
            </a:extLst>
          </p:cNvPr>
          <p:cNvSpPr txBox="1"/>
          <p:nvPr/>
        </p:nvSpPr>
        <p:spPr>
          <a:xfrm>
            <a:off x="234950" y="3752334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Dimensões: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68EF43F1-A4BB-544D-9CBA-847D49290ACB}"/>
              </a:ext>
            </a:extLst>
          </p:cNvPr>
          <p:cNvSpPr/>
          <p:nvPr/>
        </p:nvSpPr>
        <p:spPr>
          <a:xfrm rot="5400000">
            <a:off x="5832472" y="-1006470"/>
            <a:ext cx="374657" cy="11569702"/>
          </a:xfrm>
          <a:prstGeom prst="rightBrac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C031E75-33EC-0F44-B62C-DDCF3118F117}"/>
              </a:ext>
            </a:extLst>
          </p:cNvPr>
          <p:cNvSpPr txBox="1"/>
          <p:nvPr/>
        </p:nvSpPr>
        <p:spPr>
          <a:xfrm>
            <a:off x="2971800" y="5137377"/>
            <a:ext cx="905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2E205"/>
                </a:solidFill>
                <a:latin typeface="Georgia" panose="02040502050405020303" pitchFamily="18" charset="0"/>
              </a:rPr>
              <a:t>TPS = TOTAL PERFORMANCE SCORE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2C64FF-0E81-BA44-9668-F8223964EE5B}"/>
              </a:ext>
            </a:extLst>
          </p:cNvPr>
          <p:cNvSpPr txBox="1"/>
          <p:nvPr/>
        </p:nvSpPr>
        <p:spPr>
          <a:xfrm>
            <a:off x="2641600" y="5867400"/>
            <a:ext cx="1098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/>
              <a:t>Soma do score de cada dimensão: resultado possível de 0 a 100</a:t>
            </a:r>
          </a:p>
        </p:txBody>
      </p:sp>
    </p:spTree>
    <p:extLst>
      <p:ext uri="{BB962C8B-B14F-4D97-AF65-F5344CB8AC3E}">
        <p14:creationId xmlns:p14="http://schemas.microsoft.com/office/powerpoint/2010/main" val="3891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3C5A7CE-3807-4C46-BD53-BE9C354D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290697"/>
            <a:ext cx="10515600" cy="1325563"/>
          </a:xfrm>
        </p:spPr>
        <p:txBody>
          <a:bodyPr/>
          <a:lstStyle/>
          <a:p>
            <a:r>
              <a:rPr lang="pt-BR" dirty="0"/>
              <a:t>Análise</a:t>
            </a:r>
          </a:p>
        </p:txBody>
      </p:sp>
      <p:pic>
        <p:nvPicPr>
          <p:cNvPr id="4" name="Picture 4" descr="Cartoon – Easy Money | HENRY KOTULA">
            <a:extLst>
              <a:ext uri="{FF2B5EF4-FFF2-40B4-BE49-F238E27FC236}">
                <a16:creationId xmlns:a16="http://schemas.microsoft.com/office/drawing/2014/main" id="{F5587112-223A-4332-BBAA-C6F8ED95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38" y="1787848"/>
            <a:ext cx="2134572" cy="167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ourney from Fee-for-Service to Value-Based Reimbursement | by Antho |  Medium">
            <a:extLst>
              <a:ext uri="{FF2B5EF4-FFF2-40B4-BE49-F238E27FC236}">
                <a16:creationId xmlns:a16="http://schemas.microsoft.com/office/drawing/2014/main" id="{623EC07A-7971-4625-8F58-3EE4DBD88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82"/>
          <a:stretch/>
        </p:blipFill>
        <p:spPr bwMode="auto">
          <a:xfrm>
            <a:off x="1854938" y="3429000"/>
            <a:ext cx="213457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D895A9-B1DF-4FE9-BB70-D69A6B54EA44}"/>
              </a:ext>
            </a:extLst>
          </p:cNvPr>
          <p:cNvSpPr txBox="1"/>
          <p:nvPr/>
        </p:nvSpPr>
        <p:spPr>
          <a:xfrm>
            <a:off x="4562030" y="2274838"/>
            <a:ext cx="6765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pt-BR" dirty="0"/>
              <a:t>Quais os melhores hospitais americanos do programa HVBP (Hospital </a:t>
            </a:r>
            <a:r>
              <a:rPr lang="pt-BR" dirty="0" err="1"/>
              <a:t>Value-based</a:t>
            </a:r>
            <a:r>
              <a:rPr lang="pt-BR" dirty="0"/>
              <a:t> </a:t>
            </a:r>
            <a:r>
              <a:rPr lang="pt-BR" dirty="0" err="1"/>
              <a:t>Purchasing</a:t>
            </a:r>
            <a:r>
              <a:rPr lang="pt-BR" dirty="0"/>
              <a:t>) pelo total performance score?</a:t>
            </a:r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FontTx/>
              <a:buAutoNum type="arabicParenR"/>
            </a:pPr>
            <a:r>
              <a:rPr lang="pt-BR" dirty="0"/>
              <a:t>Melhor qualidade traz como consequência redução de custos?</a:t>
            </a:r>
          </a:p>
          <a:p>
            <a:pPr marL="342900" indent="-342900" algn="just">
              <a:buAutoNum type="arabicParenR"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A33AA7-54A9-4681-A405-BCDC3968BC2B}"/>
              </a:ext>
            </a:extLst>
          </p:cNvPr>
          <p:cNvSpPr txBox="1"/>
          <p:nvPr/>
        </p:nvSpPr>
        <p:spPr>
          <a:xfrm>
            <a:off x="4562030" y="3844498"/>
            <a:ext cx="654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from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https://data.cms.gov/provider-data/</a:t>
            </a:r>
          </a:p>
        </p:txBody>
      </p:sp>
    </p:spTree>
    <p:extLst>
      <p:ext uri="{BB962C8B-B14F-4D97-AF65-F5344CB8AC3E}">
        <p14:creationId xmlns:p14="http://schemas.microsoft.com/office/powerpoint/2010/main" val="35084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B5C33-AF20-4C6B-861E-7B1BDD157A03}"/>
              </a:ext>
            </a:extLst>
          </p:cNvPr>
          <p:cNvCxnSpPr>
            <a:cxnSpLocks/>
          </p:cNvCxnSpPr>
          <p:nvPr/>
        </p:nvCxnSpPr>
        <p:spPr>
          <a:xfrm>
            <a:off x="6172200" y="2012461"/>
            <a:ext cx="0" cy="3530952"/>
          </a:xfrm>
          <a:prstGeom prst="line">
            <a:avLst/>
          </a:prstGeom>
          <a:noFill/>
          <a:ln w="19050" cap="flat" cmpd="sng" algn="ctr">
            <a:solidFill>
              <a:srgbClr val="C3C2C8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0F6311-4861-4849-A359-76D2F422B1B4}"/>
              </a:ext>
            </a:extLst>
          </p:cNvPr>
          <p:cNvSpPr txBox="1"/>
          <p:nvPr/>
        </p:nvSpPr>
        <p:spPr>
          <a:xfrm>
            <a:off x="574159" y="2012461"/>
            <a:ext cx="593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cap="all" spc="1200" dirty="0">
                <a:gradFill>
                  <a:gsLst>
                    <a:gs pos="1000">
                      <a:srgbClr val="55A983">
                        <a:lumMod val="60000"/>
                        <a:lumOff val="40000"/>
                      </a:srgbClr>
                    </a:gs>
                    <a:gs pos="50000">
                      <a:srgbClr val="55A983"/>
                    </a:gs>
                    <a:gs pos="99000">
                      <a:srgbClr val="87A630"/>
                    </a:gs>
                  </a:gsLst>
                  <a:lin ang="2700000" scaled="1"/>
                </a:gradFill>
                <a:latin typeface="Arial"/>
              </a:rPr>
              <a:t>TABLEAU™</a:t>
            </a:r>
            <a:r>
              <a:rPr kumimoji="0" lang="en-US" sz="5400" b="1" i="0" u="none" strike="noStrike" kern="0" cap="all" spc="1200" normalizeH="0" baseline="0" noProof="0" dirty="0">
                <a:ln>
                  <a:noFill/>
                </a:ln>
                <a:gradFill>
                  <a:gsLst>
                    <a:gs pos="1000">
                      <a:srgbClr val="55A983">
                        <a:lumMod val="60000"/>
                        <a:lumOff val="40000"/>
                      </a:srgbClr>
                    </a:gs>
                    <a:gs pos="50000">
                      <a:srgbClr val="55A983"/>
                    </a:gs>
                    <a:gs pos="99000">
                      <a:srgbClr val="87A630"/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5400" b="1" i="0" u="none" strike="noStrike" kern="0" cap="all" spc="1200" normalizeH="0" baseline="0" noProof="0" dirty="0" err="1">
                <a:ln>
                  <a:noFill/>
                </a:ln>
                <a:gradFill>
                  <a:gsLst>
                    <a:gs pos="1000">
                      <a:srgbClr val="55A983">
                        <a:lumMod val="60000"/>
                        <a:lumOff val="40000"/>
                      </a:srgbClr>
                    </a:gs>
                    <a:gs pos="50000">
                      <a:srgbClr val="55A983"/>
                    </a:gs>
                    <a:gs pos="99000">
                      <a:srgbClr val="87A630"/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aNALYSIS</a:t>
            </a:r>
            <a:endParaRPr kumimoji="0" lang="en-US" sz="5400" b="1" i="0" u="none" strike="noStrike" kern="0" cap="all" spc="1200" normalizeH="0" baseline="0" noProof="0" dirty="0">
              <a:ln>
                <a:noFill/>
              </a:ln>
              <a:gradFill>
                <a:gsLst>
                  <a:gs pos="1000">
                    <a:srgbClr val="55A983">
                      <a:lumMod val="60000"/>
                      <a:lumOff val="40000"/>
                    </a:srgbClr>
                  </a:gs>
                  <a:gs pos="50000">
                    <a:srgbClr val="55A983"/>
                  </a:gs>
                  <a:gs pos="99000">
                    <a:srgbClr val="87A630"/>
                  </a:gs>
                </a:gsLst>
                <a:lin ang="2700000" scaled="1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8593A5AC-A42C-FE4E-B869-10987384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66" y="1388418"/>
            <a:ext cx="5460307" cy="4026912"/>
          </a:xfrm>
          <a:prstGeom prst="rect">
            <a:avLst/>
          </a:prstGeom>
        </p:spPr>
      </p:pic>
      <p:sp>
        <p:nvSpPr>
          <p:cNvPr id="2" name="CaixaDeTexto 1">
            <a:hlinkClick r:id="rId4"/>
            <a:extLst>
              <a:ext uri="{FF2B5EF4-FFF2-40B4-BE49-F238E27FC236}">
                <a16:creationId xmlns:a16="http://schemas.microsoft.com/office/drawing/2014/main" id="{D8DCA226-90A8-F44F-85B9-FD2B3AEA4427}"/>
              </a:ext>
            </a:extLst>
          </p:cNvPr>
          <p:cNvSpPr txBox="1"/>
          <p:nvPr/>
        </p:nvSpPr>
        <p:spPr>
          <a:xfrm>
            <a:off x="574159" y="3929165"/>
            <a:ext cx="620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https://public.tableau.com/views/USHospitalsValue-basedTPSHVBP/USHospitalMapTPS2021?:language=pt-BR&amp;:display_count=n&amp;:origin=viz_share_link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2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alizada 3">
      <a:dk1>
        <a:srgbClr val="152659"/>
      </a:dk1>
      <a:lt1>
        <a:sysClr val="window" lastClr="FFFFFF"/>
      </a:lt1>
      <a:dk2>
        <a:srgbClr val="E1A645"/>
      </a:dk2>
      <a:lt2>
        <a:srgbClr val="C3C2C8"/>
      </a:lt2>
      <a:accent1>
        <a:srgbClr val="070B0D"/>
      </a:accent1>
      <a:accent2>
        <a:srgbClr val="666E73"/>
      </a:accent2>
      <a:accent3>
        <a:srgbClr val="D7F205"/>
      </a:accent3>
      <a:accent4>
        <a:srgbClr val="7D8C0B"/>
      </a:accent4>
      <a:accent5>
        <a:srgbClr val="F2E205"/>
      </a:accent5>
      <a:accent6>
        <a:srgbClr val="FFFFFF"/>
      </a:accent6>
      <a:hlink>
        <a:srgbClr val="8C8A90"/>
      </a:hlink>
      <a:folHlink>
        <a:srgbClr val="55A983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11647</TotalTime>
  <Words>442</Words>
  <Application>Microsoft Macintosh PowerPoint</Application>
  <PresentationFormat>Widescreen</PresentationFormat>
  <Paragraphs>88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 Math</vt:lpstr>
      <vt:lpstr>Georgia</vt:lpstr>
      <vt:lpstr>Office Theme</vt:lpstr>
      <vt:lpstr>Projeto Final Measuring Healthcare Quality in USA Hospitals</vt:lpstr>
      <vt:lpstr>O Sistema de Saúde Americano</vt:lpstr>
      <vt:lpstr>O Sistema de Saúde Americano</vt:lpstr>
      <vt:lpstr>Hospitais: Qualidade e Valor</vt:lpstr>
      <vt:lpstr>Programas VALOR: Reforma Saúde Americana</vt:lpstr>
      <vt:lpstr>Hospital Value-Based Purchase Program</vt:lpstr>
      <vt:lpstr>Análise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 Communications</dc:creator>
  <cp:lastModifiedBy>Camila Prada Borges</cp:lastModifiedBy>
  <cp:revision>290</cp:revision>
  <cp:lastPrinted>2019-05-16T21:11:54Z</cp:lastPrinted>
  <dcterms:created xsi:type="dcterms:W3CDTF">2018-03-07T01:23:13Z</dcterms:created>
  <dcterms:modified xsi:type="dcterms:W3CDTF">2021-12-18T15:31:25Z</dcterms:modified>
</cp:coreProperties>
</file>