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"/>
      <p:regular r:id="rId25"/>
      <p:bold r:id="rId26"/>
    </p:embeddedFont>
    <p:embeddedFont>
      <p:font typeface="Waiting for the Sunrise"/>
      <p:regular r:id="rId27"/>
    </p:embeddedFont>
    <p:embeddedFont>
      <p:font typeface="Press Start 2P"/>
      <p:regular r:id="rId28"/>
    </p:embeddedFont>
    <p:embeddedFont>
      <p:font typeface="Exo Medium"/>
      <p:regular r:id="rId29"/>
      <p:bold r:id="rId30"/>
      <p:italic r:id="rId31"/>
      <p:boldItalic r:id="rId32"/>
    </p:embeddedFont>
    <p:embeddedFont>
      <p:font typeface="Exo"/>
      <p:regular r:id="rId33"/>
      <p:bold r:id="rId34"/>
      <p:italic r:id="rId35"/>
      <p:boldItalic r:id="rId36"/>
    </p:embeddedFont>
    <p:embeddedFont>
      <p:font typeface="Exo SemiBold"/>
      <p:regular r:id="rId37"/>
      <p:bold r:id="rId38"/>
      <p:italic r:id="rId39"/>
      <p:boldItalic r:id="rId40"/>
    </p:embeddedFont>
    <p:embeddedFont>
      <p:font typeface="Exo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ExoExtraBold-boldItalic.fntdata"/><Relationship Id="rId41" Type="http://schemas.openxmlformats.org/officeDocument/2006/relationships/font" Target="fonts/Exo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PressStart2P-regular.fntdata"/><Relationship Id="rId27" Type="http://schemas.openxmlformats.org/officeDocument/2006/relationships/font" Target="fonts/WaitingfortheSunris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xoMedium-italic.fntdata"/><Relationship Id="rId30" Type="http://schemas.openxmlformats.org/officeDocument/2006/relationships/font" Target="fonts/ExoMedium-bold.fntdata"/><Relationship Id="rId11" Type="http://schemas.openxmlformats.org/officeDocument/2006/relationships/slide" Target="slides/slide6.xml"/><Relationship Id="rId33" Type="http://schemas.openxmlformats.org/officeDocument/2006/relationships/font" Target="fonts/Exo-regular.fntdata"/><Relationship Id="rId10" Type="http://schemas.openxmlformats.org/officeDocument/2006/relationships/slide" Target="slides/slide5.xml"/><Relationship Id="rId32" Type="http://schemas.openxmlformats.org/officeDocument/2006/relationships/font" Target="fonts/Ex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Exo-italic.fntdata"/><Relationship Id="rId12" Type="http://schemas.openxmlformats.org/officeDocument/2006/relationships/slide" Target="slides/slide7.xml"/><Relationship Id="rId34" Type="http://schemas.openxmlformats.org/officeDocument/2006/relationships/font" Target="fonts/Exo-bold.fntdata"/><Relationship Id="rId15" Type="http://schemas.openxmlformats.org/officeDocument/2006/relationships/slide" Target="slides/slide10.xml"/><Relationship Id="rId37" Type="http://schemas.openxmlformats.org/officeDocument/2006/relationships/font" Target="fonts/Exo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Exo-boldItalic.fntdata"/><Relationship Id="rId17" Type="http://schemas.openxmlformats.org/officeDocument/2006/relationships/slide" Target="slides/slide12.xml"/><Relationship Id="rId39" Type="http://schemas.openxmlformats.org/officeDocument/2006/relationships/font" Target="fonts/Exo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Exo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bb5ef48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bb5ef4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f2d3e77f4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f2d3e77f4d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2c80d94ca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f2c80d94ca_4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2c80d94c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f2c80d94ca_4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2d3e77f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f2d3e77f4d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2d3e77f4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f2d3e77f4d_1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2d3e77f4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1f2d3e77f4d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f2d3e77f4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f2d3e77f4d_1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f2d3e77f4d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1f2d3e77f4d_1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f2bb93c5f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1f2bb93c5ff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f2bb93c5ff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1f2bb93c5ff_2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2bb93c5f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2bb93c5ff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bb93c5f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2bb93c5ff_2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2bb5ef4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f2bb5ef483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2c80d94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f2c80d94c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2c80d94c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f2c80d94ca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2bb5ef4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f2bb5ef483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f2c80d94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f2c80d94c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2c80d94c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f2c80d94ca_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slide" Target="/ppt/slides/slide1.xml"/><Relationship Id="rId6" Type="http://schemas.openxmlformats.org/officeDocument/2006/relationships/slide" Target="/ppt/slides/slide3.xml"/><Relationship Id="rId7" Type="http://schemas.openxmlformats.org/officeDocument/2006/relationships/image" Target="../media/image2.png"/><Relationship Id="rId8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" Target="/ppt/slides/slide10.xml"/><Relationship Id="rId7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slide" Target="/ppt/slides/slide11.xml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" Target="/ppt/slides/slide14.xml"/><Relationship Id="rId7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slide" Target="/ppt/slides/slide15.xml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" Target="/ppt/slides/slide17.xml"/><Relationship Id="rId7" Type="http://schemas.openxmlformats.org/officeDocument/2006/relationships/slide" Target="/ppt/slides/slide2.xml"/><Relationship Id="rId8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www.canva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slide" Target="/ppt/slides/slide3.xml"/><Relationship Id="rId6" Type="http://schemas.openxmlformats.org/officeDocument/2006/relationships/slide" Target="/ppt/slides/slide11.xml"/><Relationship Id="rId7" Type="http://schemas.openxmlformats.org/officeDocument/2006/relationships/slide" Target="/ppt/slides/slide8.xml"/><Relationship Id="rId8" Type="http://schemas.openxmlformats.org/officeDocument/2006/relationships/slide" Target="/ppt/slides/slide1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slide" Target="/ppt/slides/slide2.xml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" Target="/ppt/slides/slide4.xml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" Target="/ppt/slides/slide7.xml"/><Relationship Id="rId7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slide" Target="/ppt/slides/slide8.xml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514350" y="1326493"/>
            <a:ext cx="8115323" cy="2392471"/>
            <a:chOff x="0" y="0"/>
            <a:chExt cx="4659694" cy="1373720"/>
          </a:xfrm>
        </p:grpSpPr>
        <p:sp>
          <p:nvSpPr>
            <p:cNvPr id="85" name="Google Shape;85;p13"/>
            <p:cNvSpPr/>
            <p:nvPr/>
          </p:nvSpPr>
          <p:spPr>
            <a:xfrm>
              <a:off x="41910" y="43180"/>
              <a:ext cx="4611434" cy="1325460"/>
            </a:xfrm>
            <a:custGeom>
              <a:rect b="b" l="l" r="r" t="t"/>
              <a:pathLst>
                <a:path extrusionOk="0"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35560" y="35560"/>
              <a:ext cx="4624134" cy="1338160"/>
            </a:xfrm>
            <a:custGeom>
              <a:rect b="b" l="l" r="r" t="t"/>
              <a:pathLst>
                <a:path extrusionOk="0" h="1338160" w="4624134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0" y="0"/>
              <a:ext cx="4611434" cy="1325460"/>
            </a:xfrm>
            <a:custGeom>
              <a:rect b="b" l="l" r="r" t="t"/>
              <a:pathLst>
                <a:path extrusionOk="0"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88" name="Google Shape;88;p13"/>
          <p:cNvGrpSpPr/>
          <p:nvPr/>
        </p:nvGrpSpPr>
        <p:grpSpPr>
          <a:xfrm>
            <a:off x="514350" y="514350"/>
            <a:ext cx="8115300" cy="257807"/>
            <a:chOff x="514350" y="514350"/>
            <a:chExt cx="8115300" cy="257807"/>
          </a:xfrm>
        </p:grpSpPr>
        <p:sp>
          <p:nvSpPr>
            <p:cNvPr id="89" name="Google Shape;89;p13"/>
            <p:cNvSpPr/>
            <p:nvPr/>
          </p:nvSpPr>
          <p:spPr>
            <a:xfrm>
              <a:off x="7211715" y="514350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3"/>
                  </a:lnTo>
                  <a:lnTo>
                    <a:pt x="0" y="5156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514350" y="514350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3"/>
                  </a:lnTo>
                  <a:lnTo>
                    <a:pt x="0" y="5156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1" name="Google Shape;91;p13">
            <a:hlinkClick action="ppaction://hlinksldjump" r:id="rId5"/>
          </p:cNvPr>
          <p:cNvSpPr/>
          <p:nvPr/>
        </p:nvSpPr>
        <p:spPr>
          <a:xfrm>
            <a:off x="-80375" y="-66975"/>
            <a:ext cx="92823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>
            <a:hlinkClick action="ppaction://hlinksldjump" r:id="rId6"/>
          </p:cNvPr>
          <p:cNvSpPr/>
          <p:nvPr/>
        </p:nvSpPr>
        <p:spPr>
          <a:xfrm>
            <a:off x="3327611" y="3898801"/>
            <a:ext cx="1098267" cy="469260"/>
          </a:xfrm>
          <a:custGeom>
            <a:rect b="b" l="l" r="r" t="t"/>
            <a:pathLst>
              <a:path extrusionOk="0"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>
            <a:hlinkClick action="ppaction://hlinksldjump" r:id="rId8"/>
          </p:cNvPr>
          <p:cNvSpPr/>
          <p:nvPr/>
        </p:nvSpPr>
        <p:spPr>
          <a:xfrm>
            <a:off x="4718122" y="3896804"/>
            <a:ext cx="1098267" cy="471257"/>
          </a:xfrm>
          <a:custGeom>
            <a:rect b="b" l="l" r="r" t="t"/>
            <a:pathLst>
              <a:path extrusionOk="0"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3"/>
                </a:lnTo>
                <a:lnTo>
                  <a:pt x="0" y="942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 txBox="1"/>
          <p:nvPr/>
        </p:nvSpPr>
        <p:spPr>
          <a:xfrm>
            <a:off x="1428613" y="2014568"/>
            <a:ext cx="6286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ess Start 2P"/>
                <a:ea typeface="Press Start 2P"/>
                <a:cs typeface="Press Start 2P"/>
                <a:sym typeface="Press Start 2P"/>
              </a:rPr>
              <a:t>A saga do domínio</a:t>
            </a:r>
            <a:endParaRPr sz="3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855200" y="4626275"/>
            <a:ext cx="2231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Por Camila Boa Morte</a:t>
            </a:r>
            <a:endParaRPr sz="2000">
              <a:solidFill>
                <a:schemeClr val="lt1"/>
              </a:solidFill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>
            <a:off x="-66975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22"/>
          <p:cNvGrpSpPr/>
          <p:nvPr/>
        </p:nvGrpSpPr>
        <p:grpSpPr>
          <a:xfrm>
            <a:off x="514350" y="1109103"/>
            <a:ext cx="8115323" cy="3424787"/>
            <a:chOff x="0" y="0"/>
            <a:chExt cx="4659694" cy="1473280"/>
          </a:xfrm>
        </p:grpSpPr>
        <p:sp>
          <p:nvSpPr>
            <p:cNvPr id="395" name="Google Shape;395;p22"/>
            <p:cNvSpPr/>
            <p:nvPr/>
          </p:nvSpPr>
          <p:spPr>
            <a:xfrm>
              <a:off x="41910" y="4318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96" name="Google Shape;396;p22"/>
            <p:cNvSpPr/>
            <p:nvPr/>
          </p:nvSpPr>
          <p:spPr>
            <a:xfrm>
              <a:off x="35560" y="35560"/>
              <a:ext cx="4624134" cy="1437720"/>
            </a:xfrm>
            <a:custGeom>
              <a:rect b="b" l="l" r="r" t="t"/>
              <a:pathLst>
                <a:path extrusionOk="0" h="1437720" w="4624134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97" name="Google Shape;397;p22"/>
            <p:cNvSpPr/>
            <p:nvPr/>
          </p:nvSpPr>
          <p:spPr>
            <a:xfrm>
              <a:off x="0" y="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98" name="Google Shape;398;p22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399" name="Google Shape;399;p22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0" name="Google Shape;400;p22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01" name="Google Shape;401;p22"/>
          <p:cNvGrpSpPr/>
          <p:nvPr/>
        </p:nvGrpSpPr>
        <p:grpSpPr>
          <a:xfrm>
            <a:off x="3452700" y="4642224"/>
            <a:ext cx="971966" cy="348553"/>
            <a:chOff x="3452700" y="4642224"/>
            <a:chExt cx="971966" cy="348553"/>
          </a:xfrm>
        </p:grpSpPr>
        <p:sp>
          <p:nvSpPr>
            <p:cNvPr id="402" name="Google Shape;402;p22"/>
            <p:cNvSpPr/>
            <p:nvPr/>
          </p:nvSpPr>
          <p:spPr>
            <a:xfrm>
              <a:off x="3452700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403" name="Google Shape;403;p22"/>
            <p:cNvSpPr txBox="1"/>
            <p:nvPr/>
          </p:nvSpPr>
          <p:spPr>
            <a:xfrm>
              <a:off x="3559383" y="4741563"/>
              <a:ext cx="793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NEXT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4719334" y="4642224"/>
            <a:ext cx="971966" cy="348553"/>
            <a:chOff x="4719334" y="4642224"/>
            <a:chExt cx="971966" cy="348553"/>
          </a:xfrm>
        </p:grpSpPr>
        <p:sp>
          <p:nvSpPr>
            <p:cNvPr id="405" name="Google Shape;405;p22"/>
            <p:cNvSpPr/>
            <p:nvPr/>
          </p:nvSpPr>
          <p:spPr>
            <a:xfrm>
              <a:off x="4719334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406" name="Google Shape;406;p22"/>
            <p:cNvSpPr txBox="1"/>
            <p:nvPr/>
          </p:nvSpPr>
          <p:spPr>
            <a:xfrm>
              <a:off x="4862389" y="4748417"/>
              <a:ext cx="720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MENU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407" name="Google Shape;407;p22"/>
          <p:cNvGrpSpPr/>
          <p:nvPr/>
        </p:nvGrpSpPr>
        <p:grpSpPr>
          <a:xfrm>
            <a:off x="3487600" y="3241088"/>
            <a:ext cx="468000" cy="468000"/>
            <a:chOff x="809000" y="3335425"/>
            <a:chExt cx="468000" cy="468000"/>
          </a:xfrm>
        </p:grpSpPr>
        <p:sp>
          <p:nvSpPr>
            <p:cNvPr id="408" name="Google Shape;408;p22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9" name="Google Shape;409;p22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410" name="Google Shape;410;p22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2" name="Google Shape;412;p22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22">
            <a:hlinkClick action="ppaction://hlinksldjump" r:id="rId6"/>
          </p:cNvPr>
          <p:cNvSpPr/>
          <p:nvPr/>
        </p:nvSpPr>
        <p:spPr>
          <a:xfrm>
            <a:off x="-69150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2">
            <a:hlinkClick action="ppaction://hlinkshowjump?jump=nextslide"/>
          </p:cNvPr>
          <p:cNvSpPr/>
          <p:nvPr/>
        </p:nvSpPr>
        <p:spPr>
          <a:xfrm>
            <a:off x="3395400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2">
            <a:hlinkClick action="ppaction://hlinksldjump" r:id="rId7"/>
          </p:cNvPr>
          <p:cNvSpPr/>
          <p:nvPr/>
        </p:nvSpPr>
        <p:spPr>
          <a:xfrm>
            <a:off x="4719313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3104725" y="2178000"/>
            <a:ext cx="2451900" cy="78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Com o gráfico desenhado no plano xOy, vamos ao próximo nível!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3"/>
          <p:cNvGrpSpPr/>
          <p:nvPr/>
        </p:nvGrpSpPr>
        <p:grpSpPr>
          <a:xfrm>
            <a:off x="514350" y="1010002"/>
            <a:ext cx="8115323" cy="3488430"/>
            <a:chOff x="0" y="0"/>
            <a:chExt cx="4659694" cy="1435686"/>
          </a:xfrm>
        </p:grpSpPr>
        <p:sp>
          <p:nvSpPr>
            <p:cNvPr id="422" name="Google Shape;422;p23"/>
            <p:cNvSpPr/>
            <p:nvPr/>
          </p:nvSpPr>
          <p:spPr>
            <a:xfrm>
              <a:off x="41910" y="4318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423" name="Google Shape;423;p23"/>
            <p:cNvSpPr/>
            <p:nvPr/>
          </p:nvSpPr>
          <p:spPr>
            <a:xfrm>
              <a:off x="35560" y="35560"/>
              <a:ext cx="4624134" cy="1400126"/>
            </a:xfrm>
            <a:custGeom>
              <a:rect b="b" l="l" r="r" t="t"/>
              <a:pathLst>
                <a:path extrusionOk="0" h="1400126" w="4624134">
                  <a:moveTo>
                    <a:pt x="4624134" y="1400126"/>
                  </a:moveTo>
                  <a:lnTo>
                    <a:pt x="0" y="1400126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00126"/>
                  </a:lnTo>
                  <a:close/>
                  <a:moveTo>
                    <a:pt x="12700" y="1387426"/>
                  </a:moveTo>
                  <a:lnTo>
                    <a:pt x="4611434" y="1387426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424" name="Google Shape;424;p23"/>
            <p:cNvSpPr/>
            <p:nvPr/>
          </p:nvSpPr>
          <p:spPr>
            <a:xfrm>
              <a:off x="0" y="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425" name="Google Shape;425;p23"/>
          <p:cNvCxnSpPr/>
          <p:nvPr/>
        </p:nvCxnSpPr>
        <p:spPr>
          <a:xfrm>
            <a:off x="1645005" y="2557219"/>
            <a:ext cx="5973000" cy="123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3"/>
          <p:cNvSpPr/>
          <p:nvPr/>
        </p:nvSpPr>
        <p:spPr>
          <a:xfrm>
            <a:off x="7455971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5487390" y="2316019"/>
            <a:ext cx="271538" cy="511459"/>
          </a:xfrm>
          <a:custGeom>
            <a:rect b="b" l="l" r="r" t="t"/>
            <a:pathLst>
              <a:path extrusionOk="0" h="1022918" w="543076">
                <a:moveTo>
                  <a:pt x="0" y="0"/>
                </a:moveTo>
                <a:lnTo>
                  <a:pt x="543076" y="0"/>
                </a:lnTo>
                <a:lnTo>
                  <a:pt x="543076" y="1022917"/>
                </a:lnTo>
                <a:lnTo>
                  <a:pt x="0" y="1022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8" name="Google Shape;428;p23"/>
          <p:cNvGrpSpPr/>
          <p:nvPr/>
        </p:nvGrpSpPr>
        <p:grpSpPr>
          <a:xfrm>
            <a:off x="676275" y="2996803"/>
            <a:ext cx="1682438" cy="1110535"/>
            <a:chOff x="0" y="-9525"/>
            <a:chExt cx="4486500" cy="2961426"/>
          </a:xfrm>
        </p:grpSpPr>
        <p:sp>
          <p:nvSpPr>
            <p:cNvPr id="429" name="Google Shape;429;p23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Conhecendo suas armas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30" name="Google Shape;430;p23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Analisando a função e identificando quais armas utilizar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432" name="Google Shape;432;p23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3" name="Google Shape;433;p23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434" name="Google Shape;434;p23">
            <a:hlinkClick action="ppaction://hlinksldjump" r:id="rId6"/>
          </p:cNvPr>
          <p:cNvSpPr/>
          <p:nvPr/>
        </p:nvSpPr>
        <p:spPr>
          <a:xfrm>
            <a:off x="-23150" y="-88787"/>
            <a:ext cx="93093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3">
            <a:hlinkClick action="ppaction://hlinkshowjump?jump=nextslide"/>
          </p:cNvPr>
          <p:cNvSpPr/>
          <p:nvPr/>
        </p:nvSpPr>
        <p:spPr>
          <a:xfrm>
            <a:off x="8125789" y="3874735"/>
            <a:ext cx="303051" cy="282664"/>
          </a:xfrm>
          <a:custGeom>
            <a:rect b="b" l="l" r="r" t="t"/>
            <a:pathLst>
              <a:path extrusionOk="0" h="565329" w="606103">
                <a:moveTo>
                  <a:pt x="0" y="0"/>
                </a:moveTo>
                <a:lnTo>
                  <a:pt x="606103" y="0"/>
                </a:lnTo>
                <a:lnTo>
                  <a:pt x="606103" y="565329"/>
                </a:lnTo>
                <a:lnTo>
                  <a:pt x="0" y="56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23"/>
          <p:cNvSpPr/>
          <p:nvPr/>
        </p:nvSpPr>
        <p:spPr>
          <a:xfrm>
            <a:off x="1251135" y="2363978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7" name="Google Shape;437;p23"/>
          <p:cNvGrpSpPr/>
          <p:nvPr/>
        </p:nvGrpSpPr>
        <p:grpSpPr>
          <a:xfrm>
            <a:off x="2682751" y="2996803"/>
            <a:ext cx="1682438" cy="1110535"/>
            <a:chOff x="0" y="-9525"/>
            <a:chExt cx="4486500" cy="2961426"/>
          </a:xfrm>
        </p:grpSpPr>
        <p:sp>
          <p:nvSpPr>
            <p:cNvPr id="438" name="Google Shape;438;p23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As delimitações do mapa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Desenhando o gráfico que delimita o domínio da função 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40" name="Google Shape;440;p23"/>
          <p:cNvSpPr/>
          <p:nvPr/>
        </p:nvSpPr>
        <p:spPr>
          <a:xfrm>
            <a:off x="3257623" y="2355615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41" name="Google Shape;441;p23"/>
          <p:cNvGrpSpPr/>
          <p:nvPr/>
        </p:nvGrpSpPr>
        <p:grpSpPr>
          <a:xfrm>
            <a:off x="4689226" y="2996803"/>
            <a:ext cx="1682438" cy="1110535"/>
            <a:chOff x="0" y="-9525"/>
            <a:chExt cx="4486500" cy="2961426"/>
          </a:xfrm>
        </p:grpSpPr>
        <p:sp>
          <p:nvSpPr>
            <p:cNvPr id="442" name="Google Shape;442;p23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latin typeface="Exo"/>
                  <a:ea typeface="Exo"/>
                  <a:cs typeface="Exo"/>
                  <a:sym typeface="Exo"/>
                </a:rPr>
                <a:t>As partes ativas do mapa</a:t>
              </a:r>
              <a:endParaRPr b="1" sz="7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43" name="Google Shape;443;p23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Exo"/>
                  <a:ea typeface="Exo"/>
                  <a:cs typeface="Exo"/>
                  <a:sym typeface="Exo"/>
                </a:rPr>
                <a:t>Identificando as partes do gráfico que fazem parte do domínio </a:t>
              </a:r>
              <a:endParaRPr sz="700"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4"/>
          <p:cNvGrpSpPr/>
          <p:nvPr/>
        </p:nvGrpSpPr>
        <p:grpSpPr>
          <a:xfrm>
            <a:off x="8063241" y="4097558"/>
            <a:ext cx="566383" cy="531620"/>
            <a:chOff x="0" y="0"/>
            <a:chExt cx="1510354" cy="1417654"/>
          </a:xfrm>
        </p:grpSpPr>
        <p:sp>
          <p:nvSpPr>
            <p:cNvPr id="449" name="Google Shape;449;p24"/>
            <p:cNvSpPr/>
            <p:nvPr/>
          </p:nvSpPr>
          <p:spPr>
            <a:xfrm>
              <a:off x="223054" y="223054"/>
              <a:ext cx="1287300" cy="1194600"/>
            </a:xfrm>
            <a:prstGeom prst="rect">
              <a:avLst/>
            </a:prstGeom>
            <a:solidFill>
              <a:srgbClr val="50733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4"/>
            <p:cNvGrpSpPr/>
            <p:nvPr/>
          </p:nvGrpSpPr>
          <p:grpSpPr>
            <a:xfrm>
              <a:off x="0" y="0"/>
              <a:ext cx="1363812" cy="1238995"/>
              <a:chOff x="0" y="0"/>
              <a:chExt cx="3343497" cy="3037496"/>
            </a:xfrm>
          </p:grpSpPr>
          <p:sp>
            <p:nvSpPr>
              <p:cNvPr id="451" name="Google Shape;451;p24"/>
              <p:cNvSpPr/>
              <p:nvPr/>
            </p:nvSpPr>
            <p:spPr>
              <a:xfrm>
                <a:off x="72390" y="72390"/>
                <a:ext cx="3198717" cy="2892717"/>
              </a:xfrm>
              <a:custGeom>
                <a:rect b="b" l="l" r="r" t="t"/>
                <a:pathLst>
                  <a:path extrusionOk="0"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52" name="Google Shape;452;p24"/>
              <p:cNvSpPr/>
              <p:nvPr/>
            </p:nvSpPr>
            <p:spPr>
              <a:xfrm>
                <a:off x="0" y="0"/>
                <a:ext cx="3343497" cy="3037496"/>
              </a:xfrm>
              <a:custGeom>
                <a:rect b="b" l="l" r="r" t="t"/>
                <a:pathLst>
                  <a:path extrusionOk="0"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</p:grpSp>
        <p:sp>
          <p:nvSpPr>
            <p:cNvPr id="453" name="Google Shape;453;p24"/>
            <p:cNvSpPr/>
            <p:nvPr/>
          </p:nvSpPr>
          <p:spPr>
            <a:xfrm flipH="1">
              <a:off x="277916" y="223054"/>
              <a:ext cx="808138" cy="753772"/>
            </a:xfrm>
            <a:custGeom>
              <a:rect b="b" l="l" r="r" t="t"/>
              <a:pathLst>
                <a:path extrusionOk="0"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54" name="Google Shape;454;p24"/>
          <p:cNvGrpSpPr/>
          <p:nvPr/>
        </p:nvGrpSpPr>
        <p:grpSpPr>
          <a:xfrm>
            <a:off x="996350" y="926913"/>
            <a:ext cx="468000" cy="468000"/>
            <a:chOff x="809000" y="3335425"/>
            <a:chExt cx="468000" cy="468000"/>
          </a:xfrm>
        </p:grpSpPr>
        <p:sp>
          <p:nvSpPr>
            <p:cNvPr id="455" name="Google Shape;455;p24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24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" name="Google Shape;459;p24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24"/>
          <p:cNvSpPr/>
          <p:nvPr/>
        </p:nvSpPr>
        <p:spPr>
          <a:xfrm>
            <a:off x="1189275" y="58625"/>
            <a:ext cx="5000400" cy="996600"/>
          </a:xfrm>
          <a:prstGeom prst="wedgeEllipseCallout">
            <a:avLst>
              <a:gd fmla="val -44010" name="adj1"/>
              <a:gd fmla="val 5704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Com o gráfico desenhado, seu objetivo agora é identificar quais áreas do plano delimitadas pelo gráfico satisfazem a inequação encontrada.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1189275" y="58625"/>
            <a:ext cx="5000400" cy="996600"/>
          </a:xfrm>
          <a:prstGeom prst="wedgeEllipseCallout">
            <a:avLst>
              <a:gd fmla="val -44010" name="adj1"/>
              <a:gd fmla="val 5704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Vamos demonstrar com o exemplo do nível anterior. Observando, percebemos  que o gráfico determina 3 áreas distintas.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462" name="Google Shape;462;p24"/>
          <p:cNvGrpSpPr/>
          <p:nvPr/>
        </p:nvGrpSpPr>
        <p:grpSpPr>
          <a:xfrm>
            <a:off x="514350" y="1638477"/>
            <a:ext cx="2350888" cy="2990682"/>
            <a:chOff x="514350" y="1638477"/>
            <a:chExt cx="2350888" cy="2990682"/>
          </a:xfrm>
        </p:grpSpPr>
        <p:grpSp>
          <p:nvGrpSpPr>
            <p:cNvPr id="463" name="Google Shape;463;p24"/>
            <p:cNvGrpSpPr/>
            <p:nvPr/>
          </p:nvGrpSpPr>
          <p:grpSpPr>
            <a:xfrm>
              <a:off x="514350" y="1638477"/>
              <a:ext cx="2350888" cy="2990682"/>
              <a:chOff x="0" y="0"/>
              <a:chExt cx="1349844" cy="1717204"/>
            </a:xfrm>
          </p:grpSpPr>
          <p:sp>
            <p:nvSpPr>
              <p:cNvPr id="464" name="Google Shape;464;p24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65" name="Google Shape;465;p24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66" name="Google Shape;466;p24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467" name="Google Shape;467;p24"/>
            <p:cNvSpPr txBox="1"/>
            <p:nvPr/>
          </p:nvSpPr>
          <p:spPr>
            <a:xfrm>
              <a:off x="761876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Acima do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468" name="Google Shape;468;p24"/>
            <p:cNvGrpSpPr/>
            <p:nvPr/>
          </p:nvGrpSpPr>
          <p:grpSpPr>
            <a:xfrm>
              <a:off x="839825" y="1977088"/>
              <a:ext cx="1699950" cy="1329138"/>
              <a:chOff x="6096000" y="3077875"/>
              <a:chExt cx="1699950" cy="1329138"/>
            </a:xfrm>
          </p:grpSpPr>
          <p:cxnSp>
            <p:nvCxnSpPr>
              <p:cNvPr id="469" name="Google Shape;469;p24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0" name="Google Shape;470;p24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1" name="Google Shape;471;p24"/>
              <p:cNvCxnSpPr>
                <a:stCxn id="472" idx="4"/>
                <a:endCxn id="472" idx="0"/>
              </p:cNvCxnSpPr>
              <p:nvPr/>
            </p:nvCxnSpPr>
            <p:spPr>
              <a:xfrm>
                <a:off x="6182225" y="3235813"/>
                <a:ext cx="1488900" cy="1171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3" name="Google Shape;473;p24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474" name="Google Shape;474;p24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  <p:sp>
          <p:nvSpPr>
            <p:cNvPr id="472" name="Google Shape;472;p24"/>
            <p:cNvSpPr/>
            <p:nvPr/>
          </p:nvSpPr>
          <p:spPr>
            <a:xfrm rot="-10799307">
              <a:off x="926050" y="2135176"/>
              <a:ext cx="1488900" cy="1170900"/>
            </a:xfrm>
            <a:prstGeom prst="rtTriangle">
              <a:avLst/>
            </a:prstGeom>
            <a:solidFill>
              <a:srgbClr val="74A050">
                <a:alpha val="4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3028483" y="1638477"/>
            <a:ext cx="2350888" cy="2990682"/>
            <a:chOff x="3028483" y="1638477"/>
            <a:chExt cx="2350888" cy="2990682"/>
          </a:xfrm>
        </p:grpSpPr>
        <p:grpSp>
          <p:nvGrpSpPr>
            <p:cNvPr id="476" name="Google Shape;476;p24"/>
            <p:cNvGrpSpPr/>
            <p:nvPr/>
          </p:nvGrpSpPr>
          <p:grpSpPr>
            <a:xfrm>
              <a:off x="3028483" y="1638477"/>
              <a:ext cx="2350888" cy="2990682"/>
              <a:chOff x="0" y="0"/>
              <a:chExt cx="1349844" cy="1717204"/>
            </a:xfrm>
          </p:grpSpPr>
          <p:sp>
            <p:nvSpPr>
              <p:cNvPr id="477" name="Google Shape;477;p24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78" name="Google Shape;478;p24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79" name="Google Shape;479;p24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480" name="Google Shape;480;p24"/>
            <p:cNvSpPr txBox="1"/>
            <p:nvPr/>
          </p:nvSpPr>
          <p:spPr>
            <a:xfrm>
              <a:off x="3276009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Sobre 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3353925" y="1977075"/>
              <a:ext cx="1699950" cy="1189325"/>
              <a:chOff x="6096000" y="3077875"/>
              <a:chExt cx="1699950" cy="1189325"/>
            </a:xfrm>
          </p:grpSpPr>
          <p:cxnSp>
            <p:nvCxnSpPr>
              <p:cNvPr id="482" name="Google Shape;482;p24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3" name="Google Shape;483;p24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>
                <a:off x="6295300" y="3352800"/>
                <a:ext cx="1125300" cy="87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5" name="Google Shape;485;p24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486" name="Google Shape;486;p24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</p:grpSp>
      <p:grpSp>
        <p:nvGrpSpPr>
          <p:cNvPr id="487" name="Google Shape;487;p24"/>
          <p:cNvGrpSpPr/>
          <p:nvPr/>
        </p:nvGrpSpPr>
        <p:grpSpPr>
          <a:xfrm>
            <a:off x="5572466" y="1638477"/>
            <a:ext cx="2350888" cy="2990682"/>
            <a:chOff x="5572466" y="1638477"/>
            <a:chExt cx="2350888" cy="2990682"/>
          </a:xfrm>
        </p:grpSpPr>
        <p:grpSp>
          <p:nvGrpSpPr>
            <p:cNvPr id="488" name="Google Shape;488;p24"/>
            <p:cNvGrpSpPr/>
            <p:nvPr/>
          </p:nvGrpSpPr>
          <p:grpSpPr>
            <a:xfrm>
              <a:off x="5572466" y="1638477"/>
              <a:ext cx="2350888" cy="2990682"/>
              <a:chOff x="0" y="0"/>
              <a:chExt cx="1349844" cy="1717204"/>
            </a:xfrm>
          </p:grpSpPr>
          <p:sp>
            <p:nvSpPr>
              <p:cNvPr id="489" name="Google Shape;489;p24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90" name="Google Shape;490;p24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491" name="Google Shape;491;p24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492" name="Google Shape;492;p24"/>
            <p:cNvSpPr txBox="1"/>
            <p:nvPr/>
          </p:nvSpPr>
          <p:spPr>
            <a:xfrm>
              <a:off x="5819991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Abaixo do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493" name="Google Shape;493;p24"/>
            <p:cNvGrpSpPr/>
            <p:nvPr/>
          </p:nvGrpSpPr>
          <p:grpSpPr>
            <a:xfrm>
              <a:off x="5897938" y="1977088"/>
              <a:ext cx="1699950" cy="1329138"/>
              <a:chOff x="6096000" y="3077875"/>
              <a:chExt cx="1699950" cy="1329138"/>
            </a:xfrm>
          </p:grpSpPr>
          <p:cxnSp>
            <p:nvCxnSpPr>
              <p:cNvPr id="494" name="Google Shape;494;p24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5" name="Google Shape;495;p24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6" name="Google Shape;496;p24"/>
              <p:cNvCxnSpPr>
                <a:stCxn id="497" idx="4"/>
                <a:endCxn id="497" idx="0"/>
              </p:cNvCxnSpPr>
              <p:nvPr/>
            </p:nvCxnSpPr>
            <p:spPr>
              <a:xfrm rot="10800000">
                <a:off x="6182225" y="3235813"/>
                <a:ext cx="1488900" cy="1171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8" name="Google Shape;498;p24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499" name="Google Shape;499;p24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  <p:sp>
          <p:nvSpPr>
            <p:cNvPr id="497" name="Google Shape;497;p24"/>
            <p:cNvSpPr/>
            <p:nvPr/>
          </p:nvSpPr>
          <p:spPr>
            <a:xfrm rot="693">
              <a:off x="5984162" y="2135176"/>
              <a:ext cx="1488900" cy="1170900"/>
            </a:xfrm>
            <a:prstGeom prst="rtTriangle">
              <a:avLst/>
            </a:prstGeom>
            <a:solidFill>
              <a:srgbClr val="74A050">
                <a:alpha val="4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5"/>
          <p:cNvGrpSpPr/>
          <p:nvPr/>
        </p:nvGrpSpPr>
        <p:grpSpPr>
          <a:xfrm>
            <a:off x="8063241" y="4097558"/>
            <a:ext cx="566383" cy="531620"/>
            <a:chOff x="0" y="0"/>
            <a:chExt cx="1510354" cy="1417654"/>
          </a:xfrm>
        </p:grpSpPr>
        <p:sp>
          <p:nvSpPr>
            <p:cNvPr id="505" name="Google Shape;505;p25"/>
            <p:cNvSpPr/>
            <p:nvPr/>
          </p:nvSpPr>
          <p:spPr>
            <a:xfrm>
              <a:off x="223054" y="223054"/>
              <a:ext cx="1287300" cy="1194600"/>
            </a:xfrm>
            <a:prstGeom prst="rect">
              <a:avLst/>
            </a:prstGeom>
            <a:solidFill>
              <a:srgbClr val="50733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25"/>
            <p:cNvGrpSpPr/>
            <p:nvPr/>
          </p:nvGrpSpPr>
          <p:grpSpPr>
            <a:xfrm>
              <a:off x="0" y="0"/>
              <a:ext cx="1363812" cy="1238995"/>
              <a:chOff x="0" y="0"/>
              <a:chExt cx="3343497" cy="3037496"/>
            </a:xfrm>
          </p:grpSpPr>
          <p:sp>
            <p:nvSpPr>
              <p:cNvPr id="507" name="Google Shape;507;p25"/>
              <p:cNvSpPr/>
              <p:nvPr/>
            </p:nvSpPr>
            <p:spPr>
              <a:xfrm>
                <a:off x="72390" y="72390"/>
                <a:ext cx="3198717" cy="2892717"/>
              </a:xfrm>
              <a:custGeom>
                <a:rect b="b" l="l" r="r" t="t"/>
                <a:pathLst>
                  <a:path extrusionOk="0"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08" name="Google Shape;508;p25"/>
              <p:cNvSpPr/>
              <p:nvPr/>
            </p:nvSpPr>
            <p:spPr>
              <a:xfrm>
                <a:off x="0" y="0"/>
                <a:ext cx="3343497" cy="3037496"/>
              </a:xfrm>
              <a:custGeom>
                <a:rect b="b" l="l" r="r" t="t"/>
                <a:pathLst>
                  <a:path extrusionOk="0"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</p:grpSp>
        <p:sp>
          <p:nvSpPr>
            <p:cNvPr id="509" name="Google Shape;509;p25"/>
            <p:cNvSpPr/>
            <p:nvPr/>
          </p:nvSpPr>
          <p:spPr>
            <a:xfrm flipH="1">
              <a:off x="277916" y="223054"/>
              <a:ext cx="808138" cy="753772"/>
            </a:xfrm>
            <a:custGeom>
              <a:rect b="b" l="l" r="r" t="t"/>
              <a:pathLst>
                <a:path extrusionOk="0"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10" name="Google Shape;510;p25"/>
          <p:cNvGrpSpPr/>
          <p:nvPr/>
        </p:nvGrpSpPr>
        <p:grpSpPr>
          <a:xfrm>
            <a:off x="996350" y="926913"/>
            <a:ext cx="468000" cy="468000"/>
            <a:chOff x="809000" y="3335425"/>
            <a:chExt cx="468000" cy="468000"/>
          </a:xfrm>
        </p:grpSpPr>
        <p:sp>
          <p:nvSpPr>
            <p:cNvPr id="511" name="Google Shape;511;p25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5" name="Google Shape;515;p25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514350" y="1638477"/>
            <a:ext cx="2350888" cy="2990682"/>
            <a:chOff x="514350" y="1638477"/>
            <a:chExt cx="2350888" cy="2990682"/>
          </a:xfrm>
        </p:grpSpPr>
        <p:grpSp>
          <p:nvGrpSpPr>
            <p:cNvPr id="517" name="Google Shape;517;p25"/>
            <p:cNvGrpSpPr/>
            <p:nvPr/>
          </p:nvGrpSpPr>
          <p:grpSpPr>
            <a:xfrm>
              <a:off x="514350" y="1638477"/>
              <a:ext cx="2350888" cy="2990682"/>
              <a:chOff x="0" y="0"/>
              <a:chExt cx="1349844" cy="1717204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19" name="Google Shape;519;p25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20" name="Google Shape;520;p25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521" name="Google Shape;521;p25"/>
            <p:cNvSpPr txBox="1"/>
            <p:nvPr/>
          </p:nvSpPr>
          <p:spPr>
            <a:xfrm>
              <a:off x="761876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Acima do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522" name="Google Shape;522;p25"/>
            <p:cNvGrpSpPr/>
            <p:nvPr/>
          </p:nvGrpSpPr>
          <p:grpSpPr>
            <a:xfrm>
              <a:off x="839825" y="1977088"/>
              <a:ext cx="1699950" cy="1329138"/>
              <a:chOff x="6096000" y="3077875"/>
              <a:chExt cx="1699950" cy="1329138"/>
            </a:xfrm>
          </p:grpSpPr>
          <p:cxnSp>
            <p:nvCxnSpPr>
              <p:cNvPr id="523" name="Google Shape;523;p25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4" name="Google Shape;524;p25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5" name="Google Shape;525;p25"/>
              <p:cNvCxnSpPr>
                <a:stCxn id="526" idx="4"/>
                <a:endCxn id="526" idx="0"/>
              </p:cNvCxnSpPr>
              <p:nvPr/>
            </p:nvCxnSpPr>
            <p:spPr>
              <a:xfrm>
                <a:off x="6182225" y="3235813"/>
                <a:ext cx="1488900" cy="1171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7" name="Google Shape;527;p25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528" name="Google Shape;528;p25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  <p:sp>
          <p:nvSpPr>
            <p:cNvPr id="526" name="Google Shape;526;p25"/>
            <p:cNvSpPr/>
            <p:nvPr/>
          </p:nvSpPr>
          <p:spPr>
            <a:xfrm rot="-10799307">
              <a:off x="926050" y="2135176"/>
              <a:ext cx="1488900" cy="1170900"/>
            </a:xfrm>
            <a:prstGeom prst="rtTriangle">
              <a:avLst/>
            </a:prstGeom>
            <a:solidFill>
              <a:srgbClr val="74A050">
                <a:alpha val="4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25"/>
          <p:cNvGrpSpPr/>
          <p:nvPr/>
        </p:nvGrpSpPr>
        <p:grpSpPr>
          <a:xfrm>
            <a:off x="3028483" y="1638477"/>
            <a:ext cx="2350888" cy="2990682"/>
            <a:chOff x="3028483" y="1638477"/>
            <a:chExt cx="2350888" cy="2990682"/>
          </a:xfrm>
        </p:grpSpPr>
        <p:grpSp>
          <p:nvGrpSpPr>
            <p:cNvPr id="530" name="Google Shape;530;p25"/>
            <p:cNvGrpSpPr/>
            <p:nvPr/>
          </p:nvGrpSpPr>
          <p:grpSpPr>
            <a:xfrm>
              <a:off x="3028483" y="1638477"/>
              <a:ext cx="2350888" cy="2990682"/>
              <a:chOff x="0" y="0"/>
              <a:chExt cx="1349844" cy="1717204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32" name="Google Shape;532;p25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33" name="Google Shape;533;p25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534" name="Google Shape;534;p25"/>
            <p:cNvSpPr txBox="1"/>
            <p:nvPr/>
          </p:nvSpPr>
          <p:spPr>
            <a:xfrm>
              <a:off x="3276009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Sobre 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535" name="Google Shape;535;p25"/>
            <p:cNvGrpSpPr/>
            <p:nvPr/>
          </p:nvGrpSpPr>
          <p:grpSpPr>
            <a:xfrm>
              <a:off x="3353925" y="1977075"/>
              <a:ext cx="1699950" cy="1189325"/>
              <a:chOff x="6096000" y="3077875"/>
              <a:chExt cx="1699950" cy="1189325"/>
            </a:xfrm>
          </p:grpSpPr>
          <p:cxnSp>
            <p:nvCxnSpPr>
              <p:cNvPr id="536" name="Google Shape;536;p25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7" name="Google Shape;537;p25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8" name="Google Shape;538;p25"/>
              <p:cNvCxnSpPr/>
              <p:nvPr/>
            </p:nvCxnSpPr>
            <p:spPr>
              <a:xfrm>
                <a:off x="6295300" y="3352800"/>
                <a:ext cx="1125300" cy="87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9" name="Google Shape;539;p25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540" name="Google Shape;540;p25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</p:grpSp>
      <p:grpSp>
        <p:nvGrpSpPr>
          <p:cNvPr id="541" name="Google Shape;541;p25"/>
          <p:cNvGrpSpPr/>
          <p:nvPr/>
        </p:nvGrpSpPr>
        <p:grpSpPr>
          <a:xfrm>
            <a:off x="5572466" y="1638477"/>
            <a:ext cx="2350888" cy="2990682"/>
            <a:chOff x="5572466" y="1638477"/>
            <a:chExt cx="2350888" cy="2990682"/>
          </a:xfrm>
        </p:grpSpPr>
        <p:grpSp>
          <p:nvGrpSpPr>
            <p:cNvPr id="542" name="Google Shape;542;p25"/>
            <p:cNvGrpSpPr/>
            <p:nvPr/>
          </p:nvGrpSpPr>
          <p:grpSpPr>
            <a:xfrm>
              <a:off x="5572466" y="1638477"/>
              <a:ext cx="2350888" cy="2990682"/>
              <a:chOff x="0" y="0"/>
              <a:chExt cx="1349844" cy="1717204"/>
            </a:xfrm>
          </p:grpSpPr>
          <p:sp>
            <p:nvSpPr>
              <p:cNvPr id="543" name="Google Shape;543;p25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44" name="Google Shape;544;p25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545" name="Google Shape;545;p25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546" name="Google Shape;546;p25"/>
            <p:cNvSpPr txBox="1"/>
            <p:nvPr/>
          </p:nvSpPr>
          <p:spPr>
            <a:xfrm>
              <a:off x="5819991" y="36092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Abaixo do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547" name="Google Shape;547;p25"/>
            <p:cNvGrpSpPr/>
            <p:nvPr/>
          </p:nvGrpSpPr>
          <p:grpSpPr>
            <a:xfrm>
              <a:off x="5897938" y="1977088"/>
              <a:ext cx="1699950" cy="1329138"/>
              <a:chOff x="6096000" y="3077875"/>
              <a:chExt cx="1699950" cy="1329138"/>
            </a:xfrm>
          </p:grpSpPr>
          <p:cxnSp>
            <p:nvCxnSpPr>
              <p:cNvPr id="548" name="Google Shape;548;p25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9" name="Google Shape;549;p25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0" name="Google Shape;550;p25"/>
              <p:cNvCxnSpPr>
                <a:stCxn id="551" idx="4"/>
                <a:endCxn id="551" idx="0"/>
              </p:cNvCxnSpPr>
              <p:nvPr/>
            </p:nvCxnSpPr>
            <p:spPr>
              <a:xfrm rot="10800000">
                <a:off x="6182225" y="3235813"/>
                <a:ext cx="1488900" cy="1171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2" name="Google Shape;552;p25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553" name="Google Shape;553;p25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  <p:sp>
          <p:nvSpPr>
            <p:cNvPr id="551" name="Google Shape;551;p25"/>
            <p:cNvSpPr/>
            <p:nvPr/>
          </p:nvSpPr>
          <p:spPr>
            <a:xfrm rot="693">
              <a:off x="5984162" y="2135176"/>
              <a:ext cx="1488900" cy="1170900"/>
            </a:xfrm>
            <a:prstGeom prst="rtTriangle">
              <a:avLst/>
            </a:prstGeom>
            <a:solidFill>
              <a:srgbClr val="74A050">
                <a:alpha val="4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25"/>
          <p:cNvSpPr/>
          <p:nvPr/>
        </p:nvSpPr>
        <p:spPr>
          <a:xfrm>
            <a:off x="1189275" y="58625"/>
            <a:ext cx="5000400" cy="996600"/>
          </a:xfrm>
          <a:prstGeom prst="wedgeEllipseCallout">
            <a:avLst>
              <a:gd fmla="val -44010" name="adj1"/>
              <a:gd fmla="val 5704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Para uma área fazer parte do domínio (ou estar ativa), todos os pontos da mesma devem satisfazer a inequação encontrada. 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1189275" y="11825"/>
            <a:ext cx="5000400" cy="1090200"/>
          </a:xfrm>
          <a:prstGeom prst="wedgeEllipseCallout">
            <a:avLst>
              <a:gd fmla="val -44010" name="adj1"/>
              <a:gd fmla="val 5704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Para realizar esta identificação, você deve testar um ponto da região. Caso ele satisfaça a inequação, a área pertence ao domínio.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556" name="Google Shape;556;p25"/>
          <p:cNvGrpSpPr/>
          <p:nvPr/>
        </p:nvGrpSpPr>
        <p:grpSpPr>
          <a:xfrm>
            <a:off x="1644050" y="2151200"/>
            <a:ext cx="4965475" cy="1024450"/>
            <a:chOff x="1644050" y="2151200"/>
            <a:chExt cx="4965475" cy="1024450"/>
          </a:xfrm>
        </p:grpSpPr>
        <p:grpSp>
          <p:nvGrpSpPr>
            <p:cNvPr id="557" name="Google Shape;557;p25"/>
            <p:cNvGrpSpPr/>
            <p:nvPr/>
          </p:nvGrpSpPr>
          <p:grpSpPr>
            <a:xfrm>
              <a:off x="1644050" y="2151200"/>
              <a:ext cx="566725" cy="492600"/>
              <a:chOff x="1644050" y="2151200"/>
              <a:chExt cx="566725" cy="492600"/>
            </a:xfrm>
          </p:grpSpPr>
          <p:sp>
            <p:nvSpPr>
              <p:cNvPr id="558" name="Google Shape;558;p25"/>
              <p:cNvSpPr txBox="1"/>
              <p:nvPr/>
            </p:nvSpPr>
            <p:spPr>
              <a:xfrm>
                <a:off x="1644050" y="2151200"/>
                <a:ext cx="3963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.</a:t>
                </a:r>
                <a:endParaRPr b="1" sz="20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559" name="Google Shape;559;p25"/>
              <p:cNvSpPr txBox="1"/>
              <p:nvPr/>
            </p:nvSpPr>
            <p:spPr>
              <a:xfrm>
                <a:off x="1742775" y="2196200"/>
                <a:ext cx="4680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(1,1)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grpSp>
          <p:nvGrpSpPr>
            <p:cNvPr id="560" name="Google Shape;560;p25"/>
            <p:cNvGrpSpPr/>
            <p:nvPr/>
          </p:nvGrpSpPr>
          <p:grpSpPr>
            <a:xfrm>
              <a:off x="3974150" y="2370450"/>
              <a:ext cx="774700" cy="506200"/>
              <a:chOff x="3974150" y="2370450"/>
              <a:chExt cx="774700" cy="506200"/>
            </a:xfrm>
          </p:grpSpPr>
          <p:sp>
            <p:nvSpPr>
              <p:cNvPr id="561" name="Google Shape;561;p25"/>
              <p:cNvSpPr txBox="1"/>
              <p:nvPr/>
            </p:nvSpPr>
            <p:spPr>
              <a:xfrm>
                <a:off x="3974150" y="2384050"/>
                <a:ext cx="267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.</a:t>
                </a:r>
                <a:endParaRPr b="1" sz="20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562" name="Google Shape;562;p25"/>
              <p:cNvSpPr txBox="1"/>
              <p:nvPr/>
            </p:nvSpPr>
            <p:spPr>
              <a:xfrm>
                <a:off x="4063050" y="2370450"/>
                <a:ext cx="6858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(0,0)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grpSp>
          <p:nvGrpSpPr>
            <p:cNvPr id="563" name="Google Shape;563;p25"/>
            <p:cNvGrpSpPr/>
            <p:nvPr/>
          </p:nvGrpSpPr>
          <p:grpSpPr>
            <a:xfrm>
              <a:off x="5923725" y="2542325"/>
              <a:ext cx="685800" cy="633325"/>
              <a:chOff x="5923725" y="2542325"/>
              <a:chExt cx="685800" cy="633325"/>
            </a:xfrm>
          </p:grpSpPr>
          <p:sp>
            <p:nvSpPr>
              <p:cNvPr id="564" name="Google Shape;564;p25"/>
              <p:cNvSpPr txBox="1"/>
              <p:nvPr/>
            </p:nvSpPr>
            <p:spPr>
              <a:xfrm>
                <a:off x="6291300" y="2542325"/>
                <a:ext cx="267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20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.</a:t>
                </a:r>
                <a:endParaRPr b="1" sz="20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565" name="Google Shape;565;p25"/>
              <p:cNvSpPr txBox="1"/>
              <p:nvPr/>
            </p:nvSpPr>
            <p:spPr>
              <a:xfrm>
                <a:off x="5923725" y="2773050"/>
                <a:ext cx="6858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(-1,-1)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</p:grpSp>
      <p:grpSp>
        <p:nvGrpSpPr>
          <p:cNvPr id="566" name="Google Shape;566;p25"/>
          <p:cNvGrpSpPr/>
          <p:nvPr/>
        </p:nvGrpSpPr>
        <p:grpSpPr>
          <a:xfrm>
            <a:off x="1143500" y="3884838"/>
            <a:ext cx="6209250" cy="705825"/>
            <a:chOff x="1143500" y="3884838"/>
            <a:chExt cx="6209250" cy="705825"/>
          </a:xfrm>
        </p:grpSpPr>
        <p:grpSp>
          <p:nvGrpSpPr>
            <p:cNvPr id="567" name="Google Shape;567;p25"/>
            <p:cNvGrpSpPr/>
            <p:nvPr/>
          </p:nvGrpSpPr>
          <p:grpSpPr>
            <a:xfrm>
              <a:off x="1143500" y="3899125"/>
              <a:ext cx="1092600" cy="665538"/>
              <a:chOff x="1143500" y="3899125"/>
              <a:chExt cx="1092600" cy="665538"/>
            </a:xfrm>
          </p:grpSpPr>
          <p:pic>
            <p:nvPicPr>
              <p:cNvPr descr="1+1\geq0&#10;%81307684-0dfa-4d00-9cea-113f0ce13ef4" id="568" name="Google Shape;568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46900" y="3899125"/>
                <a:ext cx="685800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2\geq0&#10;%d5d4052b-e911-4c8d-8ce9-46676f8af8a3" id="569" name="Google Shape;569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89775" y="4097550"/>
                <a:ext cx="400050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0" name="Google Shape;570;p25"/>
              <p:cNvSpPr txBox="1"/>
              <p:nvPr/>
            </p:nvSpPr>
            <p:spPr>
              <a:xfrm>
                <a:off x="1143500" y="4162063"/>
                <a:ext cx="10926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Verdadeiro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grpSp>
          <p:nvGrpSpPr>
            <p:cNvPr id="571" name="Google Shape;571;p25"/>
            <p:cNvGrpSpPr/>
            <p:nvPr/>
          </p:nvGrpSpPr>
          <p:grpSpPr>
            <a:xfrm>
              <a:off x="3657625" y="3899125"/>
              <a:ext cx="1092600" cy="691538"/>
              <a:chOff x="3657625" y="3899125"/>
              <a:chExt cx="1092600" cy="691538"/>
            </a:xfrm>
          </p:grpSpPr>
          <p:pic>
            <p:nvPicPr>
              <p:cNvPr descr="0+0\geq0&#10;%7c3a97cc-2a4b-44c0-a38e-e67e01692efe" id="572" name="Google Shape;572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861025" y="3899125"/>
                <a:ext cx="685800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\geq0&#10;%aa101ce8-009b-4f03-8796-248efacbe3dd" id="573" name="Google Shape;573;p2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003900" y="4111875"/>
                <a:ext cx="400050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4" name="Google Shape;574;p25"/>
              <p:cNvSpPr txBox="1"/>
              <p:nvPr/>
            </p:nvSpPr>
            <p:spPr>
              <a:xfrm>
                <a:off x="3657625" y="4188063"/>
                <a:ext cx="10926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Verdadeiro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6143075" y="3884838"/>
              <a:ext cx="1209675" cy="705825"/>
              <a:chOff x="6143075" y="3884838"/>
              <a:chExt cx="1209675" cy="705825"/>
            </a:xfrm>
          </p:grpSpPr>
          <p:pic>
            <p:nvPicPr>
              <p:cNvPr descr="(-1)+(-1)\geq0&#10;%d6e096f4-1e69-42c8-a589-f5980151f7b5" id="576" name="Google Shape;576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143075" y="3884838"/>
                <a:ext cx="1209675" cy="171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-2\geq0&#10;%b117f930-3f92-41e4-93b2-59de41d5e9eb" id="577" name="Google Shape;577;p2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459375" y="4097550"/>
                <a:ext cx="523875" cy="142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8" name="Google Shape;578;p25"/>
              <p:cNvSpPr txBox="1"/>
              <p:nvPr/>
            </p:nvSpPr>
            <p:spPr>
              <a:xfrm>
                <a:off x="6175013" y="4188063"/>
                <a:ext cx="1092600" cy="4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Falso</a:t>
                </a:r>
                <a:endParaRPr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</p:grpSp>
      <p:sp>
        <p:nvSpPr>
          <p:cNvPr id="579" name="Google Shape;579;p25"/>
          <p:cNvSpPr/>
          <p:nvPr/>
        </p:nvSpPr>
        <p:spPr>
          <a:xfrm>
            <a:off x="1189275" y="11825"/>
            <a:ext cx="5000400" cy="1090200"/>
          </a:xfrm>
          <a:prstGeom prst="wedgeEllipseCallout">
            <a:avLst>
              <a:gd fmla="val -44010" name="adj1"/>
              <a:gd fmla="val 5704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Neste caso, percebemos que apenas as áreas acima e sobre o gráfico pertencem ao domínio da função.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/>
          <p:nvPr/>
        </p:nvSpPr>
        <p:spPr>
          <a:xfrm>
            <a:off x="-66975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6"/>
          <p:cNvGrpSpPr/>
          <p:nvPr/>
        </p:nvGrpSpPr>
        <p:grpSpPr>
          <a:xfrm>
            <a:off x="514350" y="1109103"/>
            <a:ext cx="8115323" cy="3424787"/>
            <a:chOff x="0" y="0"/>
            <a:chExt cx="4659694" cy="1473280"/>
          </a:xfrm>
        </p:grpSpPr>
        <p:sp>
          <p:nvSpPr>
            <p:cNvPr id="586" name="Google Shape;586;p26"/>
            <p:cNvSpPr/>
            <p:nvPr/>
          </p:nvSpPr>
          <p:spPr>
            <a:xfrm>
              <a:off x="41910" y="4318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587" name="Google Shape;587;p26"/>
            <p:cNvSpPr/>
            <p:nvPr/>
          </p:nvSpPr>
          <p:spPr>
            <a:xfrm>
              <a:off x="35560" y="35560"/>
              <a:ext cx="4624134" cy="1437720"/>
            </a:xfrm>
            <a:custGeom>
              <a:rect b="b" l="l" r="r" t="t"/>
              <a:pathLst>
                <a:path extrusionOk="0" h="1437720" w="4624134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588" name="Google Shape;588;p26"/>
            <p:cNvSpPr/>
            <p:nvPr/>
          </p:nvSpPr>
          <p:spPr>
            <a:xfrm>
              <a:off x="0" y="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89" name="Google Shape;589;p26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590" name="Google Shape;590;p26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91" name="Google Shape;591;p26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92" name="Google Shape;592;p26"/>
          <p:cNvGrpSpPr/>
          <p:nvPr/>
        </p:nvGrpSpPr>
        <p:grpSpPr>
          <a:xfrm>
            <a:off x="3452700" y="4642224"/>
            <a:ext cx="971966" cy="348553"/>
            <a:chOff x="3452700" y="4642224"/>
            <a:chExt cx="971966" cy="348553"/>
          </a:xfrm>
        </p:grpSpPr>
        <p:sp>
          <p:nvSpPr>
            <p:cNvPr id="593" name="Google Shape;593;p26"/>
            <p:cNvSpPr/>
            <p:nvPr/>
          </p:nvSpPr>
          <p:spPr>
            <a:xfrm>
              <a:off x="3452700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594" name="Google Shape;594;p26"/>
            <p:cNvSpPr txBox="1"/>
            <p:nvPr/>
          </p:nvSpPr>
          <p:spPr>
            <a:xfrm>
              <a:off x="3559383" y="4741563"/>
              <a:ext cx="793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NEXT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595" name="Google Shape;595;p26"/>
          <p:cNvGrpSpPr/>
          <p:nvPr/>
        </p:nvGrpSpPr>
        <p:grpSpPr>
          <a:xfrm>
            <a:off x="4719334" y="4642224"/>
            <a:ext cx="971966" cy="348553"/>
            <a:chOff x="4719334" y="4642224"/>
            <a:chExt cx="971966" cy="348553"/>
          </a:xfrm>
        </p:grpSpPr>
        <p:sp>
          <p:nvSpPr>
            <p:cNvPr id="596" name="Google Shape;596;p26"/>
            <p:cNvSpPr/>
            <p:nvPr/>
          </p:nvSpPr>
          <p:spPr>
            <a:xfrm>
              <a:off x="4719334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597" name="Google Shape;597;p26"/>
            <p:cNvSpPr txBox="1"/>
            <p:nvPr/>
          </p:nvSpPr>
          <p:spPr>
            <a:xfrm>
              <a:off x="4862389" y="4748417"/>
              <a:ext cx="720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MENU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598" name="Google Shape;598;p26"/>
          <p:cNvGrpSpPr/>
          <p:nvPr/>
        </p:nvGrpSpPr>
        <p:grpSpPr>
          <a:xfrm>
            <a:off x="3487600" y="3241088"/>
            <a:ext cx="468000" cy="468000"/>
            <a:chOff x="809000" y="3335425"/>
            <a:chExt cx="468000" cy="468000"/>
          </a:xfrm>
        </p:grpSpPr>
        <p:sp>
          <p:nvSpPr>
            <p:cNvPr id="599" name="Google Shape;599;p26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0" name="Google Shape;600;p26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601" name="Google Shape;601;p26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3" name="Google Shape;603;p26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26">
            <a:hlinkClick action="ppaction://hlinksldjump" r:id="rId6"/>
          </p:cNvPr>
          <p:cNvSpPr/>
          <p:nvPr/>
        </p:nvSpPr>
        <p:spPr>
          <a:xfrm>
            <a:off x="-69150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6">
            <a:hlinkClick action="ppaction://hlinkshowjump?jump=nextslide"/>
          </p:cNvPr>
          <p:cNvSpPr/>
          <p:nvPr/>
        </p:nvSpPr>
        <p:spPr>
          <a:xfrm>
            <a:off x="3395400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6">
            <a:hlinkClick action="ppaction://hlinksldjump" r:id="rId7"/>
          </p:cNvPr>
          <p:cNvSpPr/>
          <p:nvPr/>
        </p:nvSpPr>
        <p:spPr>
          <a:xfrm>
            <a:off x="4719313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3104725" y="1817075"/>
            <a:ext cx="2756700" cy="1148400"/>
          </a:xfrm>
          <a:prstGeom prst="wedgeRoundRectCallout">
            <a:avLst>
              <a:gd fmla="val -24416" name="adj1"/>
              <a:gd fmla="val 6739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Com a área do plano xOy que pertence ao domínio da sua função identificada, vamos ao próximo nível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7"/>
          <p:cNvGrpSpPr/>
          <p:nvPr/>
        </p:nvGrpSpPr>
        <p:grpSpPr>
          <a:xfrm>
            <a:off x="514350" y="1010002"/>
            <a:ext cx="8115323" cy="3488430"/>
            <a:chOff x="0" y="0"/>
            <a:chExt cx="4659694" cy="1435686"/>
          </a:xfrm>
        </p:grpSpPr>
        <p:sp>
          <p:nvSpPr>
            <p:cNvPr id="613" name="Google Shape;613;p27"/>
            <p:cNvSpPr/>
            <p:nvPr/>
          </p:nvSpPr>
          <p:spPr>
            <a:xfrm>
              <a:off x="41910" y="4318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614" name="Google Shape;614;p27"/>
            <p:cNvSpPr/>
            <p:nvPr/>
          </p:nvSpPr>
          <p:spPr>
            <a:xfrm>
              <a:off x="35560" y="35560"/>
              <a:ext cx="4624134" cy="1400126"/>
            </a:xfrm>
            <a:custGeom>
              <a:rect b="b" l="l" r="r" t="t"/>
              <a:pathLst>
                <a:path extrusionOk="0" h="1400126" w="4624134">
                  <a:moveTo>
                    <a:pt x="4624134" y="1400126"/>
                  </a:moveTo>
                  <a:lnTo>
                    <a:pt x="0" y="1400126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00126"/>
                  </a:lnTo>
                  <a:close/>
                  <a:moveTo>
                    <a:pt x="12700" y="1387426"/>
                  </a:moveTo>
                  <a:lnTo>
                    <a:pt x="4611434" y="1387426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615" name="Google Shape;615;p27"/>
            <p:cNvSpPr/>
            <p:nvPr/>
          </p:nvSpPr>
          <p:spPr>
            <a:xfrm>
              <a:off x="0" y="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616" name="Google Shape;616;p27"/>
          <p:cNvCxnSpPr/>
          <p:nvPr/>
        </p:nvCxnSpPr>
        <p:spPr>
          <a:xfrm>
            <a:off x="1645005" y="2557219"/>
            <a:ext cx="5973000" cy="123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27"/>
          <p:cNvSpPr/>
          <p:nvPr/>
        </p:nvSpPr>
        <p:spPr>
          <a:xfrm>
            <a:off x="7346465" y="2363969"/>
            <a:ext cx="271538" cy="511459"/>
          </a:xfrm>
          <a:custGeom>
            <a:rect b="b" l="l" r="r" t="t"/>
            <a:pathLst>
              <a:path extrusionOk="0" h="1022918" w="543076">
                <a:moveTo>
                  <a:pt x="0" y="0"/>
                </a:moveTo>
                <a:lnTo>
                  <a:pt x="543076" y="0"/>
                </a:lnTo>
                <a:lnTo>
                  <a:pt x="543076" y="1022917"/>
                </a:lnTo>
                <a:lnTo>
                  <a:pt x="0" y="1022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18" name="Google Shape;618;p27"/>
          <p:cNvGrpSpPr/>
          <p:nvPr/>
        </p:nvGrpSpPr>
        <p:grpSpPr>
          <a:xfrm>
            <a:off x="676275" y="2996803"/>
            <a:ext cx="1682438" cy="1110535"/>
            <a:chOff x="0" y="-9525"/>
            <a:chExt cx="4486500" cy="2961426"/>
          </a:xfrm>
        </p:grpSpPr>
        <p:sp>
          <p:nvSpPr>
            <p:cNvPr id="619" name="Google Shape;619;p27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Conhecendo suas armas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20" name="Google Shape;620;p27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Analisando a função e identificando quais armas utilizar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621" name="Google Shape;621;p27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622" name="Google Shape;622;p27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3" name="Google Shape;623;p27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624" name="Google Shape;624;p27">
            <a:hlinkClick action="ppaction://hlinksldjump" r:id="rId6"/>
          </p:cNvPr>
          <p:cNvSpPr/>
          <p:nvPr/>
        </p:nvSpPr>
        <p:spPr>
          <a:xfrm>
            <a:off x="-23150" y="-32462"/>
            <a:ext cx="93093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7">
            <a:hlinkClick action="ppaction://hlinkshowjump?jump=nextslide"/>
          </p:cNvPr>
          <p:cNvSpPr/>
          <p:nvPr/>
        </p:nvSpPr>
        <p:spPr>
          <a:xfrm>
            <a:off x="8125789" y="3874735"/>
            <a:ext cx="303051" cy="282664"/>
          </a:xfrm>
          <a:custGeom>
            <a:rect b="b" l="l" r="r" t="t"/>
            <a:pathLst>
              <a:path extrusionOk="0" h="565329" w="606103">
                <a:moveTo>
                  <a:pt x="0" y="0"/>
                </a:moveTo>
                <a:lnTo>
                  <a:pt x="606103" y="0"/>
                </a:lnTo>
                <a:lnTo>
                  <a:pt x="606103" y="565329"/>
                </a:lnTo>
                <a:lnTo>
                  <a:pt x="0" y="56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6" name="Google Shape;626;p27"/>
          <p:cNvSpPr/>
          <p:nvPr/>
        </p:nvSpPr>
        <p:spPr>
          <a:xfrm>
            <a:off x="1251135" y="2363978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27" name="Google Shape;627;p27"/>
          <p:cNvGrpSpPr/>
          <p:nvPr/>
        </p:nvGrpSpPr>
        <p:grpSpPr>
          <a:xfrm>
            <a:off x="2682751" y="2996803"/>
            <a:ext cx="1682438" cy="1110535"/>
            <a:chOff x="0" y="-9525"/>
            <a:chExt cx="4486500" cy="2961426"/>
          </a:xfrm>
        </p:grpSpPr>
        <p:sp>
          <p:nvSpPr>
            <p:cNvPr id="628" name="Google Shape;628;p27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As delimitações do mapa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29" name="Google Shape;629;p27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Desenhando o gráfico que delimita o domínio da função 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630" name="Google Shape;630;p27"/>
          <p:cNvSpPr/>
          <p:nvPr/>
        </p:nvSpPr>
        <p:spPr>
          <a:xfrm>
            <a:off x="3257623" y="2355615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31" name="Google Shape;631;p27"/>
          <p:cNvGrpSpPr/>
          <p:nvPr/>
        </p:nvGrpSpPr>
        <p:grpSpPr>
          <a:xfrm>
            <a:off x="4689226" y="2996803"/>
            <a:ext cx="1682438" cy="1110535"/>
            <a:chOff x="0" y="-9525"/>
            <a:chExt cx="4486500" cy="2961426"/>
          </a:xfrm>
        </p:grpSpPr>
        <p:sp>
          <p:nvSpPr>
            <p:cNvPr id="632" name="Google Shape;632;p27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As partes ativas do mapa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33" name="Google Shape;633;p27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Identificando as partes do gráfico que fazem parte do domínio 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634" name="Google Shape;634;p27"/>
          <p:cNvSpPr/>
          <p:nvPr/>
        </p:nvSpPr>
        <p:spPr>
          <a:xfrm>
            <a:off x="5302048" y="2363978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35" name="Google Shape;635;p27"/>
          <p:cNvGrpSpPr/>
          <p:nvPr/>
        </p:nvGrpSpPr>
        <p:grpSpPr>
          <a:xfrm>
            <a:off x="6695702" y="2996803"/>
            <a:ext cx="1682438" cy="1110535"/>
            <a:chOff x="0" y="-9525"/>
            <a:chExt cx="4486500" cy="2961426"/>
          </a:xfrm>
        </p:grpSpPr>
        <p:sp>
          <p:nvSpPr>
            <p:cNvPr id="636" name="Google Shape;636;p27"/>
            <p:cNvSpPr txBox="1"/>
            <p:nvPr/>
          </p:nvSpPr>
          <p:spPr>
            <a:xfrm>
              <a:off x="0" y="-9525"/>
              <a:ext cx="4486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latin typeface="Exo"/>
                  <a:ea typeface="Exo"/>
                  <a:cs typeface="Exo"/>
                  <a:sym typeface="Exo"/>
                </a:rPr>
                <a:t>O mapa final</a:t>
              </a:r>
              <a:endParaRPr b="1" sz="7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37" name="Google Shape;637;p27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Exo"/>
                  <a:ea typeface="Exo"/>
                  <a:cs typeface="Exo"/>
                  <a:sym typeface="Exo"/>
                </a:rPr>
                <a:t>Determinando o domínio da função de forma gráfica  e escrita</a:t>
              </a:r>
              <a:endParaRPr sz="700"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8"/>
          <p:cNvGrpSpPr/>
          <p:nvPr/>
        </p:nvGrpSpPr>
        <p:grpSpPr>
          <a:xfrm>
            <a:off x="8063241" y="4097558"/>
            <a:ext cx="566383" cy="531620"/>
            <a:chOff x="0" y="0"/>
            <a:chExt cx="1510354" cy="1417654"/>
          </a:xfrm>
        </p:grpSpPr>
        <p:sp>
          <p:nvSpPr>
            <p:cNvPr id="643" name="Google Shape;643;p28"/>
            <p:cNvSpPr/>
            <p:nvPr/>
          </p:nvSpPr>
          <p:spPr>
            <a:xfrm>
              <a:off x="223054" y="223054"/>
              <a:ext cx="1287300" cy="1194600"/>
            </a:xfrm>
            <a:prstGeom prst="rect">
              <a:avLst/>
            </a:prstGeom>
            <a:solidFill>
              <a:srgbClr val="50733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28"/>
            <p:cNvGrpSpPr/>
            <p:nvPr/>
          </p:nvGrpSpPr>
          <p:grpSpPr>
            <a:xfrm>
              <a:off x="0" y="0"/>
              <a:ext cx="1363812" cy="1238995"/>
              <a:chOff x="0" y="0"/>
              <a:chExt cx="3343497" cy="3037496"/>
            </a:xfrm>
          </p:grpSpPr>
          <p:sp>
            <p:nvSpPr>
              <p:cNvPr id="645" name="Google Shape;645;p28"/>
              <p:cNvSpPr/>
              <p:nvPr/>
            </p:nvSpPr>
            <p:spPr>
              <a:xfrm>
                <a:off x="72390" y="72390"/>
                <a:ext cx="3198717" cy="2892717"/>
              </a:xfrm>
              <a:custGeom>
                <a:rect b="b" l="l" r="r" t="t"/>
                <a:pathLst>
                  <a:path extrusionOk="0"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646" name="Google Shape;646;p28"/>
              <p:cNvSpPr/>
              <p:nvPr/>
            </p:nvSpPr>
            <p:spPr>
              <a:xfrm>
                <a:off x="0" y="0"/>
                <a:ext cx="3343497" cy="3037496"/>
              </a:xfrm>
              <a:custGeom>
                <a:rect b="b" l="l" r="r" t="t"/>
                <a:pathLst>
                  <a:path extrusionOk="0"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</p:grpSp>
        <p:sp>
          <p:nvSpPr>
            <p:cNvPr id="647" name="Google Shape;647;p28"/>
            <p:cNvSpPr/>
            <p:nvPr/>
          </p:nvSpPr>
          <p:spPr>
            <a:xfrm flipH="1">
              <a:off x="277916" y="223054"/>
              <a:ext cx="808138" cy="753772"/>
            </a:xfrm>
            <a:custGeom>
              <a:rect b="b" l="l" r="r" t="t"/>
              <a:pathLst>
                <a:path extrusionOk="0"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48" name="Google Shape;648;p28"/>
          <p:cNvGrpSpPr/>
          <p:nvPr/>
        </p:nvGrpSpPr>
        <p:grpSpPr>
          <a:xfrm>
            <a:off x="914275" y="979663"/>
            <a:ext cx="468000" cy="468000"/>
            <a:chOff x="809000" y="3335425"/>
            <a:chExt cx="468000" cy="468000"/>
          </a:xfrm>
        </p:grpSpPr>
        <p:sp>
          <p:nvSpPr>
            <p:cNvPr id="649" name="Google Shape;649;p28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0" name="Google Shape;650;p28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651" name="Google Shape;651;p28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p28"/>
          <p:cNvSpPr/>
          <p:nvPr/>
        </p:nvSpPr>
        <p:spPr>
          <a:xfrm>
            <a:off x="838075" y="76200"/>
            <a:ext cx="5551500" cy="1090200"/>
          </a:xfrm>
          <a:prstGeom prst="wedgeEllipseCallout">
            <a:avLst>
              <a:gd fmla="val -39017" name="adj1"/>
              <a:gd fmla="val 4677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Você chegou ao último nível. Seu objetivo agora é desenhar o mapa do domínio final a partir de todas as 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informações adquiridas nos últimos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 níveis, 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655" name="Google Shape;655;p28"/>
          <p:cNvSpPr/>
          <p:nvPr/>
        </p:nvSpPr>
        <p:spPr>
          <a:xfrm>
            <a:off x="838075" y="76200"/>
            <a:ext cx="5551500" cy="1090200"/>
          </a:xfrm>
          <a:prstGeom prst="wedgeEllipseCallout">
            <a:avLst>
              <a:gd fmla="val -39017" name="adj1"/>
              <a:gd fmla="val 46778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Para desenhar o mapa do domínio, basta seguir os passos abaixo.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656" name="Google Shape;656;p28"/>
          <p:cNvGrpSpPr/>
          <p:nvPr/>
        </p:nvGrpSpPr>
        <p:grpSpPr>
          <a:xfrm>
            <a:off x="514350" y="1638477"/>
            <a:ext cx="2350888" cy="2990682"/>
            <a:chOff x="514350" y="1638477"/>
            <a:chExt cx="2350888" cy="2990682"/>
          </a:xfrm>
        </p:grpSpPr>
        <p:grpSp>
          <p:nvGrpSpPr>
            <p:cNvPr id="657" name="Google Shape;657;p28"/>
            <p:cNvGrpSpPr/>
            <p:nvPr/>
          </p:nvGrpSpPr>
          <p:grpSpPr>
            <a:xfrm>
              <a:off x="514350" y="1638477"/>
              <a:ext cx="2350888" cy="2990682"/>
              <a:chOff x="0" y="0"/>
              <a:chExt cx="1349844" cy="1717204"/>
            </a:xfrm>
          </p:grpSpPr>
          <p:sp>
            <p:nvSpPr>
              <p:cNvPr id="658" name="Google Shape;658;p28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59" name="Google Shape;659;p28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60" name="Google Shape;660;p28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661" name="Google Shape;661;p28"/>
            <p:cNvSpPr txBox="1"/>
            <p:nvPr/>
          </p:nvSpPr>
          <p:spPr>
            <a:xfrm>
              <a:off x="746938" y="40078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Desenhar o plano R</a:t>
              </a:r>
              <a:r>
                <a:rPr lang="pt-BR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rPr>
                <a:t>²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662" name="Google Shape;662;p28"/>
            <p:cNvGrpSpPr/>
            <p:nvPr/>
          </p:nvGrpSpPr>
          <p:grpSpPr>
            <a:xfrm>
              <a:off x="824875" y="2133088"/>
              <a:ext cx="1699950" cy="1189325"/>
              <a:chOff x="6096000" y="3077875"/>
              <a:chExt cx="1699950" cy="1189325"/>
            </a:xfrm>
          </p:grpSpPr>
          <p:cxnSp>
            <p:nvCxnSpPr>
              <p:cNvPr id="663" name="Google Shape;663;p28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4" name="Google Shape;664;p28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65" name="Google Shape;665;p28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666" name="Google Shape;666;p28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</p:grpSp>
      <p:grpSp>
        <p:nvGrpSpPr>
          <p:cNvPr id="667" name="Google Shape;667;p28"/>
          <p:cNvGrpSpPr/>
          <p:nvPr/>
        </p:nvGrpSpPr>
        <p:grpSpPr>
          <a:xfrm>
            <a:off x="3028483" y="1638477"/>
            <a:ext cx="2350888" cy="2990682"/>
            <a:chOff x="3028483" y="1638477"/>
            <a:chExt cx="2350888" cy="2990682"/>
          </a:xfrm>
        </p:grpSpPr>
        <p:grpSp>
          <p:nvGrpSpPr>
            <p:cNvPr id="668" name="Google Shape;668;p28"/>
            <p:cNvGrpSpPr/>
            <p:nvPr/>
          </p:nvGrpSpPr>
          <p:grpSpPr>
            <a:xfrm>
              <a:off x="3028483" y="1638477"/>
              <a:ext cx="2350888" cy="2990682"/>
              <a:chOff x="0" y="0"/>
              <a:chExt cx="1349844" cy="1717204"/>
            </a:xfrm>
          </p:grpSpPr>
          <p:sp>
            <p:nvSpPr>
              <p:cNvPr id="669" name="Google Shape;669;p28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70" name="Google Shape;670;p28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71" name="Google Shape;671;p28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672" name="Google Shape;672;p28"/>
            <p:cNvSpPr txBox="1"/>
            <p:nvPr/>
          </p:nvSpPr>
          <p:spPr>
            <a:xfrm>
              <a:off x="3261071" y="4007833"/>
              <a:ext cx="1855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Desenhar o gráfico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grpSp>
          <p:nvGrpSpPr>
            <p:cNvPr id="673" name="Google Shape;673;p28"/>
            <p:cNvGrpSpPr/>
            <p:nvPr/>
          </p:nvGrpSpPr>
          <p:grpSpPr>
            <a:xfrm>
              <a:off x="3368888" y="2133100"/>
              <a:ext cx="1699950" cy="1189325"/>
              <a:chOff x="6096000" y="3077875"/>
              <a:chExt cx="1699950" cy="1189325"/>
            </a:xfrm>
          </p:grpSpPr>
          <p:cxnSp>
            <p:nvCxnSpPr>
              <p:cNvPr id="674" name="Google Shape;674;p28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5" name="Google Shape;675;p28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6" name="Google Shape;676;p28"/>
              <p:cNvCxnSpPr/>
              <p:nvPr/>
            </p:nvCxnSpPr>
            <p:spPr>
              <a:xfrm>
                <a:off x="6295300" y="3352800"/>
                <a:ext cx="1125300" cy="87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8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678" name="Google Shape;678;p28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</p:grpSp>
      <p:grpSp>
        <p:nvGrpSpPr>
          <p:cNvPr id="679" name="Google Shape;679;p28"/>
          <p:cNvGrpSpPr/>
          <p:nvPr/>
        </p:nvGrpSpPr>
        <p:grpSpPr>
          <a:xfrm>
            <a:off x="5572466" y="1638477"/>
            <a:ext cx="2350888" cy="2990682"/>
            <a:chOff x="5572466" y="1638477"/>
            <a:chExt cx="2350888" cy="2990682"/>
          </a:xfrm>
        </p:grpSpPr>
        <p:grpSp>
          <p:nvGrpSpPr>
            <p:cNvPr id="680" name="Google Shape;680;p28"/>
            <p:cNvGrpSpPr/>
            <p:nvPr/>
          </p:nvGrpSpPr>
          <p:grpSpPr>
            <a:xfrm>
              <a:off x="5572466" y="1638477"/>
              <a:ext cx="2350888" cy="2990682"/>
              <a:chOff x="0" y="0"/>
              <a:chExt cx="1349844" cy="1717204"/>
            </a:xfrm>
          </p:grpSpPr>
          <p:sp>
            <p:nvSpPr>
              <p:cNvPr id="681" name="Google Shape;681;p28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82" name="Google Shape;682;p28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683" name="Google Shape;683;p28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684" name="Google Shape;684;p28"/>
            <p:cNvSpPr txBox="1"/>
            <p:nvPr/>
          </p:nvSpPr>
          <p:spPr>
            <a:xfrm>
              <a:off x="5579363" y="3869375"/>
              <a:ext cx="22839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Exo SemiBold"/>
                  <a:ea typeface="Exo SemiBold"/>
                  <a:cs typeface="Exo SemiBold"/>
                  <a:sym typeface="Exo SemiBold"/>
                </a:rPr>
                <a:t>Destacar a área pertencente ao domínio</a:t>
              </a:r>
              <a:endParaRPr sz="700"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 rot="-10799307">
              <a:off x="6003462" y="2311026"/>
              <a:ext cx="1488900" cy="1170900"/>
            </a:xfrm>
            <a:prstGeom prst="rtTriangle">
              <a:avLst/>
            </a:prstGeom>
            <a:solidFill>
              <a:srgbClr val="74A050">
                <a:alpha val="4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6" name="Google Shape;686;p28"/>
            <p:cNvGrpSpPr/>
            <p:nvPr/>
          </p:nvGrpSpPr>
          <p:grpSpPr>
            <a:xfrm>
              <a:off x="5871338" y="2133100"/>
              <a:ext cx="1699950" cy="1348976"/>
              <a:chOff x="6096000" y="3077875"/>
              <a:chExt cx="1699950" cy="1348976"/>
            </a:xfrm>
          </p:grpSpPr>
          <p:cxnSp>
            <p:nvCxnSpPr>
              <p:cNvPr id="687" name="Google Shape;687;p28"/>
              <p:cNvCxnSpPr/>
              <p:nvPr/>
            </p:nvCxnSpPr>
            <p:spPr>
              <a:xfrm rot="10800000">
                <a:off x="6834550" y="3188700"/>
                <a:ext cx="0" cy="107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6096000" y="3774825"/>
                <a:ext cx="16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9" name="Google Shape;689;p28"/>
              <p:cNvCxnSpPr>
                <a:endCxn id="685" idx="0"/>
              </p:cNvCxnSpPr>
              <p:nvPr/>
            </p:nvCxnSpPr>
            <p:spPr>
              <a:xfrm>
                <a:off x="6137525" y="3232851"/>
                <a:ext cx="1579500" cy="1194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50733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0" name="Google Shape;690;p28"/>
              <p:cNvSpPr txBox="1"/>
              <p:nvPr/>
            </p:nvSpPr>
            <p:spPr>
              <a:xfrm>
                <a:off x="7549650" y="3680650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x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691" name="Google Shape;691;p28"/>
              <p:cNvSpPr txBox="1"/>
              <p:nvPr/>
            </p:nvSpPr>
            <p:spPr>
              <a:xfrm>
                <a:off x="6799350" y="3077875"/>
                <a:ext cx="2463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y</a:t>
                </a:r>
                <a:endParaRPr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9"/>
          <p:cNvSpPr/>
          <p:nvPr/>
        </p:nvSpPr>
        <p:spPr>
          <a:xfrm>
            <a:off x="-66975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29"/>
          <p:cNvGrpSpPr/>
          <p:nvPr/>
        </p:nvGrpSpPr>
        <p:grpSpPr>
          <a:xfrm>
            <a:off x="514350" y="1109103"/>
            <a:ext cx="8115323" cy="3424787"/>
            <a:chOff x="0" y="0"/>
            <a:chExt cx="4659694" cy="1473280"/>
          </a:xfrm>
        </p:grpSpPr>
        <p:sp>
          <p:nvSpPr>
            <p:cNvPr id="698" name="Google Shape;698;p29"/>
            <p:cNvSpPr/>
            <p:nvPr/>
          </p:nvSpPr>
          <p:spPr>
            <a:xfrm>
              <a:off x="41910" y="4318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699" name="Google Shape;699;p29"/>
            <p:cNvSpPr/>
            <p:nvPr/>
          </p:nvSpPr>
          <p:spPr>
            <a:xfrm>
              <a:off x="35560" y="35560"/>
              <a:ext cx="4624134" cy="1437720"/>
            </a:xfrm>
            <a:custGeom>
              <a:rect b="b" l="l" r="r" t="t"/>
              <a:pathLst>
                <a:path extrusionOk="0" h="1437720" w="4624134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700" name="Google Shape;700;p29"/>
            <p:cNvSpPr/>
            <p:nvPr/>
          </p:nvSpPr>
          <p:spPr>
            <a:xfrm>
              <a:off x="0" y="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01" name="Google Shape;701;p29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702" name="Google Shape;702;p29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03" name="Google Shape;703;p29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04" name="Google Shape;704;p29"/>
          <p:cNvGrpSpPr/>
          <p:nvPr/>
        </p:nvGrpSpPr>
        <p:grpSpPr>
          <a:xfrm>
            <a:off x="3452700" y="4642224"/>
            <a:ext cx="971966" cy="348553"/>
            <a:chOff x="3452700" y="4642224"/>
            <a:chExt cx="971966" cy="348553"/>
          </a:xfrm>
        </p:grpSpPr>
        <p:sp>
          <p:nvSpPr>
            <p:cNvPr id="705" name="Google Shape;705;p29"/>
            <p:cNvSpPr/>
            <p:nvPr/>
          </p:nvSpPr>
          <p:spPr>
            <a:xfrm>
              <a:off x="3452700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706" name="Google Shape;706;p29"/>
            <p:cNvSpPr txBox="1"/>
            <p:nvPr/>
          </p:nvSpPr>
          <p:spPr>
            <a:xfrm>
              <a:off x="3559383" y="4741563"/>
              <a:ext cx="793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NEXT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4719334" y="4642224"/>
            <a:ext cx="971966" cy="348553"/>
            <a:chOff x="4719334" y="4642224"/>
            <a:chExt cx="971966" cy="348553"/>
          </a:xfrm>
        </p:grpSpPr>
        <p:sp>
          <p:nvSpPr>
            <p:cNvPr id="708" name="Google Shape;708;p29"/>
            <p:cNvSpPr/>
            <p:nvPr/>
          </p:nvSpPr>
          <p:spPr>
            <a:xfrm>
              <a:off x="4719334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709" name="Google Shape;709;p29"/>
            <p:cNvSpPr txBox="1"/>
            <p:nvPr/>
          </p:nvSpPr>
          <p:spPr>
            <a:xfrm>
              <a:off x="4862389" y="4748417"/>
              <a:ext cx="720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MENU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3487600" y="3241088"/>
            <a:ext cx="468000" cy="468000"/>
            <a:chOff x="809000" y="3335425"/>
            <a:chExt cx="468000" cy="468000"/>
          </a:xfrm>
        </p:grpSpPr>
        <p:sp>
          <p:nvSpPr>
            <p:cNvPr id="711" name="Google Shape;711;p29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9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713" name="Google Shape;713;p29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5" name="Google Shape;715;p29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29">
            <a:hlinkClick action="ppaction://hlinksldjump" r:id="rId6"/>
          </p:cNvPr>
          <p:cNvSpPr/>
          <p:nvPr/>
        </p:nvSpPr>
        <p:spPr>
          <a:xfrm>
            <a:off x="-69150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9">
            <a:hlinkClick action="ppaction://hlinkshowjump?jump=nextslide"/>
          </p:cNvPr>
          <p:cNvSpPr/>
          <p:nvPr/>
        </p:nvSpPr>
        <p:spPr>
          <a:xfrm>
            <a:off x="3395400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9">
            <a:hlinkClick action="ppaction://hlinksldjump" r:id="rId7"/>
          </p:cNvPr>
          <p:cNvSpPr/>
          <p:nvPr/>
        </p:nvSpPr>
        <p:spPr>
          <a:xfrm>
            <a:off x="4719313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9" name="Google Shape;719;p29"/>
          <p:cNvGrpSpPr/>
          <p:nvPr/>
        </p:nvGrpSpPr>
        <p:grpSpPr>
          <a:xfrm>
            <a:off x="3104725" y="1723300"/>
            <a:ext cx="2979600" cy="1242600"/>
            <a:chOff x="3104725" y="1723300"/>
            <a:chExt cx="2979600" cy="1242600"/>
          </a:xfrm>
        </p:grpSpPr>
        <p:sp>
          <p:nvSpPr>
            <p:cNvPr id="720" name="Google Shape;720;p29"/>
            <p:cNvSpPr/>
            <p:nvPr/>
          </p:nvSpPr>
          <p:spPr>
            <a:xfrm>
              <a:off x="3104725" y="1723300"/>
              <a:ext cx="2979600" cy="1242600"/>
            </a:xfrm>
            <a:prstGeom prst="wedgeRoundRectCallout">
              <a:avLst>
                <a:gd fmla="val -24416" name="adj1"/>
                <a:gd fmla="val 67394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rgbClr val="5073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Exo Medium"/>
                  <a:ea typeface="Exo Medium"/>
                  <a:cs typeface="Exo Medium"/>
                  <a:sym typeface="Exo Medium"/>
                </a:rPr>
                <a:t>Logo, determinamos que o domínio da função de demonstração é</a:t>
              </a:r>
              <a:endParaRPr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pic>
          <p:nvPicPr>
            <p:cNvPr descr="D=\{(x,y)/x+y\geq0\}&#10;%1c35adcb-cb14-4e89-9e8c-28e5d00ddc7c" id="721" name="Google Shape;721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59763" y="2716725"/>
              <a:ext cx="2028825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0"/>
          <p:cNvGrpSpPr/>
          <p:nvPr/>
        </p:nvGrpSpPr>
        <p:grpSpPr>
          <a:xfrm>
            <a:off x="514350" y="1069148"/>
            <a:ext cx="8115300" cy="3560003"/>
            <a:chOff x="0" y="0"/>
            <a:chExt cx="4659694" cy="2044105"/>
          </a:xfrm>
        </p:grpSpPr>
        <p:sp>
          <p:nvSpPr>
            <p:cNvPr id="727" name="Google Shape;727;p30"/>
            <p:cNvSpPr/>
            <p:nvPr/>
          </p:nvSpPr>
          <p:spPr>
            <a:xfrm>
              <a:off x="41910" y="43180"/>
              <a:ext cx="4611434" cy="1995845"/>
            </a:xfrm>
            <a:custGeom>
              <a:rect b="b" l="l" r="r" t="t"/>
              <a:pathLst>
                <a:path extrusionOk="0" h="1995845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995845"/>
                  </a:lnTo>
                  <a:lnTo>
                    <a:pt x="0" y="1995845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728" name="Google Shape;728;p30"/>
            <p:cNvSpPr/>
            <p:nvPr/>
          </p:nvSpPr>
          <p:spPr>
            <a:xfrm>
              <a:off x="35560" y="35560"/>
              <a:ext cx="4624134" cy="2008545"/>
            </a:xfrm>
            <a:custGeom>
              <a:rect b="b" l="l" r="r" t="t"/>
              <a:pathLst>
                <a:path extrusionOk="0" h="2008545" w="4624134">
                  <a:moveTo>
                    <a:pt x="4624134" y="2008545"/>
                  </a:moveTo>
                  <a:lnTo>
                    <a:pt x="0" y="2008545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08545"/>
                  </a:lnTo>
                  <a:close/>
                  <a:moveTo>
                    <a:pt x="12700" y="1995845"/>
                  </a:moveTo>
                  <a:lnTo>
                    <a:pt x="4611434" y="1995845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995845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729" name="Google Shape;729;p30"/>
            <p:cNvSpPr/>
            <p:nvPr/>
          </p:nvSpPr>
          <p:spPr>
            <a:xfrm>
              <a:off x="0" y="0"/>
              <a:ext cx="4611434" cy="1995845"/>
            </a:xfrm>
            <a:custGeom>
              <a:rect b="b" l="l" r="r" t="t"/>
              <a:pathLst>
                <a:path extrusionOk="0" h="1995845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995845"/>
                  </a:lnTo>
                  <a:lnTo>
                    <a:pt x="0" y="19958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30" name="Google Shape;730;p30"/>
          <p:cNvGrpSpPr/>
          <p:nvPr/>
        </p:nvGrpSpPr>
        <p:grpSpPr>
          <a:xfrm>
            <a:off x="672910" y="514350"/>
            <a:ext cx="1404789" cy="365245"/>
            <a:chOff x="0" y="0"/>
            <a:chExt cx="3746102" cy="973987"/>
          </a:xfrm>
        </p:grpSpPr>
        <p:sp>
          <p:nvSpPr>
            <p:cNvPr id="731" name="Google Shape;731;p30"/>
            <p:cNvSpPr/>
            <p:nvPr/>
          </p:nvSpPr>
          <p:spPr>
            <a:xfrm>
              <a:off x="0" y="0"/>
              <a:ext cx="1248701" cy="973987"/>
            </a:xfrm>
            <a:custGeom>
              <a:rect b="b" l="l" r="r" t="t"/>
              <a:pathLst>
                <a:path extrusionOk="0"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2" name="Google Shape;732;p30"/>
            <p:cNvSpPr/>
            <p:nvPr/>
          </p:nvSpPr>
          <p:spPr>
            <a:xfrm>
              <a:off x="1248701" y="0"/>
              <a:ext cx="1248701" cy="973987"/>
            </a:xfrm>
            <a:custGeom>
              <a:rect b="b" l="l" r="r" t="t"/>
              <a:pathLst>
                <a:path extrusionOk="0" h="973987" w="1248701">
                  <a:moveTo>
                    <a:pt x="0" y="0"/>
                  </a:moveTo>
                  <a:lnTo>
                    <a:pt x="1248700" y="0"/>
                  </a:lnTo>
                  <a:lnTo>
                    <a:pt x="1248700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3" name="Google Shape;733;p30"/>
            <p:cNvSpPr/>
            <p:nvPr/>
          </p:nvSpPr>
          <p:spPr>
            <a:xfrm>
              <a:off x="2497401" y="0"/>
              <a:ext cx="1248701" cy="973987"/>
            </a:xfrm>
            <a:custGeom>
              <a:rect b="b" l="l" r="r" t="t"/>
              <a:pathLst>
                <a:path extrusionOk="0"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734" name="Google Shape;734;p30"/>
          <p:cNvSpPr/>
          <p:nvPr/>
        </p:nvSpPr>
        <p:spPr>
          <a:xfrm>
            <a:off x="6736253" y="514350"/>
            <a:ext cx="1893397" cy="313271"/>
          </a:xfrm>
          <a:custGeom>
            <a:rect b="b" l="l" r="r" t="t"/>
            <a:pathLst>
              <a:path extrusionOk="0" h="626542" w="3786794">
                <a:moveTo>
                  <a:pt x="0" y="0"/>
                </a:moveTo>
                <a:lnTo>
                  <a:pt x="3786794" y="0"/>
                </a:lnTo>
                <a:lnTo>
                  <a:pt x="3786794" y="626542"/>
                </a:lnTo>
                <a:lnTo>
                  <a:pt x="0" y="626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35" name="Google Shape;735;p30"/>
          <p:cNvGrpSpPr/>
          <p:nvPr/>
        </p:nvGrpSpPr>
        <p:grpSpPr>
          <a:xfrm>
            <a:off x="3323475" y="3315425"/>
            <a:ext cx="468000" cy="468000"/>
            <a:chOff x="809000" y="3335425"/>
            <a:chExt cx="468000" cy="468000"/>
          </a:xfrm>
        </p:grpSpPr>
        <p:sp>
          <p:nvSpPr>
            <p:cNvPr id="736" name="Google Shape;736;p30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7" name="Google Shape;737;p30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738" name="Google Shape;738;p30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0" name="Google Shape;740;p30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1" name="Google Shape;741;p30"/>
          <p:cNvSpPr/>
          <p:nvPr/>
        </p:nvSpPr>
        <p:spPr>
          <a:xfrm>
            <a:off x="3235575" y="2426670"/>
            <a:ext cx="1981200" cy="730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ExtraBold"/>
                <a:ea typeface="Exo ExtraBold"/>
                <a:cs typeface="Exo ExtraBold"/>
                <a:sym typeface="Exo ExtraBold"/>
              </a:rPr>
              <a:t>Parabéns!!</a:t>
            </a:r>
            <a:endParaRPr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2778375" y="1802975"/>
            <a:ext cx="3423000" cy="1278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Você concluiu todos os níveis e, agora, é capaz de delimitar o mapa do domínio de qualquer função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2778375" y="1802975"/>
            <a:ext cx="3423000" cy="1278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Jogue com outras funções para ficar cada vez melhor!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1"/>
          <p:cNvGrpSpPr/>
          <p:nvPr/>
        </p:nvGrpSpPr>
        <p:grpSpPr>
          <a:xfrm>
            <a:off x="514350" y="931987"/>
            <a:ext cx="8115323" cy="3716329"/>
            <a:chOff x="0" y="0"/>
            <a:chExt cx="4659694" cy="2133859"/>
          </a:xfrm>
        </p:grpSpPr>
        <p:sp>
          <p:nvSpPr>
            <p:cNvPr id="749" name="Google Shape;749;p31"/>
            <p:cNvSpPr/>
            <p:nvPr/>
          </p:nvSpPr>
          <p:spPr>
            <a:xfrm>
              <a:off x="41910" y="43180"/>
              <a:ext cx="4611434" cy="2085599"/>
            </a:xfrm>
            <a:custGeom>
              <a:rect b="b" l="l" r="r" t="t"/>
              <a:pathLst>
                <a:path extrusionOk="0"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750" name="Google Shape;750;p31"/>
            <p:cNvSpPr/>
            <p:nvPr/>
          </p:nvSpPr>
          <p:spPr>
            <a:xfrm>
              <a:off x="35560" y="35560"/>
              <a:ext cx="4624134" cy="2098299"/>
            </a:xfrm>
            <a:custGeom>
              <a:rect b="b" l="l" r="r" t="t"/>
              <a:pathLst>
                <a:path extrusionOk="0"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751" name="Google Shape;751;p31"/>
            <p:cNvSpPr/>
            <p:nvPr/>
          </p:nvSpPr>
          <p:spPr>
            <a:xfrm>
              <a:off x="0" y="0"/>
              <a:ext cx="4611434" cy="2085599"/>
            </a:xfrm>
            <a:custGeom>
              <a:rect b="b" l="l" r="r" t="t"/>
              <a:pathLst>
                <a:path extrusionOk="0"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752" name="Google Shape;752;p31"/>
          <p:cNvSpPr/>
          <p:nvPr/>
        </p:nvSpPr>
        <p:spPr>
          <a:xfrm>
            <a:off x="7211715" y="385447"/>
            <a:ext cx="1417935" cy="257807"/>
          </a:xfrm>
          <a:custGeom>
            <a:rect b="b" l="l" r="r" t="t"/>
            <a:pathLst>
              <a:path extrusionOk="0"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3" name="Google Shape;753;p31"/>
          <p:cNvSpPr/>
          <p:nvPr/>
        </p:nvSpPr>
        <p:spPr>
          <a:xfrm>
            <a:off x="514350" y="385447"/>
            <a:ext cx="1417936" cy="257807"/>
          </a:xfrm>
          <a:custGeom>
            <a:rect b="b" l="l" r="r" t="t"/>
            <a:pathLst>
              <a:path extrusionOk="0"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4" name="Google Shape;754;p31"/>
          <p:cNvSpPr txBox="1"/>
          <p:nvPr/>
        </p:nvSpPr>
        <p:spPr>
          <a:xfrm>
            <a:off x="1125425" y="1172300"/>
            <a:ext cx="69165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rPr>
              <a:t>Referências</a:t>
            </a:r>
            <a:endParaRPr sz="2000">
              <a:solidFill>
                <a:schemeClr val="dk1"/>
              </a:solidFill>
              <a:latin typeface="Exo SemiBold"/>
              <a:ea typeface="Exo SemiBold"/>
              <a:cs typeface="Exo SemiBold"/>
              <a:sym typeface="Ex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STEWART, James. Cálculo volume 2. 2013, 2013.</a:t>
            </a:r>
            <a:endParaRPr sz="1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Tema do slide disponível em: &lt;</a:t>
            </a:r>
            <a:r>
              <a:rPr lang="pt-BR" sz="1600" u="sng">
                <a:solidFill>
                  <a:schemeClr val="hlink"/>
                </a:solidFill>
                <a:latin typeface="Exo"/>
                <a:ea typeface="Exo"/>
                <a:cs typeface="Exo"/>
                <a:sym typeface="Exo"/>
                <a:hlinkClick r:id="rId5"/>
              </a:rPr>
              <a:t>https://www.canva.com/</a:t>
            </a:r>
            <a:r>
              <a:rPr lang="pt-BR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&gt;</a:t>
            </a:r>
            <a:endParaRPr sz="1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514350" y="2257071"/>
            <a:ext cx="8115323" cy="2241373"/>
            <a:chOff x="0" y="0"/>
            <a:chExt cx="4659694" cy="1286962"/>
          </a:xfrm>
        </p:grpSpPr>
        <p:sp>
          <p:nvSpPr>
            <p:cNvPr id="101" name="Google Shape;101;p14"/>
            <p:cNvSpPr/>
            <p:nvPr/>
          </p:nvSpPr>
          <p:spPr>
            <a:xfrm>
              <a:off x="41910" y="43180"/>
              <a:ext cx="4611434" cy="1238702"/>
            </a:xfrm>
            <a:custGeom>
              <a:rect b="b" l="l" r="r" t="t"/>
              <a:pathLst>
                <a:path extrusionOk="0"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35560" y="35560"/>
              <a:ext cx="4624134" cy="1251402"/>
            </a:xfrm>
            <a:custGeom>
              <a:rect b="b" l="l" r="r" t="t"/>
              <a:pathLst>
                <a:path extrusionOk="0" h="1251402" w="4624134">
                  <a:moveTo>
                    <a:pt x="4624134" y="1251402"/>
                  </a:moveTo>
                  <a:lnTo>
                    <a:pt x="0" y="125140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251402"/>
                  </a:lnTo>
                  <a:close/>
                  <a:moveTo>
                    <a:pt x="12700" y="1238702"/>
                  </a:moveTo>
                  <a:lnTo>
                    <a:pt x="4611434" y="123870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238702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0" y="0"/>
              <a:ext cx="4611434" cy="1238702"/>
            </a:xfrm>
            <a:custGeom>
              <a:rect b="b" l="l" r="r" t="t"/>
              <a:pathLst>
                <a:path extrusionOk="0"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04" name="Google Shape;104;p14"/>
          <p:cNvGrpSpPr/>
          <p:nvPr/>
        </p:nvGrpSpPr>
        <p:grpSpPr>
          <a:xfrm>
            <a:off x="514350" y="1134627"/>
            <a:ext cx="8115323" cy="977705"/>
            <a:chOff x="514350" y="1134627"/>
            <a:chExt cx="8115323" cy="977705"/>
          </a:xfrm>
        </p:grpSpPr>
        <p:grpSp>
          <p:nvGrpSpPr>
            <p:cNvPr id="105" name="Google Shape;105;p14"/>
            <p:cNvGrpSpPr/>
            <p:nvPr/>
          </p:nvGrpSpPr>
          <p:grpSpPr>
            <a:xfrm>
              <a:off x="514350" y="1134627"/>
              <a:ext cx="8115323" cy="977705"/>
              <a:chOff x="0" y="0"/>
              <a:chExt cx="4659694" cy="561383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41910" y="43180"/>
                <a:ext cx="4611434" cy="513123"/>
              </a:xfrm>
              <a:custGeom>
                <a:rect b="b" l="l" r="r" t="t"/>
                <a:pathLst>
                  <a:path extrusionOk="0" h="513123" w="4611434">
                    <a:moveTo>
                      <a:pt x="0" y="0"/>
                    </a:moveTo>
                    <a:lnTo>
                      <a:pt x="4611434" y="0"/>
                    </a:lnTo>
                    <a:lnTo>
                      <a:pt x="4611434" y="513123"/>
                    </a:lnTo>
                    <a:lnTo>
                      <a:pt x="0" y="51312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107" name="Google Shape;107;p14"/>
              <p:cNvSpPr/>
              <p:nvPr/>
            </p:nvSpPr>
            <p:spPr>
              <a:xfrm>
                <a:off x="35560" y="35560"/>
                <a:ext cx="4624134" cy="525823"/>
              </a:xfrm>
              <a:custGeom>
                <a:rect b="b" l="l" r="r" t="t"/>
                <a:pathLst>
                  <a:path extrusionOk="0" h="525823" w="4624134">
                    <a:moveTo>
                      <a:pt x="4624134" y="525823"/>
                    </a:moveTo>
                    <a:lnTo>
                      <a:pt x="0" y="525823"/>
                    </a:lnTo>
                    <a:lnTo>
                      <a:pt x="0" y="0"/>
                    </a:lnTo>
                    <a:lnTo>
                      <a:pt x="4624134" y="0"/>
                    </a:lnTo>
                    <a:lnTo>
                      <a:pt x="4624134" y="525823"/>
                    </a:lnTo>
                    <a:close/>
                    <a:moveTo>
                      <a:pt x="12700" y="513123"/>
                    </a:moveTo>
                    <a:lnTo>
                      <a:pt x="4611434" y="513123"/>
                    </a:lnTo>
                    <a:lnTo>
                      <a:pt x="4611434" y="12700"/>
                    </a:lnTo>
                    <a:lnTo>
                      <a:pt x="12700" y="12700"/>
                    </a:lnTo>
                    <a:lnTo>
                      <a:pt x="12700" y="51312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108" name="Google Shape;108;p14"/>
              <p:cNvSpPr/>
              <p:nvPr/>
            </p:nvSpPr>
            <p:spPr>
              <a:xfrm>
                <a:off x="0" y="0"/>
                <a:ext cx="4611434" cy="513123"/>
              </a:xfrm>
              <a:custGeom>
                <a:rect b="b" l="l" r="r" t="t"/>
                <a:pathLst>
                  <a:path extrusionOk="0" h="513123" w="4611434">
                    <a:moveTo>
                      <a:pt x="0" y="0"/>
                    </a:moveTo>
                    <a:lnTo>
                      <a:pt x="4611434" y="0"/>
                    </a:lnTo>
                    <a:lnTo>
                      <a:pt x="4611434" y="513123"/>
                    </a:lnTo>
                    <a:lnTo>
                      <a:pt x="0" y="513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109" name="Google Shape;109;p14"/>
            <p:cNvSpPr txBox="1"/>
            <p:nvPr/>
          </p:nvSpPr>
          <p:spPr>
            <a:xfrm>
              <a:off x="2926019" y="1431031"/>
              <a:ext cx="3455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500">
                  <a:latin typeface="Play"/>
                  <a:ea typeface="Play"/>
                  <a:cs typeface="Play"/>
                  <a:sym typeface="Play"/>
                </a:rPr>
                <a:t>Tópicos</a:t>
              </a:r>
              <a:endParaRPr b="1" sz="2500"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2926019" y="2528888"/>
            <a:ext cx="3455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672910" y="514350"/>
            <a:ext cx="7956740" cy="381636"/>
            <a:chOff x="672910" y="514350"/>
            <a:chExt cx="7956740" cy="381636"/>
          </a:xfrm>
        </p:grpSpPr>
        <p:grpSp>
          <p:nvGrpSpPr>
            <p:cNvPr id="112" name="Google Shape;112;p14"/>
            <p:cNvGrpSpPr/>
            <p:nvPr/>
          </p:nvGrpSpPr>
          <p:grpSpPr>
            <a:xfrm>
              <a:off x="672910" y="514350"/>
              <a:ext cx="1404789" cy="365245"/>
              <a:chOff x="0" y="0"/>
              <a:chExt cx="3746102" cy="973987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0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1" y="0"/>
                    </a:lnTo>
                    <a:lnTo>
                      <a:pt x="1248701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14" name="Google Shape;114;p14"/>
              <p:cNvSpPr/>
              <p:nvPr/>
            </p:nvSpPr>
            <p:spPr>
              <a:xfrm>
                <a:off x="1248701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0" y="0"/>
                    </a:lnTo>
                    <a:lnTo>
                      <a:pt x="1248700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15" name="Google Shape;115;p14"/>
              <p:cNvSpPr/>
              <p:nvPr/>
            </p:nvSpPr>
            <p:spPr>
              <a:xfrm>
                <a:off x="2497401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1" y="0"/>
                    </a:lnTo>
                    <a:lnTo>
                      <a:pt x="1248701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  <p:sp>
          <p:nvSpPr>
            <p:cNvPr id="116" name="Google Shape;116;p14"/>
            <p:cNvSpPr/>
            <p:nvPr/>
          </p:nvSpPr>
          <p:spPr>
            <a:xfrm>
              <a:off x="6736253" y="582715"/>
              <a:ext cx="1893397" cy="313271"/>
            </a:xfrm>
            <a:custGeom>
              <a:rect b="b" l="l" r="r" t="t"/>
              <a:pathLst>
                <a:path extrusionOk="0" h="626542" w="3786794">
                  <a:moveTo>
                    <a:pt x="0" y="0"/>
                  </a:moveTo>
                  <a:lnTo>
                    <a:pt x="3786794" y="0"/>
                  </a:lnTo>
                  <a:lnTo>
                    <a:pt x="3786794" y="626543"/>
                  </a:lnTo>
                  <a:lnTo>
                    <a:pt x="0" y="626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17" name="Google Shape;117;p14"/>
          <p:cNvGrpSpPr/>
          <p:nvPr/>
        </p:nvGrpSpPr>
        <p:grpSpPr>
          <a:xfrm>
            <a:off x="907633" y="3144623"/>
            <a:ext cx="7096596" cy="741052"/>
            <a:chOff x="907633" y="3144623"/>
            <a:chExt cx="7096596" cy="741052"/>
          </a:xfrm>
        </p:grpSpPr>
        <p:sp>
          <p:nvSpPr>
            <p:cNvPr id="118" name="Google Shape;118;p14">
              <a:hlinkClick action="ppaction://hlinksldjump" r:id="rId5"/>
            </p:cNvPr>
            <p:cNvSpPr txBox="1"/>
            <p:nvPr/>
          </p:nvSpPr>
          <p:spPr>
            <a:xfrm>
              <a:off x="1139893" y="3144624"/>
              <a:ext cx="3112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 Medium"/>
                  <a:ea typeface="Exo Medium"/>
                  <a:cs typeface="Exo Medium"/>
                  <a:sym typeface="Exo Medium"/>
                </a:rPr>
                <a:t>Conhecendo suas armas</a:t>
              </a:r>
              <a:endParaRPr sz="700"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sp>
          <p:nvSpPr>
            <p:cNvPr id="119" name="Google Shape;119;p14">
              <a:hlinkClick action="ppaction://hlinksldjump" r:id="rId6"/>
            </p:cNvPr>
            <p:cNvSpPr txBox="1"/>
            <p:nvPr/>
          </p:nvSpPr>
          <p:spPr>
            <a:xfrm>
              <a:off x="4891429" y="3153204"/>
              <a:ext cx="3112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 Medium"/>
                  <a:ea typeface="Exo Medium"/>
                  <a:cs typeface="Exo Medium"/>
                  <a:sym typeface="Exo Medium"/>
                </a:rPr>
                <a:t>As partes ativas do mapa</a:t>
              </a:r>
              <a:endParaRPr sz="700"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sp>
          <p:nvSpPr>
            <p:cNvPr id="120" name="Google Shape;120;p14">
              <a:hlinkClick action="ppaction://hlinksldjump" r:id="rId7"/>
            </p:cNvPr>
            <p:cNvSpPr txBox="1"/>
            <p:nvPr/>
          </p:nvSpPr>
          <p:spPr>
            <a:xfrm>
              <a:off x="1139893" y="3668028"/>
              <a:ext cx="3112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 Medium"/>
                  <a:ea typeface="Exo Medium"/>
                  <a:cs typeface="Exo Medium"/>
                  <a:sym typeface="Exo Medium"/>
                </a:rPr>
                <a:t>As delimitações do mapa</a:t>
              </a:r>
              <a:endParaRPr sz="700"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sp>
          <p:nvSpPr>
            <p:cNvPr id="121" name="Google Shape;121;p14">
              <a:hlinkClick action="ppaction://hlinksldjump" r:id="rId8"/>
            </p:cNvPr>
            <p:cNvSpPr txBox="1"/>
            <p:nvPr/>
          </p:nvSpPr>
          <p:spPr>
            <a:xfrm>
              <a:off x="4891429" y="3668028"/>
              <a:ext cx="3112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 Medium"/>
                  <a:ea typeface="Exo Medium"/>
                  <a:cs typeface="Exo Medium"/>
                  <a:sym typeface="Exo Medium"/>
                </a:rPr>
                <a:t>O mapa final</a:t>
              </a:r>
              <a:endParaRPr sz="700"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907633" y="3144623"/>
              <a:ext cx="212136" cy="217652"/>
            </a:xfrm>
            <a:custGeom>
              <a:rect b="b" l="l" r="r" t="t"/>
              <a:pathLst>
                <a:path extrusionOk="0" h="565329" w="606103">
                  <a:moveTo>
                    <a:pt x="0" y="0"/>
                  </a:moveTo>
                  <a:lnTo>
                    <a:pt x="606103" y="0"/>
                  </a:lnTo>
                  <a:lnTo>
                    <a:pt x="606103" y="565329"/>
                  </a:lnTo>
                  <a:lnTo>
                    <a:pt x="0" y="5653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907633" y="3668023"/>
              <a:ext cx="212136" cy="217652"/>
            </a:xfrm>
            <a:custGeom>
              <a:rect b="b" l="l" r="r" t="t"/>
              <a:pathLst>
                <a:path extrusionOk="0" h="565329" w="606103">
                  <a:moveTo>
                    <a:pt x="0" y="0"/>
                  </a:moveTo>
                  <a:lnTo>
                    <a:pt x="606103" y="0"/>
                  </a:lnTo>
                  <a:lnTo>
                    <a:pt x="606103" y="565329"/>
                  </a:lnTo>
                  <a:lnTo>
                    <a:pt x="0" y="5653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4" name="Google Shape;124;p14"/>
            <p:cNvSpPr/>
            <p:nvPr/>
          </p:nvSpPr>
          <p:spPr>
            <a:xfrm>
              <a:off x="4679285" y="3144629"/>
              <a:ext cx="212136" cy="217652"/>
            </a:xfrm>
            <a:custGeom>
              <a:rect b="b" l="l" r="r" t="t"/>
              <a:pathLst>
                <a:path extrusionOk="0" h="565329" w="606103">
                  <a:moveTo>
                    <a:pt x="0" y="0"/>
                  </a:moveTo>
                  <a:lnTo>
                    <a:pt x="606103" y="0"/>
                  </a:lnTo>
                  <a:lnTo>
                    <a:pt x="606103" y="565329"/>
                  </a:lnTo>
                  <a:lnTo>
                    <a:pt x="0" y="5653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4679281" y="3668023"/>
              <a:ext cx="212136" cy="217652"/>
            </a:xfrm>
            <a:custGeom>
              <a:rect b="b" l="l" r="r" t="t"/>
              <a:pathLst>
                <a:path extrusionOk="0" h="565329" w="606103">
                  <a:moveTo>
                    <a:pt x="0" y="0"/>
                  </a:moveTo>
                  <a:lnTo>
                    <a:pt x="606103" y="0"/>
                  </a:lnTo>
                  <a:lnTo>
                    <a:pt x="606103" y="565329"/>
                  </a:lnTo>
                  <a:lnTo>
                    <a:pt x="0" y="5653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5"/>
          <p:cNvGrpSpPr/>
          <p:nvPr/>
        </p:nvGrpSpPr>
        <p:grpSpPr>
          <a:xfrm>
            <a:off x="5360690" y="931987"/>
            <a:ext cx="3394718" cy="3697163"/>
            <a:chOff x="0" y="0"/>
            <a:chExt cx="1949201" cy="2122860"/>
          </a:xfrm>
        </p:grpSpPr>
        <p:sp>
          <p:nvSpPr>
            <p:cNvPr id="131" name="Google Shape;131;p15"/>
            <p:cNvSpPr/>
            <p:nvPr/>
          </p:nvSpPr>
          <p:spPr>
            <a:xfrm>
              <a:off x="41910" y="43180"/>
              <a:ext cx="1900941" cy="2074600"/>
            </a:xfrm>
            <a:custGeom>
              <a:rect b="b" l="l" r="r" t="t"/>
              <a:pathLst>
                <a:path extrusionOk="0"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32" name="Google Shape;132;p15"/>
            <p:cNvSpPr/>
            <p:nvPr/>
          </p:nvSpPr>
          <p:spPr>
            <a:xfrm>
              <a:off x="35560" y="35560"/>
              <a:ext cx="1913641" cy="2087300"/>
            </a:xfrm>
            <a:custGeom>
              <a:rect b="b" l="l" r="r" t="t"/>
              <a:pathLst>
                <a:path extrusionOk="0" h="2087300" w="1913641">
                  <a:moveTo>
                    <a:pt x="1913641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1913641" y="0"/>
                  </a:lnTo>
                  <a:lnTo>
                    <a:pt x="1913641" y="2087300"/>
                  </a:lnTo>
                  <a:close/>
                  <a:moveTo>
                    <a:pt x="12700" y="2074600"/>
                  </a:moveTo>
                  <a:lnTo>
                    <a:pt x="1900941" y="2074600"/>
                  </a:lnTo>
                  <a:lnTo>
                    <a:pt x="1900941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33" name="Google Shape;133;p15"/>
            <p:cNvSpPr/>
            <p:nvPr/>
          </p:nvSpPr>
          <p:spPr>
            <a:xfrm>
              <a:off x="0" y="0"/>
              <a:ext cx="1900941" cy="2074600"/>
            </a:xfrm>
            <a:custGeom>
              <a:rect b="b" l="l" r="r" t="t"/>
              <a:pathLst>
                <a:path extrusionOk="0"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4" name="Google Shape;134;p15"/>
          <p:cNvGrpSpPr/>
          <p:nvPr/>
        </p:nvGrpSpPr>
        <p:grpSpPr>
          <a:xfrm>
            <a:off x="514350" y="385447"/>
            <a:ext cx="8115300" cy="365245"/>
            <a:chOff x="514350" y="385447"/>
            <a:chExt cx="8115300" cy="365245"/>
          </a:xfrm>
        </p:grpSpPr>
        <p:sp>
          <p:nvSpPr>
            <p:cNvPr id="135" name="Google Shape;135;p15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36" name="Google Shape;136;p15"/>
            <p:cNvGrpSpPr/>
            <p:nvPr/>
          </p:nvGrpSpPr>
          <p:grpSpPr>
            <a:xfrm>
              <a:off x="7224862" y="385447"/>
              <a:ext cx="1404788" cy="365245"/>
              <a:chOff x="0" y="0"/>
              <a:chExt cx="3746102" cy="973987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0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1" y="0"/>
                    </a:lnTo>
                    <a:lnTo>
                      <a:pt x="1248701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38" name="Google Shape;138;p15"/>
              <p:cNvSpPr/>
              <p:nvPr/>
            </p:nvSpPr>
            <p:spPr>
              <a:xfrm>
                <a:off x="1248701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0" y="0"/>
                    </a:lnTo>
                    <a:lnTo>
                      <a:pt x="1248700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39" name="Google Shape;139;p15"/>
              <p:cNvSpPr/>
              <p:nvPr/>
            </p:nvSpPr>
            <p:spPr>
              <a:xfrm>
                <a:off x="2497401" y="0"/>
                <a:ext cx="1248701" cy="973987"/>
              </a:xfrm>
              <a:custGeom>
                <a:rect b="b" l="l" r="r" t="t"/>
                <a:pathLst>
                  <a:path extrusionOk="0" h="973987" w="1248701">
                    <a:moveTo>
                      <a:pt x="0" y="0"/>
                    </a:moveTo>
                    <a:lnTo>
                      <a:pt x="1248701" y="0"/>
                    </a:lnTo>
                    <a:lnTo>
                      <a:pt x="1248701" y="973987"/>
                    </a:lnTo>
                    <a:lnTo>
                      <a:pt x="0" y="973987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</p:grpSp>
      <p:sp>
        <p:nvSpPr>
          <p:cNvPr id="140" name="Google Shape;140;p15"/>
          <p:cNvSpPr/>
          <p:nvPr/>
        </p:nvSpPr>
        <p:spPr>
          <a:xfrm>
            <a:off x="989600" y="3616900"/>
            <a:ext cx="468000" cy="46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514350" y="931987"/>
            <a:ext cx="4642102" cy="3697173"/>
            <a:chOff x="0" y="0"/>
            <a:chExt cx="2665424" cy="2122860"/>
          </a:xfrm>
        </p:grpSpPr>
        <p:sp>
          <p:nvSpPr>
            <p:cNvPr id="142" name="Google Shape;142;p15"/>
            <p:cNvSpPr/>
            <p:nvPr/>
          </p:nvSpPr>
          <p:spPr>
            <a:xfrm>
              <a:off x="41910" y="43180"/>
              <a:ext cx="2617164" cy="2074600"/>
            </a:xfrm>
            <a:custGeom>
              <a:rect b="b" l="l" r="r" t="t"/>
              <a:pathLst>
                <a:path extrusionOk="0"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>
              <a:off x="35560" y="35560"/>
              <a:ext cx="2629864" cy="2087300"/>
            </a:xfrm>
            <a:custGeom>
              <a:rect b="b" l="l" r="r" t="t"/>
              <a:pathLst>
                <a:path extrusionOk="0" h="2087300" w="2629864">
                  <a:moveTo>
                    <a:pt x="2629864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2629864" y="0"/>
                  </a:lnTo>
                  <a:lnTo>
                    <a:pt x="2629864" y="2087300"/>
                  </a:lnTo>
                  <a:close/>
                  <a:moveTo>
                    <a:pt x="12700" y="2074600"/>
                  </a:moveTo>
                  <a:lnTo>
                    <a:pt x="2617164" y="2074600"/>
                  </a:lnTo>
                  <a:lnTo>
                    <a:pt x="2617164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44" name="Google Shape;144;p15"/>
            <p:cNvSpPr/>
            <p:nvPr/>
          </p:nvSpPr>
          <p:spPr>
            <a:xfrm>
              <a:off x="0" y="0"/>
              <a:ext cx="2617164" cy="2074600"/>
            </a:xfrm>
            <a:custGeom>
              <a:rect b="b" l="l" r="r" t="t"/>
              <a:pathLst>
                <a:path extrusionOk="0"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5" name="Google Shape;145;p15"/>
          <p:cNvSpPr/>
          <p:nvPr/>
        </p:nvSpPr>
        <p:spPr>
          <a:xfrm>
            <a:off x="1217249" y="1759600"/>
            <a:ext cx="2589900" cy="1656000"/>
          </a:xfrm>
          <a:prstGeom prst="wedgeEllipseCallout">
            <a:avLst>
              <a:gd fmla="val -36505" name="adj1"/>
              <a:gd fmla="val 58624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O seu objetivo neste jogo é determinar a área em que sua função pode se desenvolver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128318" y="1826735"/>
            <a:ext cx="2029200" cy="1352700"/>
          </a:xfrm>
          <a:prstGeom prst="wedgeEllipseCallout">
            <a:avLst>
              <a:gd fmla="val -32397" name="adj1"/>
              <a:gd fmla="val 74607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Olá! Eu sou Pixie, sua assistente.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217250" y="1455313"/>
            <a:ext cx="3678300" cy="2095500"/>
          </a:xfrm>
          <a:prstGeom prst="wedgeEllipseCallout">
            <a:avLst>
              <a:gd fmla="val -40311" name="adj1"/>
              <a:gd fmla="val 51585" name="adj2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Você iniciará com a área completa do mapa, o plano cartesiano R² . A partir dele, você construirá o mapa do domínio da sua função. Vamos lá!!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989600" y="3637800"/>
            <a:ext cx="468000" cy="468000"/>
            <a:chOff x="809000" y="3335425"/>
            <a:chExt cx="468000" cy="468000"/>
          </a:xfrm>
        </p:grpSpPr>
        <p:sp>
          <p:nvSpPr>
            <p:cNvPr id="149" name="Google Shape;149;p15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5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598900" y="1012925"/>
            <a:ext cx="3013800" cy="3313500"/>
            <a:chOff x="5598900" y="1012925"/>
            <a:chExt cx="3013800" cy="3313500"/>
          </a:xfrm>
        </p:grpSpPr>
        <p:cxnSp>
          <p:nvCxnSpPr>
            <p:cNvPr id="155" name="Google Shape;155;p15"/>
            <p:cNvCxnSpPr/>
            <p:nvPr/>
          </p:nvCxnSpPr>
          <p:spPr>
            <a:xfrm rot="10800000">
              <a:off x="7045425" y="1111625"/>
              <a:ext cx="13500" cy="3214800"/>
            </a:xfrm>
            <a:prstGeom prst="straightConnector1">
              <a:avLst/>
            </a:prstGeom>
            <a:noFill/>
            <a:ln cap="flat" cmpd="sng" w="9525">
              <a:solidFill>
                <a:srgbClr val="50733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5598900" y="2906625"/>
              <a:ext cx="3013800" cy="13500"/>
            </a:xfrm>
            <a:prstGeom prst="straightConnector1">
              <a:avLst/>
            </a:prstGeom>
            <a:noFill/>
            <a:ln cap="flat" cmpd="sng" w="9525">
              <a:solidFill>
                <a:srgbClr val="50733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7049700" y="1012925"/>
              <a:ext cx="3348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07335"/>
                  </a:solidFill>
                  <a:latin typeface="Exo SemiBold"/>
                  <a:ea typeface="Exo SemiBold"/>
                  <a:cs typeface="Exo SemiBold"/>
                  <a:sym typeface="Exo SemiBold"/>
                </a:rPr>
                <a:t>y</a:t>
              </a:r>
              <a:endParaRPr sz="1600">
                <a:solidFill>
                  <a:srgbClr val="507335"/>
                </a:solidFill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8277900" y="2528975"/>
              <a:ext cx="3348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07335"/>
                  </a:solidFill>
                  <a:latin typeface="Exo SemiBold"/>
                  <a:ea typeface="Exo SemiBold"/>
                  <a:cs typeface="Exo SemiBold"/>
                  <a:sym typeface="Exo SemiBold"/>
                </a:rPr>
                <a:t>x</a:t>
              </a:r>
              <a:endParaRPr sz="1600">
                <a:solidFill>
                  <a:srgbClr val="507335"/>
                </a:solidFill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</p:grpSp>
      <p:sp>
        <p:nvSpPr>
          <p:cNvPr id="159" name="Google Shape;159;p15"/>
          <p:cNvSpPr/>
          <p:nvPr/>
        </p:nvSpPr>
        <p:spPr>
          <a:xfrm>
            <a:off x="4592502" y="4105810"/>
            <a:ext cx="303051" cy="282664"/>
          </a:xfrm>
          <a:custGeom>
            <a:rect b="b" l="l" r="r" t="t"/>
            <a:pathLst>
              <a:path extrusionOk="0" h="565329" w="606103">
                <a:moveTo>
                  <a:pt x="0" y="0"/>
                </a:moveTo>
                <a:lnTo>
                  <a:pt x="606103" y="0"/>
                </a:lnTo>
                <a:lnTo>
                  <a:pt x="606103" y="565329"/>
                </a:lnTo>
                <a:lnTo>
                  <a:pt x="0" y="56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5">
            <a:hlinkClick action="ppaction://hlinksldjump" r:id="rId6"/>
          </p:cNvPr>
          <p:cNvSpPr/>
          <p:nvPr/>
        </p:nvSpPr>
        <p:spPr>
          <a:xfrm>
            <a:off x="8052375" y="4718875"/>
            <a:ext cx="653469" cy="283340"/>
          </a:xfrm>
          <a:custGeom>
            <a:rect b="b" l="l" r="r" t="t"/>
            <a:pathLst>
              <a:path extrusionOk="0" h="899491" w="2196534">
                <a:moveTo>
                  <a:pt x="0" y="0"/>
                </a:moveTo>
                <a:lnTo>
                  <a:pt x="2196534" y="0"/>
                </a:lnTo>
                <a:lnTo>
                  <a:pt x="2196534" y="899491"/>
                </a:lnTo>
                <a:lnTo>
                  <a:pt x="0" y="899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388" l="0" r="0" t="-2388"/>
            </a:stretch>
          </a:blipFill>
          <a:ln>
            <a:noFill/>
          </a:ln>
        </p:spPr>
      </p:sp>
      <p:sp>
        <p:nvSpPr>
          <p:cNvPr id="161" name="Google Shape;161;p15"/>
          <p:cNvSpPr txBox="1"/>
          <p:nvPr/>
        </p:nvSpPr>
        <p:spPr>
          <a:xfrm>
            <a:off x="8137175" y="4791244"/>
            <a:ext cx="48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MENU</a:t>
            </a:r>
            <a:endParaRPr sz="9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514350" y="1010002"/>
            <a:ext cx="8115323" cy="3488430"/>
            <a:chOff x="0" y="0"/>
            <a:chExt cx="4659694" cy="1435686"/>
          </a:xfrm>
        </p:grpSpPr>
        <p:sp>
          <p:nvSpPr>
            <p:cNvPr id="167" name="Google Shape;167;p16"/>
            <p:cNvSpPr/>
            <p:nvPr/>
          </p:nvSpPr>
          <p:spPr>
            <a:xfrm>
              <a:off x="41910" y="4318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68" name="Google Shape;168;p16"/>
            <p:cNvSpPr/>
            <p:nvPr/>
          </p:nvSpPr>
          <p:spPr>
            <a:xfrm>
              <a:off x="35560" y="35560"/>
              <a:ext cx="4624134" cy="1400126"/>
            </a:xfrm>
            <a:custGeom>
              <a:rect b="b" l="l" r="r" t="t"/>
              <a:pathLst>
                <a:path extrusionOk="0" h="1400126" w="4624134">
                  <a:moveTo>
                    <a:pt x="4624134" y="1400126"/>
                  </a:moveTo>
                  <a:lnTo>
                    <a:pt x="0" y="1400126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00126"/>
                  </a:lnTo>
                  <a:close/>
                  <a:moveTo>
                    <a:pt x="12700" y="1387426"/>
                  </a:moveTo>
                  <a:lnTo>
                    <a:pt x="4611434" y="1387426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169" name="Google Shape;169;p16"/>
            <p:cNvSpPr/>
            <p:nvPr/>
          </p:nvSpPr>
          <p:spPr>
            <a:xfrm>
              <a:off x="0" y="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0" name="Google Shape;170;p16"/>
          <p:cNvCxnSpPr/>
          <p:nvPr/>
        </p:nvCxnSpPr>
        <p:spPr>
          <a:xfrm>
            <a:off x="1645005" y="2557219"/>
            <a:ext cx="5973000" cy="123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6"/>
          <p:cNvSpPr/>
          <p:nvPr/>
        </p:nvSpPr>
        <p:spPr>
          <a:xfrm>
            <a:off x="3443019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449495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455971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676275" y="2996803"/>
            <a:ext cx="1682438" cy="1110535"/>
            <a:chOff x="0" y="-9525"/>
            <a:chExt cx="4486500" cy="2961426"/>
          </a:xfrm>
        </p:grpSpPr>
        <p:sp>
          <p:nvSpPr>
            <p:cNvPr id="175" name="Google Shape;175;p16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latin typeface="Exo"/>
                  <a:ea typeface="Exo"/>
                  <a:cs typeface="Exo"/>
                  <a:sym typeface="Exo"/>
                </a:rPr>
                <a:t>Conhecendo suas armas </a:t>
              </a:r>
              <a:endParaRPr b="1" sz="7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Exo"/>
                  <a:ea typeface="Exo"/>
                  <a:cs typeface="Exo"/>
                  <a:sym typeface="Exo"/>
                </a:rPr>
                <a:t>Analisando a função e identificando quais armas utilizar</a:t>
              </a:r>
              <a:endParaRPr sz="700"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178" name="Google Shape;178;p16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9" name="Google Shape;179;p16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80" name="Google Shape;180;p16"/>
          <p:cNvSpPr/>
          <p:nvPr/>
        </p:nvSpPr>
        <p:spPr>
          <a:xfrm>
            <a:off x="1323753" y="2309669"/>
            <a:ext cx="271538" cy="511459"/>
          </a:xfrm>
          <a:custGeom>
            <a:rect b="b" l="l" r="r" t="t"/>
            <a:pathLst>
              <a:path extrusionOk="0" h="1022918" w="543076">
                <a:moveTo>
                  <a:pt x="0" y="0"/>
                </a:moveTo>
                <a:lnTo>
                  <a:pt x="543076" y="0"/>
                </a:lnTo>
                <a:lnTo>
                  <a:pt x="543076" y="1022917"/>
                </a:lnTo>
                <a:lnTo>
                  <a:pt x="0" y="1022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6">
            <a:hlinkClick action="ppaction://hlinksldjump" r:id="rId6"/>
          </p:cNvPr>
          <p:cNvSpPr/>
          <p:nvPr/>
        </p:nvSpPr>
        <p:spPr>
          <a:xfrm>
            <a:off x="-82637" y="-12"/>
            <a:ext cx="93093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>
            <a:hlinkClick action="ppaction://hlinkshowjump?jump=nextslide"/>
          </p:cNvPr>
          <p:cNvSpPr/>
          <p:nvPr/>
        </p:nvSpPr>
        <p:spPr>
          <a:xfrm>
            <a:off x="8125789" y="3874735"/>
            <a:ext cx="303051" cy="282664"/>
          </a:xfrm>
          <a:custGeom>
            <a:rect b="b" l="l" r="r" t="t"/>
            <a:pathLst>
              <a:path extrusionOk="0" h="565329" w="606103">
                <a:moveTo>
                  <a:pt x="0" y="0"/>
                </a:moveTo>
                <a:lnTo>
                  <a:pt x="606103" y="0"/>
                </a:lnTo>
                <a:lnTo>
                  <a:pt x="606103" y="565329"/>
                </a:lnTo>
                <a:lnTo>
                  <a:pt x="0" y="56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8371316" y="4352983"/>
            <a:ext cx="566383" cy="531620"/>
            <a:chOff x="0" y="0"/>
            <a:chExt cx="1510354" cy="1417654"/>
          </a:xfrm>
        </p:grpSpPr>
        <p:sp>
          <p:nvSpPr>
            <p:cNvPr id="188" name="Google Shape;188;p17"/>
            <p:cNvSpPr/>
            <p:nvPr/>
          </p:nvSpPr>
          <p:spPr>
            <a:xfrm>
              <a:off x="223054" y="223054"/>
              <a:ext cx="1287300" cy="1194600"/>
            </a:xfrm>
            <a:prstGeom prst="rect">
              <a:avLst/>
            </a:prstGeom>
            <a:solidFill>
              <a:srgbClr val="50733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17"/>
            <p:cNvGrpSpPr/>
            <p:nvPr/>
          </p:nvGrpSpPr>
          <p:grpSpPr>
            <a:xfrm>
              <a:off x="0" y="0"/>
              <a:ext cx="1363812" cy="1238995"/>
              <a:chOff x="0" y="0"/>
              <a:chExt cx="3343497" cy="3037496"/>
            </a:xfrm>
          </p:grpSpPr>
          <p:sp>
            <p:nvSpPr>
              <p:cNvPr id="190" name="Google Shape;190;p17"/>
              <p:cNvSpPr/>
              <p:nvPr/>
            </p:nvSpPr>
            <p:spPr>
              <a:xfrm>
                <a:off x="72390" y="72390"/>
                <a:ext cx="3198717" cy="2892717"/>
              </a:xfrm>
              <a:custGeom>
                <a:rect b="b" l="l" r="r" t="t"/>
                <a:pathLst>
                  <a:path extrusionOk="0"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91" name="Google Shape;191;p17"/>
              <p:cNvSpPr/>
              <p:nvPr/>
            </p:nvSpPr>
            <p:spPr>
              <a:xfrm>
                <a:off x="0" y="0"/>
                <a:ext cx="3343497" cy="3037496"/>
              </a:xfrm>
              <a:custGeom>
                <a:rect b="b" l="l" r="r" t="t"/>
                <a:pathLst>
                  <a:path extrusionOk="0"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</p:grpSp>
        <p:sp>
          <p:nvSpPr>
            <p:cNvPr id="192" name="Google Shape;192;p17"/>
            <p:cNvSpPr/>
            <p:nvPr/>
          </p:nvSpPr>
          <p:spPr>
            <a:xfrm flipH="1">
              <a:off x="277916" y="223054"/>
              <a:ext cx="808138" cy="753772"/>
            </a:xfrm>
            <a:custGeom>
              <a:rect b="b" l="l" r="r" t="t"/>
              <a:pathLst>
                <a:path extrusionOk="0"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3" name="Google Shape;193;p17"/>
          <p:cNvSpPr/>
          <p:nvPr/>
        </p:nvSpPr>
        <p:spPr>
          <a:xfrm>
            <a:off x="1150275" y="350400"/>
            <a:ext cx="4562100" cy="743700"/>
          </a:xfrm>
          <a:prstGeom prst="wedgeEllipseCallout">
            <a:avLst>
              <a:gd fmla="val -49832" name="adj1"/>
              <a:gd fmla="val 55977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Exo"/>
                <a:ea typeface="Exo"/>
                <a:cs typeface="Exo"/>
                <a:sym typeface="Exo"/>
              </a:rPr>
              <a:t>Para delimitar o seu mapa, você deve utilizar uma ou mais das seguintes armas.</a:t>
            </a:r>
            <a:endParaRPr sz="1300"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563125" y="1037425"/>
            <a:ext cx="468000" cy="468000"/>
            <a:chOff x="576525" y="849900"/>
            <a:chExt cx="468000" cy="468000"/>
          </a:xfrm>
        </p:grpSpPr>
        <p:sp>
          <p:nvSpPr>
            <p:cNvPr id="195" name="Google Shape;195;p17"/>
            <p:cNvSpPr/>
            <p:nvPr/>
          </p:nvSpPr>
          <p:spPr>
            <a:xfrm>
              <a:off x="576525" y="849900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17"/>
            <p:cNvGrpSpPr/>
            <p:nvPr/>
          </p:nvGrpSpPr>
          <p:grpSpPr>
            <a:xfrm>
              <a:off x="681067" y="963861"/>
              <a:ext cx="258927" cy="53674"/>
              <a:chOff x="885425" y="3407525"/>
              <a:chExt cx="286550" cy="654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17"/>
            <p:cNvSpPr/>
            <p:nvPr/>
          </p:nvSpPr>
          <p:spPr>
            <a:xfrm rot="7222748">
              <a:off x="711757" y="974154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654250" y="1705450"/>
            <a:ext cx="2350888" cy="3179231"/>
            <a:chOff x="654250" y="1705450"/>
            <a:chExt cx="2350888" cy="3179231"/>
          </a:xfrm>
        </p:grpSpPr>
        <p:grpSp>
          <p:nvGrpSpPr>
            <p:cNvPr id="201" name="Google Shape;201;p17"/>
            <p:cNvGrpSpPr/>
            <p:nvPr/>
          </p:nvGrpSpPr>
          <p:grpSpPr>
            <a:xfrm>
              <a:off x="654250" y="1705450"/>
              <a:ext cx="2350888" cy="3179231"/>
              <a:chOff x="0" y="0"/>
              <a:chExt cx="1349844" cy="1717204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03" name="Google Shape;203;p17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04" name="Google Shape;204;p17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901775" y="3800399"/>
              <a:ext cx="1855800" cy="767238"/>
              <a:chOff x="0" y="-9525"/>
              <a:chExt cx="4948800" cy="1924832"/>
            </a:xfrm>
          </p:grpSpPr>
          <p:sp>
            <p:nvSpPr>
              <p:cNvPr id="206" name="Google Shape;206;p17"/>
              <p:cNvSpPr txBox="1"/>
              <p:nvPr/>
            </p:nvSpPr>
            <p:spPr>
              <a:xfrm>
                <a:off x="0" y="-9525"/>
                <a:ext cx="49488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300">
                    <a:latin typeface="Exo SemiBold"/>
                    <a:ea typeface="Exo SemiBold"/>
                    <a:cs typeface="Exo SemiBold"/>
                    <a:sym typeface="Exo SemiBold"/>
                  </a:rPr>
                  <a:t>Arma 1</a:t>
                </a:r>
                <a:endParaRPr sz="1300"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0" y="988607"/>
                <a:ext cx="4948800" cy="9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>
                    <a:latin typeface="Exo"/>
                    <a:ea typeface="Exo"/>
                    <a:cs typeface="Exo"/>
                    <a:sym typeface="Exo"/>
                  </a:rPr>
                  <a:t>Para o caso de um variável estar no denominador.</a:t>
                </a:r>
                <a:endParaRPr sz="700"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sp>
          <p:nvSpPr>
            <p:cNvPr id="208" name="Google Shape;208;p17"/>
            <p:cNvSpPr/>
            <p:nvPr/>
          </p:nvSpPr>
          <p:spPr>
            <a:xfrm>
              <a:off x="901771" y="3733420"/>
              <a:ext cx="329401" cy="326536"/>
            </a:xfrm>
            <a:custGeom>
              <a:rect b="b" l="l" r="r" t="t"/>
              <a:pathLst>
                <a:path extrusionOk="0" h="1145741" w="1145741">
                  <a:moveTo>
                    <a:pt x="0" y="0"/>
                  </a:moveTo>
                  <a:lnTo>
                    <a:pt x="1145741" y="0"/>
                  </a:lnTo>
                  <a:lnTo>
                    <a:pt x="1145741" y="1145741"/>
                  </a:lnTo>
                  <a:lnTo>
                    <a:pt x="0" y="1145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9" name="Google Shape;209;p17"/>
            <p:cNvSpPr txBox="1"/>
            <p:nvPr/>
          </p:nvSpPr>
          <p:spPr>
            <a:xfrm>
              <a:off x="1546500" y="1902050"/>
              <a:ext cx="5664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chemeClr val="dk1"/>
                  </a:solidFill>
                  <a:latin typeface="Exo Medium"/>
                  <a:ea typeface="Exo Medium"/>
                  <a:cs typeface="Exo Medium"/>
                  <a:sym typeface="Exo Medium"/>
                </a:rPr>
                <a:t>1</a:t>
              </a:r>
              <a:endParaRPr sz="20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endParaRPr>
            </a:p>
          </p:txBody>
        </p:sp>
        <p:cxnSp>
          <p:nvCxnSpPr>
            <p:cNvPr id="210" name="Google Shape;210;p17"/>
            <p:cNvCxnSpPr/>
            <p:nvPr/>
          </p:nvCxnSpPr>
          <p:spPr>
            <a:xfrm flipH="1" rot="10800000">
              <a:off x="1532250" y="2370050"/>
              <a:ext cx="594900" cy="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17"/>
            <p:cNvSpPr/>
            <p:nvPr/>
          </p:nvSpPr>
          <p:spPr>
            <a:xfrm>
              <a:off x="1596288" y="2468485"/>
              <a:ext cx="466814" cy="358929"/>
            </a:xfrm>
            <a:custGeom>
              <a:rect b="b" l="l" r="r" t="t"/>
              <a:pathLst>
                <a:path extrusionOk="0" h="1055675" w="1362960">
                  <a:moveTo>
                    <a:pt x="0" y="0"/>
                  </a:moveTo>
                  <a:lnTo>
                    <a:pt x="1362960" y="0"/>
                  </a:lnTo>
                  <a:lnTo>
                    <a:pt x="1362960" y="1055675"/>
                  </a:lnTo>
                  <a:lnTo>
                    <a:pt x="0" y="10556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12" name="Google Shape;212;p17"/>
            <p:cNvGrpSpPr/>
            <p:nvPr/>
          </p:nvGrpSpPr>
          <p:grpSpPr>
            <a:xfrm>
              <a:off x="1254563" y="2982688"/>
              <a:ext cx="1150213" cy="595475"/>
              <a:chOff x="1031113" y="2952425"/>
              <a:chExt cx="1150213" cy="595475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1031113" y="3169710"/>
                <a:ext cx="361184" cy="250723"/>
              </a:xfrm>
              <a:custGeom>
                <a:rect b="b" l="l" r="r" t="t"/>
                <a:pathLst>
                  <a:path extrusionOk="0" h="1055675" w="1362960">
                    <a:moveTo>
                      <a:pt x="0" y="0"/>
                    </a:moveTo>
                    <a:lnTo>
                      <a:pt x="1362960" y="0"/>
                    </a:lnTo>
                    <a:lnTo>
                      <a:pt x="1362960" y="1055675"/>
                    </a:lnTo>
                    <a:lnTo>
                      <a:pt x="0" y="1055675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214" name="Google Shape;214;p17"/>
              <p:cNvSpPr txBox="1"/>
              <p:nvPr/>
            </p:nvSpPr>
            <p:spPr>
              <a:xfrm>
                <a:off x="1392300" y="2952425"/>
                <a:ext cx="466800" cy="4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≠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7"/>
              <p:cNvSpPr txBox="1"/>
              <p:nvPr/>
            </p:nvSpPr>
            <p:spPr>
              <a:xfrm>
                <a:off x="1714525" y="3079900"/>
                <a:ext cx="466800" cy="4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Exo Medium"/>
                    <a:ea typeface="Exo Medium"/>
                    <a:cs typeface="Exo Medium"/>
                    <a:sym typeface="Exo Medium"/>
                  </a:rPr>
                  <a:t>0</a:t>
                </a:r>
                <a:endParaRPr sz="1600">
                  <a:solidFill>
                    <a:schemeClr val="dk1"/>
                  </a:solidFill>
                  <a:latin typeface="Exo Medium"/>
                  <a:ea typeface="Exo Medium"/>
                  <a:cs typeface="Exo Medium"/>
                  <a:sym typeface="Exo Medium"/>
                </a:endParaRPr>
              </a:p>
            </p:txBody>
          </p:sp>
        </p:grpSp>
      </p:grpSp>
      <p:grpSp>
        <p:nvGrpSpPr>
          <p:cNvPr id="216" name="Google Shape;216;p17"/>
          <p:cNvGrpSpPr/>
          <p:nvPr/>
        </p:nvGrpSpPr>
        <p:grpSpPr>
          <a:xfrm>
            <a:off x="3168382" y="1705450"/>
            <a:ext cx="2350888" cy="3179231"/>
            <a:chOff x="3168382" y="1705450"/>
            <a:chExt cx="2350888" cy="3179231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3168382" y="1705450"/>
              <a:ext cx="2350888" cy="3179231"/>
              <a:chOff x="0" y="0"/>
              <a:chExt cx="1349844" cy="1717204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19" name="Google Shape;219;p17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20" name="Google Shape;220;p17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415907" y="3800399"/>
              <a:ext cx="1855800" cy="982721"/>
              <a:chOff x="0" y="-9525"/>
              <a:chExt cx="4948800" cy="2465432"/>
            </a:xfrm>
          </p:grpSpPr>
          <p:sp>
            <p:nvSpPr>
              <p:cNvPr id="222" name="Google Shape;222;p17"/>
              <p:cNvSpPr txBox="1"/>
              <p:nvPr/>
            </p:nvSpPr>
            <p:spPr>
              <a:xfrm>
                <a:off x="0" y="-9525"/>
                <a:ext cx="49488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3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Arma </a:t>
                </a:r>
                <a:r>
                  <a:rPr lang="pt-BR" sz="1300">
                    <a:latin typeface="Exo SemiBold"/>
                    <a:ea typeface="Exo SemiBold"/>
                    <a:cs typeface="Exo SemiBold"/>
                    <a:sym typeface="Exo SemiBold"/>
                  </a:rPr>
                  <a:t>2</a:t>
                </a:r>
                <a:endParaRPr sz="1300"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223" name="Google Shape;223;p17"/>
              <p:cNvSpPr txBox="1"/>
              <p:nvPr/>
            </p:nvSpPr>
            <p:spPr>
              <a:xfrm>
                <a:off x="0" y="988607"/>
                <a:ext cx="4948800" cy="14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>
                    <a:latin typeface="Exo"/>
                    <a:ea typeface="Exo"/>
                    <a:cs typeface="Exo"/>
                    <a:sym typeface="Exo"/>
                  </a:rPr>
                  <a:t>Para o caso de uma variável estar dentro de uma raíz de índice par</a:t>
                </a:r>
                <a:endParaRPr sz="700"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sp>
          <p:nvSpPr>
            <p:cNvPr id="224" name="Google Shape;224;p17"/>
            <p:cNvSpPr/>
            <p:nvPr/>
          </p:nvSpPr>
          <p:spPr>
            <a:xfrm>
              <a:off x="3415896" y="3733420"/>
              <a:ext cx="329401" cy="326536"/>
            </a:xfrm>
            <a:custGeom>
              <a:rect b="b" l="l" r="r" t="t"/>
              <a:pathLst>
                <a:path extrusionOk="0" h="1145741" w="1145741">
                  <a:moveTo>
                    <a:pt x="0" y="0"/>
                  </a:moveTo>
                  <a:lnTo>
                    <a:pt x="1145741" y="0"/>
                  </a:lnTo>
                  <a:lnTo>
                    <a:pt x="1145741" y="1145741"/>
                  </a:lnTo>
                  <a:lnTo>
                    <a:pt x="0" y="1145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25" name="Google Shape;225;p17"/>
            <p:cNvGrpSpPr/>
            <p:nvPr/>
          </p:nvGrpSpPr>
          <p:grpSpPr>
            <a:xfrm>
              <a:off x="3768700" y="2088463"/>
              <a:ext cx="1150200" cy="569764"/>
              <a:chOff x="3576350" y="2181450"/>
              <a:chExt cx="1150200" cy="569764"/>
            </a:xfrm>
          </p:grpSpPr>
          <p:sp>
            <p:nvSpPr>
              <p:cNvPr id="226" name="Google Shape;226;p17"/>
              <p:cNvSpPr txBox="1"/>
              <p:nvPr/>
            </p:nvSpPr>
            <p:spPr>
              <a:xfrm>
                <a:off x="3576350" y="2181450"/>
                <a:ext cx="1150200" cy="5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5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rPr>
                  <a:t>√</a:t>
                </a:r>
                <a:endParaRPr sz="35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3918038" y="2392285"/>
                <a:ext cx="466814" cy="358929"/>
              </a:xfrm>
              <a:custGeom>
                <a:rect b="b" l="l" r="r" t="t"/>
                <a:pathLst>
                  <a:path extrusionOk="0" h="1055675" w="1362960">
                    <a:moveTo>
                      <a:pt x="0" y="0"/>
                    </a:moveTo>
                    <a:lnTo>
                      <a:pt x="1362960" y="0"/>
                    </a:lnTo>
                    <a:lnTo>
                      <a:pt x="1362960" y="1055675"/>
                    </a:lnTo>
                    <a:lnTo>
                      <a:pt x="0" y="1055675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  <p:grpSp>
          <p:nvGrpSpPr>
            <p:cNvPr id="228" name="Google Shape;228;p17"/>
            <p:cNvGrpSpPr/>
            <p:nvPr/>
          </p:nvGrpSpPr>
          <p:grpSpPr>
            <a:xfrm>
              <a:off x="3848088" y="3072038"/>
              <a:ext cx="991413" cy="446048"/>
              <a:chOff x="3745288" y="3103913"/>
              <a:chExt cx="991413" cy="446048"/>
            </a:xfrm>
          </p:grpSpPr>
          <p:sp>
            <p:nvSpPr>
              <p:cNvPr id="229" name="Google Shape;229;p17"/>
              <p:cNvSpPr/>
              <p:nvPr/>
            </p:nvSpPr>
            <p:spPr>
              <a:xfrm>
                <a:off x="3745288" y="3245210"/>
                <a:ext cx="361184" cy="250723"/>
              </a:xfrm>
              <a:custGeom>
                <a:rect b="b" l="l" r="r" t="t"/>
                <a:pathLst>
                  <a:path extrusionOk="0" h="1055675" w="1362960">
                    <a:moveTo>
                      <a:pt x="0" y="0"/>
                    </a:moveTo>
                    <a:lnTo>
                      <a:pt x="1362960" y="0"/>
                    </a:lnTo>
                    <a:lnTo>
                      <a:pt x="1362960" y="1055675"/>
                    </a:lnTo>
                    <a:lnTo>
                      <a:pt x="0" y="1055675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230" name="Google Shape;230;p17"/>
              <p:cNvSpPr txBox="1"/>
              <p:nvPr/>
            </p:nvSpPr>
            <p:spPr>
              <a:xfrm>
                <a:off x="4124750" y="3103913"/>
                <a:ext cx="468000" cy="2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≥</a:t>
                </a:r>
                <a:endParaRPr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7"/>
              <p:cNvSpPr txBox="1"/>
              <p:nvPr/>
            </p:nvSpPr>
            <p:spPr>
              <a:xfrm>
                <a:off x="4407300" y="3191160"/>
                <a:ext cx="3294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Exo Medium"/>
                    <a:ea typeface="Exo Medium"/>
                    <a:cs typeface="Exo Medium"/>
                    <a:sym typeface="Exo Medium"/>
                  </a:rPr>
                  <a:t>0</a:t>
                </a:r>
                <a:endParaRPr sz="1600">
                  <a:solidFill>
                    <a:schemeClr val="dk1"/>
                  </a:solidFill>
                  <a:latin typeface="Exo Medium"/>
                  <a:ea typeface="Exo Medium"/>
                  <a:cs typeface="Exo Medium"/>
                  <a:sym typeface="Exo Medium"/>
                </a:endParaRPr>
              </a:p>
            </p:txBody>
          </p:sp>
        </p:grpSp>
      </p:grpSp>
      <p:grpSp>
        <p:nvGrpSpPr>
          <p:cNvPr id="232" name="Google Shape;232;p17"/>
          <p:cNvGrpSpPr/>
          <p:nvPr/>
        </p:nvGrpSpPr>
        <p:grpSpPr>
          <a:xfrm>
            <a:off x="5712363" y="1705450"/>
            <a:ext cx="2350888" cy="3179231"/>
            <a:chOff x="5712363" y="1705450"/>
            <a:chExt cx="2350888" cy="3179231"/>
          </a:xfrm>
        </p:grpSpPr>
        <p:grpSp>
          <p:nvGrpSpPr>
            <p:cNvPr id="233" name="Google Shape;233;p17"/>
            <p:cNvGrpSpPr/>
            <p:nvPr/>
          </p:nvGrpSpPr>
          <p:grpSpPr>
            <a:xfrm>
              <a:off x="5712363" y="1705450"/>
              <a:ext cx="2350888" cy="3179231"/>
              <a:chOff x="0" y="0"/>
              <a:chExt cx="1349844" cy="1717204"/>
            </a:xfrm>
          </p:grpSpPr>
          <p:sp>
            <p:nvSpPr>
              <p:cNvPr id="234" name="Google Shape;234;p17"/>
              <p:cNvSpPr/>
              <p:nvPr/>
            </p:nvSpPr>
            <p:spPr>
              <a:xfrm>
                <a:off x="41910" y="4318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35" name="Google Shape;235;p17"/>
              <p:cNvSpPr/>
              <p:nvPr/>
            </p:nvSpPr>
            <p:spPr>
              <a:xfrm>
                <a:off x="35560" y="35560"/>
                <a:ext cx="1314284" cy="1681644"/>
              </a:xfrm>
              <a:custGeom>
                <a:rect b="b" l="l" r="r" t="t"/>
                <a:pathLst>
                  <a:path extrusionOk="0" h="1681644" w="1314284">
                    <a:moveTo>
                      <a:pt x="1314284" y="1681644"/>
                    </a:moveTo>
                    <a:lnTo>
                      <a:pt x="0" y="1681644"/>
                    </a:lnTo>
                    <a:lnTo>
                      <a:pt x="0" y="0"/>
                    </a:lnTo>
                    <a:lnTo>
                      <a:pt x="1314284" y="0"/>
                    </a:lnTo>
                    <a:lnTo>
                      <a:pt x="1314284" y="1681644"/>
                    </a:lnTo>
                    <a:close/>
                    <a:moveTo>
                      <a:pt x="12700" y="1668944"/>
                    </a:moveTo>
                    <a:lnTo>
                      <a:pt x="1301584" y="1668944"/>
                    </a:lnTo>
                    <a:lnTo>
                      <a:pt x="1301584" y="12700"/>
                    </a:lnTo>
                    <a:lnTo>
                      <a:pt x="12700" y="12700"/>
                    </a:lnTo>
                    <a:lnTo>
                      <a:pt x="12700" y="1668944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  <p:sp>
            <p:nvSpPr>
              <p:cNvPr id="236" name="Google Shape;236;p17"/>
              <p:cNvSpPr/>
              <p:nvPr/>
            </p:nvSpPr>
            <p:spPr>
              <a:xfrm>
                <a:off x="0" y="0"/>
                <a:ext cx="1301584" cy="1668943"/>
              </a:xfrm>
              <a:custGeom>
                <a:rect b="b" l="l" r="r" t="t"/>
                <a:pathLst>
                  <a:path extrusionOk="0" h="1668943" w="1301584">
                    <a:moveTo>
                      <a:pt x="0" y="0"/>
                    </a:moveTo>
                    <a:lnTo>
                      <a:pt x="1301584" y="0"/>
                    </a:lnTo>
                    <a:lnTo>
                      <a:pt x="1301584" y="1668943"/>
                    </a:lnTo>
                    <a:lnTo>
                      <a:pt x="0" y="16689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</p:grpSp>
        <p:grpSp>
          <p:nvGrpSpPr>
            <p:cNvPr id="237" name="Google Shape;237;p17"/>
            <p:cNvGrpSpPr/>
            <p:nvPr/>
          </p:nvGrpSpPr>
          <p:grpSpPr>
            <a:xfrm>
              <a:off x="5959888" y="3800400"/>
              <a:ext cx="1855812" cy="982721"/>
              <a:chOff x="0" y="-9524"/>
              <a:chExt cx="4948832" cy="2465431"/>
            </a:xfrm>
          </p:grpSpPr>
          <p:sp>
            <p:nvSpPr>
              <p:cNvPr id="238" name="Google Shape;238;p17"/>
              <p:cNvSpPr txBox="1"/>
              <p:nvPr/>
            </p:nvSpPr>
            <p:spPr>
              <a:xfrm>
                <a:off x="32" y="-9524"/>
                <a:ext cx="49488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300">
                    <a:solidFill>
                      <a:schemeClr val="dk1"/>
                    </a:solidFill>
                    <a:latin typeface="Exo SemiBold"/>
                    <a:ea typeface="Exo SemiBold"/>
                    <a:cs typeface="Exo SemiBold"/>
                    <a:sym typeface="Exo SemiBold"/>
                  </a:rPr>
                  <a:t>Arma </a:t>
                </a:r>
                <a:r>
                  <a:rPr lang="pt-BR" sz="1300">
                    <a:latin typeface="Exo SemiBold"/>
                    <a:ea typeface="Exo SemiBold"/>
                    <a:cs typeface="Exo SemiBold"/>
                    <a:sym typeface="Exo SemiBold"/>
                  </a:rPr>
                  <a:t>3</a:t>
                </a:r>
                <a:endParaRPr sz="1300">
                  <a:latin typeface="Exo SemiBold"/>
                  <a:ea typeface="Exo SemiBold"/>
                  <a:cs typeface="Exo SemiBold"/>
                  <a:sym typeface="Exo SemiBold"/>
                </a:endParaRPr>
              </a:p>
            </p:txBody>
          </p:sp>
          <p:sp>
            <p:nvSpPr>
              <p:cNvPr id="239" name="Google Shape;239;p17"/>
              <p:cNvSpPr txBox="1"/>
              <p:nvPr/>
            </p:nvSpPr>
            <p:spPr>
              <a:xfrm>
                <a:off x="0" y="988607"/>
                <a:ext cx="4948800" cy="146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>
                    <a:latin typeface="Exo"/>
                    <a:ea typeface="Exo"/>
                    <a:cs typeface="Exo"/>
                    <a:sym typeface="Exo"/>
                  </a:rPr>
                  <a:t>Para o caso de uma variável estar dentro de uma raíz de índice par e no denominador</a:t>
                </a:r>
                <a:endParaRPr sz="700">
                  <a:latin typeface="Exo"/>
                  <a:ea typeface="Exo"/>
                  <a:cs typeface="Exo"/>
                  <a:sym typeface="Exo"/>
                </a:endParaRPr>
              </a:p>
            </p:txBody>
          </p:sp>
        </p:grpSp>
        <p:sp>
          <p:nvSpPr>
            <p:cNvPr id="240" name="Google Shape;240;p17"/>
            <p:cNvSpPr/>
            <p:nvPr/>
          </p:nvSpPr>
          <p:spPr>
            <a:xfrm>
              <a:off x="5959896" y="3733420"/>
              <a:ext cx="329401" cy="326536"/>
            </a:xfrm>
            <a:custGeom>
              <a:rect b="b" l="l" r="r" t="t"/>
              <a:pathLst>
                <a:path extrusionOk="0" h="1145741" w="1145741">
                  <a:moveTo>
                    <a:pt x="0" y="0"/>
                  </a:moveTo>
                  <a:lnTo>
                    <a:pt x="1145741" y="0"/>
                  </a:lnTo>
                  <a:lnTo>
                    <a:pt x="1145741" y="1145741"/>
                  </a:lnTo>
                  <a:lnTo>
                    <a:pt x="0" y="1145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41" name="Google Shape;241;p17"/>
            <p:cNvGrpSpPr/>
            <p:nvPr/>
          </p:nvGrpSpPr>
          <p:grpSpPr>
            <a:xfrm>
              <a:off x="6241850" y="1818863"/>
              <a:ext cx="1221063" cy="1823048"/>
              <a:chOff x="6241850" y="1818863"/>
              <a:chExt cx="1221063" cy="1823048"/>
            </a:xfrm>
          </p:grpSpPr>
          <p:sp>
            <p:nvSpPr>
              <p:cNvPr id="242" name="Google Shape;242;p17"/>
              <p:cNvSpPr txBox="1"/>
              <p:nvPr/>
            </p:nvSpPr>
            <p:spPr>
              <a:xfrm>
                <a:off x="6574750" y="1818863"/>
                <a:ext cx="566400" cy="46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000">
                    <a:solidFill>
                      <a:schemeClr val="dk1"/>
                    </a:solidFill>
                    <a:latin typeface="Exo Medium"/>
                    <a:ea typeface="Exo Medium"/>
                    <a:cs typeface="Exo Medium"/>
                    <a:sym typeface="Exo Medium"/>
                  </a:rPr>
                  <a:t>1</a:t>
                </a:r>
                <a:endParaRPr sz="2000">
                  <a:solidFill>
                    <a:schemeClr val="dk1"/>
                  </a:solidFill>
                  <a:latin typeface="Exo Medium"/>
                  <a:ea typeface="Exo Medium"/>
                  <a:cs typeface="Exo Medium"/>
                  <a:sym typeface="Exo Medium"/>
                </a:endParaRPr>
              </a:p>
            </p:txBody>
          </p:sp>
          <p:cxnSp>
            <p:nvCxnSpPr>
              <p:cNvPr id="243" name="Google Shape;243;p17"/>
              <p:cNvCxnSpPr/>
              <p:nvPr/>
            </p:nvCxnSpPr>
            <p:spPr>
              <a:xfrm>
                <a:off x="6241850" y="2366675"/>
                <a:ext cx="1178100" cy="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4" name="Google Shape;244;p17"/>
              <p:cNvGrpSpPr/>
              <p:nvPr/>
            </p:nvGrpSpPr>
            <p:grpSpPr>
              <a:xfrm>
                <a:off x="6312713" y="2286863"/>
                <a:ext cx="1150200" cy="569764"/>
                <a:chOff x="3576350" y="2181450"/>
                <a:chExt cx="1150200" cy="569764"/>
              </a:xfrm>
            </p:grpSpPr>
            <p:sp>
              <p:nvSpPr>
                <p:cNvPr id="245" name="Google Shape;245;p17"/>
                <p:cNvSpPr txBox="1"/>
                <p:nvPr/>
              </p:nvSpPr>
              <p:spPr>
                <a:xfrm>
                  <a:off x="3576350" y="2181450"/>
                  <a:ext cx="1150200" cy="53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3500">
                      <a:solidFill>
                        <a:schemeClr val="dk1"/>
                      </a:solidFill>
                      <a:latin typeface="Exo"/>
                      <a:ea typeface="Exo"/>
                      <a:cs typeface="Exo"/>
                      <a:sym typeface="Exo"/>
                    </a:rPr>
                    <a:t>√</a:t>
                  </a:r>
                  <a:endParaRPr sz="3500">
                    <a:solidFill>
                      <a:schemeClr val="dk1"/>
                    </a:solidFill>
                    <a:latin typeface="Exo"/>
                    <a:ea typeface="Exo"/>
                    <a:cs typeface="Exo"/>
                    <a:sym typeface="Exo"/>
                  </a:endParaRPr>
                </a:p>
              </p:txBody>
            </p:sp>
            <p:sp>
              <p:nvSpPr>
                <p:cNvPr id="246" name="Google Shape;246;p17"/>
                <p:cNvSpPr/>
                <p:nvPr/>
              </p:nvSpPr>
              <p:spPr>
                <a:xfrm>
                  <a:off x="3918038" y="2392285"/>
                  <a:ext cx="466814" cy="358929"/>
                </a:xfrm>
                <a:custGeom>
                  <a:rect b="b" l="l" r="r" t="t"/>
                  <a:pathLst>
                    <a:path extrusionOk="0" h="1055675" w="1362960">
                      <a:moveTo>
                        <a:pt x="0" y="0"/>
                      </a:moveTo>
                      <a:lnTo>
                        <a:pt x="1362960" y="0"/>
                      </a:lnTo>
                      <a:lnTo>
                        <a:pt x="1362960" y="1055675"/>
                      </a:lnTo>
                      <a:lnTo>
                        <a:pt x="0" y="1055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5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</p:sp>
          </p:grpSp>
          <p:grpSp>
            <p:nvGrpSpPr>
              <p:cNvPr id="247" name="Google Shape;247;p17"/>
              <p:cNvGrpSpPr/>
              <p:nvPr/>
            </p:nvGrpSpPr>
            <p:grpSpPr>
              <a:xfrm>
                <a:off x="6362238" y="3195863"/>
                <a:ext cx="991413" cy="446048"/>
                <a:chOff x="3745288" y="3103913"/>
                <a:chExt cx="991413" cy="446048"/>
              </a:xfrm>
            </p:grpSpPr>
            <p:sp>
              <p:nvSpPr>
                <p:cNvPr id="248" name="Google Shape;248;p17"/>
                <p:cNvSpPr/>
                <p:nvPr/>
              </p:nvSpPr>
              <p:spPr>
                <a:xfrm>
                  <a:off x="3745288" y="3245210"/>
                  <a:ext cx="361184" cy="250723"/>
                </a:xfrm>
                <a:custGeom>
                  <a:rect b="b" l="l" r="r" t="t"/>
                  <a:pathLst>
                    <a:path extrusionOk="0" h="1055675" w="1362960">
                      <a:moveTo>
                        <a:pt x="0" y="0"/>
                      </a:moveTo>
                      <a:lnTo>
                        <a:pt x="1362960" y="0"/>
                      </a:lnTo>
                      <a:lnTo>
                        <a:pt x="1362960" y="1055675"/>
                      </a:lnTo>
                      <a:lnTo>
                        <a:pt x="0" y="1055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5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</p:sp>
            <p:sp>
              <p:nvSpPr>
                <p:cNvPr id="249" name="Google Shape;249;p17"/>
                <p:cNvSpPr txBox="1"/>
                <p:nvPr/>
              </p:nvSpPr>
              <p:spPr>
                <a:xfrm>
                  <a:off x="4124750" y="3103913"/>
                  <a:ext cx="468000" cy="2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&gt;</a:t>
                  </a:r>
                  <a:endParaRPr sz="2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17"/>
                <p:cNvSpPr txBox="1"/>
                <p:nvPr/>
              </p:nvSpPr>
              <p:spPr>
                <a:xfrm>
                  <a:off x="4407300" y="3191160"/>
                  <a:ext cx="329400" cy="35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Exo Medium"/>
                      <a:ea typeface="Exo Medium"/>
                      <a:cs typeface="Exo Medium"/>
                      <a:sym typeface="Exo Medium"/>
                    </a:rPr>
                    <a:t>0</a:t>
                  </a:r>
                  <a:endParaRPr sz="1600">
                    <a:solidFill>
                      <a:schemeClr val="dk1"/>
                    </a:solidFill>
                    <a:latin typeface="Exo Medium"/>
                    <a:ea typeface="Exo Medium"/>
                    <a:cs typeface="Exo Medium"/>
                    <a:sym typeface="Exo Medium"/>
                  </a:endParaRPr>
                </a:p>
              </p:txBody>
            </p:sp>
          </p:grpSp>
        </p:grpSp>
      </p:grpSp>
      <p:grpSp>
        <p:nvGrpSpPr>
          <p:cNvPr id="251" name="Google Shape;251;p17"/>
          <p:cNvGrpSpPr/>
          <p:nvPr/>
        </p:nvGrpSpPr>
        <p:grpSpPr>
          <a:xfrm>
            <a:off x="1031125" y="160825"/>
            <a:ext cx="6203400" cy="1344600"/>
            <a:chOff x="1242125" y="228275"/>
            <a:chExt cx="6203400" cy="1344600"/>
          </a:xfrm>
        </p:grpSpPr>
        <p:sp>
          <p:nvSpPr>
            <p:cNvPr id="252" name="Google Shape;252;p17"/>
            <p:cNvSpPr/>
            <p:nvPr/>
          </p:nvSpPr>
          <p:spPr>
            <a:xfrm>
              <a:off x="1242125" y="228275"/>
              <a:ext cx="6203400" cy="1344600"/>
            </a:xfrm>
            <a:prstGeom prst="wedgeEllipseCallout">
              <a:avLst>
                <a:gd fmla="val -49757" name="adj1"/>
                <a:gd fmla="val 29695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"/>
                  <a:ea typeface="Exo"/>
                  <a:cs typeface="Exo"/>
                  <a:sym typeface="Exo"/>
                </a:rPr>
                <a:t>A arma 1 é utilizada para funções que possuem variáveis no denominador como, por exemplo,</a:t>
              </a:r>
              <a:endParaRPr sz="1300">
                <a:latin typeface="Exo"/>
                <a:ea typeface="Exo"/>
                <a:cs typeface="Exo"/>
                <a:sym typeface="Exo"/>
              </a:endParaRPr>
            </a:p>
          </p:txBody>
        </p:sp>
        <p:pic>
          <p:nvPicPr>
            <p:cNvPr descr="f(x,y)=\frac{y}{1-x^2}&#10;%d8fbbf3f-4c45-4222-b034-c3a8945d50d6" id="253" name="Google Shape;25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15175" y="1210288"/>
              <a:ext cx="1257300" cy="257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17"/>
          <p:cNvGrpSpPr/>
          <p:nvPr/>
        </p:nvGrpSpPr>
        <p:grpSpPr>
          <a:xfrm>
            <a:off x="1074075" y="142025"/>
            <a:ext cx="6203400" cy="1344600"/>
            <a:chOff x="1150275" y="160725"/>
            <a:chExt cx="6203400" cy="1344600"/>
          </a:xfrm>
        </p:grpSpPr>
        <p:sp>
          <p:nvSpPr>
            <p:cNvPr id="255" name="Google Shape;255;p17"/>
            <p:cNvSpPr/>
            <p:nvPr/>
          </p:nvSpPr>
          <p:spPr>
            <a:xfrm>
              <a:off x="1150275" y="160725"/>
              <a:ext cx="6203400" cy="1344600"/>
            </a:xfrm>
            <a:prstGeom prst="wedgeEllipseCallout">
              <a:avLst>
                <a:gd fmla="val -49757" name="adj1"/>
                <a:gd fmla="val 29695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"/>
                  <a:ea typeface="Exo"/>
                  <a:cs typeface="Exo"/>
                  <a:sym typeface="Exo"/>
                </a:rPr>
                <a:t>Já a </a:t>
              </a:r>
              <a:r>
                <a:rPr lang="pt-BR" sz="1300">
                  <a:latin typeface="Exo"/>
                  <a:ea typeface="Exo"/>
                  <a:cs typeface="Exo"/>
                  <a:sym typeface="Exo"/>
                </a:rPr>
                <a:t> arma 2 é utilizada para funções que possuem variáveis dentro de raízes de índices PARES como, por exemplo,</a:t>
              </a:r>
              <a:endParaRPr sz="1300">
                <a:latin typeface="Exo"/>
                <a:ea typeface="Exo"/>
                <a:cs typeface="Exo"/>
                <a:sym typeface="Exo"/>
              </a:endParaRPr>
            </a:p>
          </p:txBody>
        </p:sp>
        <p:pic>
          <p:nvPicPr>
            <p:cNvPr descr="f(x,y)=\sqrt{xy}&#10;%aeb0d160-9534-4fbb-ab59-620b36dc07c5" id="256" name="Google Shape;256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29463" y="1161888"/>
              <a:ext cx="1228725" cy="219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17"/>
          <p:cNvGrpSpPr/>
          <p:nvPr/>
        </p:nvGrpSpPr>
        <p:grpSpPr>
          <a:xfrm>
            <a:off x="1074075" y="130250"/>
            <a:ext cx="6203400" cy="1344600"/>
            <a:chOff x="1031125" y="1027300"/>
            <a:chExt cx="6203400" cy="1344600"/>
          </a:xfrm>
        </p:grpSpPr>
        <p:sp>
          <p:nvSpPr>
            <p:cNvPr id="258" name="Google Shape;258;p17"/>
            <p:cNvSpPr/>
            <p:nvPr/>
          </p:nvSpPr>
          <p:spPr>
            <a:xfrm>
              <a:off x="1031125" y="1027300"/>
              <a:ext cx="6203400" cy="1344600"/>
            </a:xfrm>
            <a:prstGeom prst="wedgeEllipseCallout">
              <a:avLst>
                <a:gd fmla="val -49757" name="adj1"/>
                <a:gd fmla="val 29695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latin typeface="Exo"/>
                  <a:ea typeface="Exo"/>
                  <a:cs typeface="Exo"/>
                  <a:sym typeface="Exo"/>
                </a:rPr>
                <a:t>Por fim, a arma 3 é um  combo das armas 1 e 2 e pode ser utilizada em funções como  </a:t>
              </a:r>
              <a:endParaRPr sz="1300">
                <a:latin typeface="Exo"/>
                <a:ea typeface="Exo"/>
                <a:cs typeface="Exo"/>
                <a:sym typeface="Exo"/>
              </a:endParaRPr>
            </a:p>
          </p:txBody>
        </p:sp>
        <p:pic>
          <p:nvPicPr>
            <p:cNvPr descr="f(x,y)=\frac{1}{\sqrt{xy}}&#10;%4459b29d-75b9-45d4-83c1-1f29ad868b41" id="259" name="Google Shape;259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32750" y="1991138"/>
              <a:ext cx="1200150" cy="295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8"/>
          <p:cNvGrpSpPr/>
          <p:nvPr/>
        </p:nvGrpSpPr>
        <p:grpSpPr>
          <a:xfrm>
            <a:off x="8371316" y="4352983"/>
            <a:ext cx="566383" cy="531620"/>
            <a:chOff x="0" y="0"/>
            <a:chExt cx="1510354" cy="1417654"/>
          </a:xfrm>
        </p:grpSpPr>
        <p:sp>
          <p:nvSpPr>
            <p:cNvPr id="265" name="Google Shape;265;p18"/>
            <p:cNvSpPr/>
            <p:nvPr/>
          </p:nvSpPr>
          <p:spPr>
            <a:xfrm>
              <a:off x="223054" y="223054"/>
              <a:ext cx="1287300" cy="1194600"/>
            </a:xfrm>
            <a:prstGeom prst="rect">
              <a:avLst/>
            </a:prstGeom>
            <a:solidFill>
              <a:srgbClr val="50733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8"/>
            <p:cNvGrpSpPr/>
            <p:nvPr/>
          </p:nvGrpSpPr>
          <p:grpSpPr>
            <a:xfrm>
              <a:off x="0" y="0"/>
              <a:ext cx="1363812" cy="1238995"/>
              <a:chOff x="0" y="0"/>
              <a:chExt cx="3343497" cy="3037496"/>
            </a:xfrm>
          </p:grpSpPr>
          <p:sp>
            <p:nvSpPr>
              <p:cNvPr id="267" name="Google Shape;267;p18"/>
              <p:cNvSpPr/>
              <p:nvPr/>
            </p:nvSpPr>
            <p:spPr>
              <a:xfrm>
                <a:off x="72390" y="72390"/>
                <a:ext cx="3198717" cy="2892717"/>
              </a:xfrm>
              <a:custGeom>
                <a:rect b="b" l="l" r="r" t="t"/>
                <a:pathLst>
                  <a:path extrusionOk="0"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68" name="Google Shape;268;p18"/>
              <p:cNvSpPr/>
              <p:nvPr/>
            </p:nvSpPr>
            <p:spPr>
              <a:xfrm>
                <a:off x="0" y="0"/>
                <a:ext cx="3343497" cy="3037496"/>
              </a:xfrm>
              <a:custGeom>
                <a:rect b="b" l="l" r="r" t="t"/>
                <a:pathLst>
                  <a:path extrusionOk="0"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  <a:ln>
                <a:noFill/>
              </a:ln>
            </p:spPr>
          </p:sp>
        </p:grpSp>
        <p:sp>
          <p:nvSpPr>
            <p:cNvPr id="269" name="Google Shape;269;p18"/>
            <p:cNvSpPr/>
            <p:nvPr/>
          </p:nvSpPr>
          <p:spPr>
            <a:xfrm flipH="1">
              <a:off x="277916" y="223054"/>
              <a:ext cx="808138" cy="753772"/>
            </a:xfrm>
            <a:custGeom>
              <a:rect b="b" l="l" r="r" t="t"/>
              <a:pathLst>
                <a:path extrusionOk="0"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70" name="Google Shape;270;p18"/>
          <p:cNvGrpSpPr/>
          <p:nvPr/>
        </p:nvGrpSpPr>
        <p:grpSpPr>
          <a:xfrm>
            <a:off x="563125" y="1037425"/>
            <a:ext cx="468000" cy="468000"/>
            <a:chOff x="576525" y="849900"/>
            <a:chExt cx="468000" cy="468000"/>
          </a:xfrm>
        </p:grpSpPr>
        <p:sp>
          <p:nvSpPr>
            <p:cNvPr id="271" name="Google Shape;271;p18"/>
            <p:cNvSpPr/>
            <p:nvPr/>
          </p:nvSpPr>
          <p:spPr>
            <a:xfrm>
              <a:off x="576525" y="849900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18"/>
            <p:cNvGrpSpPr/>
            <p:nvPr/>
          </p:nvGrpSpPr>
          <p:grpSpPr>
            <a:xfrm>
              <a:off x="681067" y="963861"/>
              <a:ext cx="258927" cy="53674"/>
              <a:chOff x="885425" y="3407525"/>
              <a:chExt cx="286550" cy="65400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18"/>
            <p:cNvSpPr/>
            <p:nvPr/>
          </p:nvSpPr>
          <p:spPr>
            <a:xfrm rot="7222748">
              <a:off x="711757" y="974154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8"/>
          <p:cNvSpPr txBox="1"/>
          <p:nvPr/>
        </p:nvSpPr>
        <p:spPr>
          <a:xfrm>
            <a:off x="6295425" y="1701100"/>
            <a:ext cx="1607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1232300" y="187525"/>
            <a:ext cx="5438100" cy="1379700"/>
            <a:chOff x="1232300" y="187525"/>
            <a:chExt cx="5438100" cy="1379700"/>
          </a:xfrm>
        </p:grpSpPr>
        <p:sp>
          <p:nvSpPr>
            <p:cNvPr id="278" name="Google Shape;278;p18"/>
            <p:cNvSpPr/>
            <p:nvPr/>
          </p:nvSpPr>
          <p:spPr>
            <a:xfrm>
              <a:off x="1232300" y="187525"/>
              <a:ext cx="5438100" cy="1379700"/>
            </a:xfrm>
            <a:prstGeom prst="wedgeEllipseCallout">
              <a:avLst>
                <a:gd fmla="val -52710" name="adj1"/>
                <a:gd fmla="val 3057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Exo"/>
                  <a:ea typeface="Exo"/>
                  <a:cs typeface="Exo"/>
                  <a:sym typeface="Exo"/>
                </a:rPr>
                <a:t>A quarta e última ferramenta é aplicada quando a função possui uma variável no logaritmando. Por exemplo,</a:t>
              </a:r>
              <a:endParaRPr>
                <a:latin typeface="Exo"/>
                <a:ea typeface="Exo"/>
                <a:cs typeface="Exo"/>
                <a:sym typeface="Exo"/>
              </a:endParaRPr>
            </a:p>
          </p:txBody>
        </p:sp>
        <p:pic>
          <p:nvPicPr>
            <p:cNvPr descr="f(x,y)=\ln{(9-x^2-9y^2)}&#10;%0b8b1d66-d62b-4e1e-b4d9-9956f8a0dfd8" id="279" name="Google Shape;27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8350" y="1232300"/>
              <a:ext cx="228600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8"/>
          <p:cNvSpPr/>
          <p:nvPr/>
        </p:nvSpPr>
        <p:spPr>
          <a:xfrm>
            <a:off x="1313550" y="187525"/>
            <a:ext cx="6241800" cy="1379700"/>
          </a:xfrm>
          <a:prstGeom prst="wedgeEllipseCallout">
            <a:avLst>
              <a:gd fmla="val -52710" name="adj1"/>
              <a:gd fmla="val 30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"/>
                <a:ea typeface="Exo"/>
                <a:cs typeface="Exo"/>
                <a:sym typeface="Exo"/>
              </a:rPr>
              <a:t>Esta ferramenta é baseada nas restrições do domínio da função </a:t>
            </a:r>
            <a:r>
              <a:rPr lang="pt-BR">
                <a:latin typeface="Exo"/>
                <a:ea typeface="Exo"/>
                <a:cs typeface="Exo"/>
                <a:sym typeface="Exo"/>
              </a:rPr>
              <a:t>logarítmica as quais determinam que a base deve ser maior que 0 e diferente de 1 e o logaritmando deve ser maior que 0</a:t>
            </a:r>
            <a:r>
              <a:rPr lang="pt-BR">
                <a:latin typeface="Exo"/>
                <a:ea typeface="Exo"/>
                <a:cs typeface="Exo"/>
                <a:sym typeface="Exo"/>
              </a:rPr>
              <a:t> 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81" name="Google Shape;281;p18"/>
          <p:cNvGrpSpPr/>
          <p:nvPr/>
        </p:nvGrpSpPr>
        <p:grpSpPr>
          <a:xfrm>
            <a:off x="3396551" y="1705375"/>
            <a:ext cx="2350888" cy="3179231"/>
            <a:chOff x="3396551" y="1705375"/>
            <a:chExt cx="2350888" cy="3179231"/>
          </a:xfrm>
        </p:grpSpPr>
        <p:grpSp>
          <p:nvGrpSpPr>
            <p:cNvPr id="282" name="Google Shape;282;p18"/>
            <p:cNvGrpSpPr/>
            <p:nvPr/>
          </p:nvGrpSpPr>
          <p:grpSpPr>
            <a:xfrm>
              <a:off x="3396551" y="1705375"/>
              <a:ext cx="2350888" cy="3179231"/>
              <a:chOff x="3396551" y="1705375"/>
              <a:chExt cx="2350888" cy="3179231"/>
            </a:xfrm>
          </p:grpSpPr>
          <p:grpSp>
            <p:nvGrpSpPr>
              <p:cNvPr id="283" name="Google Shape;283;p18"/>
              <p:cNvGrpSpPr/>
              <p:nvPr/>
            </p:nvGrpSpPr>
            <p:grpSpPr>
              <a:xfrm>
                <a:off x="3396551" y="1705375"/>
                <a:ext cx="2350888" cy="3179231"/>
                <a:chOff x="0" y="0"/>
                <a:chExt cx="1349844" cy="1717204"/>
              </a:xfrm>
            </p:grpSpPr>
            <p:sp>
              <p:nvSpPr>
                <p:cNvPr id="284" name="Google Shape;284;p18"/>
                <p:cNvSpPr/>
                <p:nvPr/>
              </p:nvSpPr>
              <p:spPr>
                <a:xfrm>
                  <a:off x="41910" y="43180"/>
                  <a:ext cx="1301584" cy="1668943"/>
                </a:xfrm>
                <a:custGeom>
                  <a:rect b="b" l="l" r="r" t="t"/>
                  <a:pathLst>
                    <a:path extrusionOk="0" h="1668943" w="1301584">
                      <a:moveTo>
                        <a:pt x="0" y="0"/>
                      </a:moveTo>
                      <a:lnTo>
                        <a:pt x="1301584" y="0"/>
                      </a:lnTo>
                      <a:lnTo>
                        <a:pt x="1301584" y="1668943"/>
                      </a:lnTo>
                      <a:lnTo>
                        <a:pt x="0" y="1668943"/>
                      </a:lnTo>
                      <a:close/>
                    </a:path>
                  </a:pathLst>
                </a:custGeom>
                <a:solidFill>
                  <a:srgbClr val="507335"/>
                </a:solidFill>
                <a:ln>
                  <a:noFill/>
                </a:ln>
              </p:spPr>
            </p:sp>
            <p:sp>
              <p:nvSpPr>
                <p:cNvPr id="285" name="Google Shape;285;p18"/>
                <p:cNvSpPr/>
                <p:nvPr/>
              </p:nvSpPr>
              <p:spPr>
                <a:xfrm>
                  <a:off x="35560" y="35560"/>
                  <a:ext cx="1314284" cy="1681644"/>
                </a:xfrm>
                <a:custGeom>
                  <a:rect b="b" l="l" r="r" t="t"/>
                  <a:pathLst>
                    <a:path extrusionOk="0" h="1681644" w="1314284">
                      <a:moveTo>
                        <a:pt x="1314284" y="1681644"/>
                      </a:moveTo>
                      <a:lnTo>
                        <a:pt x="0" y="1681644"/>
                      </a:lnTo>
                      <a:lnTo>
                        <a:pt x="0" y="0"/>
                      </a:lnTo>
                      <a:lnTo>
                        <a:pt x="1314284" y="0"/>
                      </a:lnTo>
                      <a:lnTo>
                        <a:pt x="1314284" y="1681644"/>
                      </a:lnTo>
                      <a:close/>
                      <a:moveTo>
                        <a:pt x="12700" y="1668944"/>
                      </a:moveTo>
                      <a:lnTo>
                        <a:pt x="1301584" y="1668944"/>
                      </a:lnTo>
                      <a:lnTo>
                        <a:pt x="1301584" y="12700"/>
                      </a:lnTo>
                      <a:lnTo>
                        <a:pt x="12700" y="12700"/>
                      </a:lnTo>
                      <a:lnTo>
                        <a:pt x="12700" y="1668944"/>
                      </a:lnTo>
                      <a:close/>
                    </a:path>
                  </a:pathLst>
                </a:custGeom>
                <a:solidFill>
                  <a:srgbClr val="507335"/>
                </a:solidFill>
                <a:ln>
                  <a:noFill/>
                </a:ln>
              </p:spPr>
            </p:sp>
            <p:sp>
              <p:nvSpPr>
                <p:cNvPr id="286" name="Google Shape;286;p18"/>
                <p:cNvSpPr/>
                <p:nvPr/>
              </p:nvSpPr>
              <p:spPr>
                <a:xfrm>
                  <a:off x="0" y="0"/>
                  <a:ext cx="1301584" cy="1668943"/>
                </a:xfrm>
                <a:custGeom>
                  <a:rect b="b" l="l" r="r" t="t"/>
                  <a:pathLst>
                    <a:path extrusionOk="0" h="1668943" w="1301584">
                      <a:moveTo>
                        <a:pt x="0" y="0"/>
                      </a:moveTo>
                      <a:lnTo>
                        <a:pt x="1301584" y="0"/>
                      </a:lnTo>
                      <a:lnTo>
                        <a:pt x="1301584" y="1668943"/>
                      </a:lnTo>
                      <a:lnTo>
                        <a:pt x="0" y="1668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</p:grpSp>
          <p:grpSp>
            <p:nvGrpSpPr>
              <p:cNvPr id="287" name="Google Shape;287;p18"/>
              <p:cNvGrpSpPr/>
              <p:nvPr/>
            </p:nvGrpSpPr>
            <p:grpSpPr>
              <a:xfrm>
                <a:off x="3644075" y="3800325"/>
                <a:ext cx="1855812" cy="767238"/>
                <a:chOff x="0" y="-9524"/>
                <a:chExt cx="4948832" cy="1924831"/>
              </a:xfrm>
            </p:grpSpPr>
            <p:sp>
              <p:nvSpPr>
                <p:cNvPr id="288" name="Google Shape;288;p18"/>
                <p:cNvSpPr txBox="1"/>
                <p:nvPr/>
              </p:nvSpPr>
              <p:spPr>
                <a:xfrm>
                  <a:off x="32" y="-9524"/>
                  <a:ext cx="4948800" cy="50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300">
                      <a:solidFill>
                        <a:schemeClr val="dk1"/>
                      </a:solidFill>
                      <a:latin typeface="Exo SemiBold"/>
                      <a:ea typeface="Exo SemiBold"/>
                      <a:cs typeface="Exo SemiBold"/>
                      <a:sym typeface="Exo SemiBold"/>
                    </a:rPr>
                    <a:t>Arma </a:t>
                  </a:r>
                  <a:r>
                    <a:rPr lang="pt-BR" sz="1300">
                      <a:latin typeface="Exo SemiBold"/>
                      <a:ea typeface="Exo SemiBold"/>
                      <a:cs typeface="Exo SemiBold"/>
                      <a:sym typeface="Exo SemiBold"/>
                    </a:rPr>
                    <a:t>4</a:t>
                  </a:r>
                  <a:endParaRPr sz="1300">
                    <a:latin typeface="Exo SemiBold"/>
                    <a:ea typeface="Exo SemiBold"/>
                    <a:cs typeface="Exo SemiBold"/>
                    <a:sym typeface="Exo SemiBold"/>
                  </a:endParaRPr>
                </a:p>
              </p:txBody>
            </p:sp>
            <p:sp>
              <p:nvSpPr>
                <p:cNvPr id="289" name="Google Shape;289;p18"/>
                <p:cNvSpPr txBox="1"/>
                <p:nvPr/>
              </p:nvSpPr>
              <p:spPr>
                <a:xfrm>
                  <a:off x="0" y="988607"/>
                  <a:ext cx="4948800" cy="92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000">
                      <a:latin typeface="Exo"/>
                      <a:ea typeface="Exo"/>
                      <a:cs typeface="Exo"/>
                      <a:sym typeface="Exo"/>
                    </a:rPr>
                    <a:t>Para o caso de uma variável dentro de um logaritmando</a:t>
                  </a:r>
                  <a:endParaRPr sz="700">
                    <a:latin typeface="Exo"/>
                    <a:ea typeface="Exo"/>
                    <a:cs typeface="Exo"/>
                    <a:sym typeface="Exo"/>
                  </a:endParaRPr>
                </a:p>
              </p:txBody>
            </p:sp>
          </p:grpSp>
          <p:sp>
            <p:nvSpPr>
              <p:cNvPr id="290" name="Google Shape;290;p18"/>
              <p:cNvSpPr/>
              <p:nvPr/>
            </p:nvSpPr>
            <p:spPr>
              <a:xfrm>
                <a:off x="3644083" y="3733345"/>
                <a:ext cx="329401" cy="326536"/>
              </a:xfrm>
              <a:custGeom>
                <a:rect b="b" l="l" r="r" t="t"/>
                <a:pathLst>
                  <a:path extrusionOk="0" h="1145741" w="1145741">
                    <a:moveTo>
                      <a:pt x="0" y="0"/>
                    </a:moveTo>
                    <a:lnTo>
                      <a:pt x="1145741" y="0"/>
                    </a:lnTo>
                    <a:lnTo>
                      <a:pt x="1145741" y="1145741"/>
                    </a:lnTo>
                    <a:lnTo>
                      <a:pt x="0" y="11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grpSp>
            <p:nvGrpSpPr>
              <p:cNvPr id="291" name="Google Shape;291;p18"/>
              <p:cNvGrpSpPr/>
              <p:nvPr/>
            </p:nvGrpSpPr>
            <p:grpSpPr>
              <a:xfrm>
                <a:off x="4076300" y="3071963"/>
                <a:ext cx="991413" cy="446048"/>
                <a:chOff x="3745288" y="3103913"/>
                <a:chExt cx="991413" cy="446048"/>
              </a:xfrm>
            </p:grpSpPr>
            <p:sp>
              <p:nvSpPr>
                <p:cNvPr id="292" name="Google Shape;292;p18"/>
                <p:cNvSpPr/>
                <p:nvPr/>
              </p:nvSpPr>
              <p:spPr>
                <a:xfrm>
                  <a:off x="3745288" y="3245210"/>
                  <a:ext cx="361184" cy="250723"/>
                </a:xfrm>
                <a:custGeom>
                  <a:rect b="b" l="l" r="r" t="t"/>
                  <a:pathLst>
                    <a:path extrusionOk="0" h="1055675" w="1362960">
                      <a:moveTo>
                        <a:pt x="0" y="0"/>
                      </a:moveTo>
                      <a:lnTo>
                        <a:pt x="1362960" y="0"/>
                      </a:lnTo>
                      <a:lnTo>
                        <a:pt x="1362960" y="1055675"/>
                      </a:lnTo>
                      <a:lnTo>
                        <a:pt x="0" y="1055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</p:sp>
            <p:sp>
              <p:nvSpPr>
                <p:cNvPr id="293" name="Google Shape;293;p18"/>
                <p:cNvSpPr txBox="1"/>
                <p:nvPr/>
              </p:nvSpPr>
              <p:spPr>
                <a:xfrm>
                  <a:off x="4124750" y="3103913"/>
                  <a:ext cx="468000" cy="2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5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&gt;</a:t>
                  </a:r>
                  <a:endParaRPr sz="25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18"/>
                <p:cNvSpPr txBox="1"/>
                <p:nvPr/>
              </p:nvSpPr>
              <p:spPr>
                <a:xfrm>
                  <a:off x="4407300" y="3191160"/>
                  <a:ext cx="329400" cy="358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00">
                      <a:solidFill>
                        <a:schemeClr val="dk1"/>
                      </a:solidFill>
                      <a:latin typeface="Exo Medium"/>
                      <a:ea typeface="Exo Medium"/>
                      <a:cs typeface="Exo Medium"/>
                      <a:sym typeface="Exo Medium"/>
                    </a:rPr>
                    <a:t>0</a:t>
                  </a:r>
                  <a:endParaRPr sz="1600">
                    <a:solidFill>
                      <a:schemeClr val="dk1"/>
                    </a:solidFill>
                    <a:latin typeface="Exo Medium"/>
                    <a:ea typeface="Exo Medium"/>
                    <a:cs typeface="Exo Medium"/>
                    <a:sym typeface="Exo Medium"/>
                  </a:endParaRPr>
                </a:p>
              </p:txBody>
            </p:sp>
          </p:grpSp>
          <p:grpSp>
            <p:nvGrpSpPr>
              <p:cNvPr id="295" name="Google Shape;295;p18"/>
              <p:cNvGrpSpPr/>
              <p:nvPr/>
            </p:nvGrpSpPr>
            <p:grpSpPr>
              <a:xfrm>
                <a:off x="4044538" y="2202047"/>
                <a:ext cx="1054926" cy="358929"/>
                <a:chOff x="3750475" y="2245660"/>
                <a:chExt cx="1054926" cy="358929"/>
              </a:xfrm>
            </p:grpSpPr>
            <p:sp>
              <p:nvSpPr>
                <p:cNvPr id="296" name="Google Shape;296;p18"/>
                <p:cNvSpPr/>
                <p:nvPr/>
              </p:nvSpPr>
              <p:spPr>
                <a:xfrm>
                  <a:off x="4338588" y="2245660"/>
                  <a:ext cx="466814" cy="358929"/>
                </a:xfrm>
                <a:custGeom>
                  <a:rect b="b" l="l" r="r" t="t"/>
                  <a:pathLst>
                    <a:path extrusionOk="0" h="1055675" w="1362960">
                      <a:moveTo>
                        <a:pt x="0" y="0"/>
                      </a:moveTo>
                      <a:lnTo>
                        <a:pt x="1362960" y="0"/>
                      </a:lnTo>
                      <a:lnTo>
                        <a:pt x="1362960" y="1055675"/>
                      </a:lnTo>
                      <a:lnTo>
                        <a:pt x="0" y="10556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6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</p:sp>
            <p:pic>
              <p:nvPicPr>
                <p:cNvPr descr="log_a&#10;%32ed3400-173d-481d-9af6-8d2be89d0bd0" id="297" name="Google Shape;297;p18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3750475" y="2266950"/>
                  <a:ext cx="5810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98" name="Google Shape;298;p18"/>
            <p:cNvSpPr txBox="1"/>
            <p:nvPr/>
          </p:nvSpPr>
          <p:spPr>
            <a:xfrm>
              <a:off x="4460625" y="1974725"/>
              <a:ext cx="10374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(   )</a:t>
              </a:r>
              <a:endPara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/>
          <p:nvPr/>
        </p:nvSpPr>
        <p:spPr>
          <a:xfrm>
            <a:off x="-66975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19"/>
          <p:cNvGrpSpPr/>
          <p:nvPr/>
        </p:nvGrpSpPr>
        <p:grpSpPr>
          <a:xfrm>
            <a:off x="514350" y="1109103"/>
            <a:ext cx="8115323" cy="3424787"/>
            <a:chOff x="0" y="0"/>
            <a:chExt cx="4659694" cy="1473280"/>
          </a:xfrm>
        </p:grpSpPr>
        <p:sp>
          <p:nvSpPr>
            <p:cNvPr id="305" name="Google Shape;305;p19"/>
            <p:cNvSpPr/>
            <p:nvPr/>
          </p:nvSpPr>
          <p:spPr>
            <a:xfrm>
              <a:off x="41910" y="4318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06" name="Google Shape;306;p19"/>
            <p:cNvSpPr/>
            <p:nvPr/>
          </p:nvSpPr>
          <p:spPr>
            <a:xfrm>
              <a:off x="35560" y="35560"/>
              <a:ext cx="4624134" cy="1437720"/>
            </a:xfrm>
            <a:custGeom>
              <a:rect b="b" l="l" r="r" t="t"/>
              <a:pathLst>
                <a:path extrusionOk="0" h="1437720" w="4624134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07" name="Google Shape;307;p19"/>
            <p:cNvSpPr/>
            <p:nvPr/>
          </p:nvSpPr>
          <p:spPr>
            <a:xfrm>
              <a:off x="0" y="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8" name="Google Shape;308;p19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309" name="Google Shape;309;p19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0" name="Google Shape;310;p19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11" name="Google Shape;311;p19"/>
          <p:cNvGrpSpPr/>
          <p:nvPr/>
        </p:nvGrpSpPr>
        <p:grpSpPr>
          <a:xfrm>
            <a:off x="3452700" y="4642224"/>
            <a:ext cx="971966" cy="348553"/>
            <a:chOff x="3452700" y="4642224"/>
            <a:chExt cx="971966" cy="348553"/>
          </a:xfrm>
        </p:grpSpPr>
        <p:sp>
          <p:nvSpPr>
            <p:cNvPr id="312" name="Google Shape;312;p19"/>
            <p:cNvSpPr/>
            <p:nvPr/>
          </p:nvSpPr>
          <p:spPr>
            <a:xfrm>
              <a:off x="3452700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313" name="Google Shape;313;p19"/>
            <p:cNvSpPr txBox="1"/>
            <p:nvPr/>
          </p:nvSpPr>
          <p:spPr>
            <a:xfrm>
              <a:off x="3559383" y="4741563"/>
              <a:ext cx="793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NEXT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314" name="Google Shape;314;p19"/>
          <p:cNvGrpSpPr/>
          <p:nvPr/>
        </p:nvGrpSpPr>
        <p:grpSpPr>
          <a:xfrm>
            <a:off x="4719334" y="4642224"/>
            <a:ext cx="971966" cy="348553"/>
            <a:chOff x="4719334" y="4642224"/>
            <a:chExt cx="971966" cy="348553"/>
          </a:xfrm>
        </p:grpSpPr>
        <p:sp>
          <p:nvSpPr>
            <p:cNvPr id="315" name="Google Shape;315;p19"/>
            <p:cNvSpPr/>
            <p:nvPr/>
          </p:nvSpPr>
          <p:spPr>
            <a:xfrm>
              <a:off x="4719334" y="4642224"/>
              <a:ext cx="971966" cy="348553"/>
            </a:xfrm>
            <a:custGeom>
              <a:rect b="b" l="l" r="r" t="t"/>
              <a:pathLst>
                <a:path extrusionOk="0" h="899491" w="2196534">
                  <a:moveTo>
                    <a:pt x="0" y="0"/>
                  </a:moveTo>
                  <a:lnTo>
                    <a:pt x="2196534" y="0"/>
                  </a:lnTo>
                  <a:lnTo>
                    <a:pt x="2196534" y="899491"/>
                  </a:lnTo>
                  <a:lnTo>
                    <a:pt x="0" y="8994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388" l="0" r="0" t="-2388"/>
              </a:stretch>
            </a:blipFill>
            <a:ln>
              <a:noFill/>
            </a:ln>
          </p:spPr>
        </p:sp>
        <p:sp>
          <p:nvSpPr>
            <p:cNvPr id="316" name="Google Shape;316;p19"/>
            <p:cNvSpPr txBox="1"/>
            <p:nvPr/>
          </p:nvSpPr>
          <p:spPr>
            <a:xfrm>
              <a:off x="4862389" y="4748417"/>
              <a:ext cx="7209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MENU</a:t>
              </a:r>
              <a:endParaRPr sz="12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3487600" y="3241088"/>
            <a:ext cx="468000" cy="468000"/>
            <a:chOff x="809000" y="3335425"/>
            <a:chExt cx="468000" cy="468000"/>
          </a:xfrm>
        </p:grpSpPr>
        <p:sp>
          <p:nvSpPr>
            <p:cNvPr id="318" name="Google Shape;318;p19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19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320" name="Google Shape;320;p19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2" name="Google Shape;322;p19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9"/>
          <p:cNvSpPr/>
          <p:nvPr/>
        </p:nvSpPr>
        <p:spPr>
          <a:xfrm>
            <a:off x="2685525" y="1933913"/>
            <a:ext cx="3777300" cy="10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Com 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essas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 quatro armas, você será capaz de determinar as delimitações do mapa do domínio da sua função. Vamos ao próximo nível!!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24" name="Google Shape;324;p19">
            <a:hlinkClick action="ppaction://hlinksldjump" r:id="rId6"/>
          </p:cNvPr>
          <p:cNvSpPr/>
          <p:nvPr/>
        </p:nvSpPr>
        <p:spPr>
          <a:xfrm>
            <a:off x="-69150" y="-60300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>
            <a:hlinkClick action="ppaction://hlinkshowjump?jump=nextslide"/>
          </p:cNvPr>
          <p:cNvSpPr/>
          <p:nvPr/>
        </p:nvSpPr>
        <p:spPr>
          <a:xfrm>
            <a:off x="3395400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>
            <a:hlinkClick action="ppaction://hlinksldjump" r:id="rId7"/>
          </p:cNvPr>
          <p:cNvSpPr/>
          <p:nvPr/>
        </p:nvSpPr>
        <p:spPr>
          <a:xfrm>
            <a:off x="4719313" y="4642200"/>
            <a:ext cx="972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514350" y="1010002"/>
            <a:ext cx="8115323" cy="3488430"/>
            <a:chOff x="0" y="0"/>
            <a:chExt cx="4659694" cy="1435686"/>
          </a:xfrm>
        </p:grpSpPr>
        <p:sp>
          <p:nvSpPr>
            <p:cNvPr id="332" name="Google Shape;332;p20"/>
            <p:cNvSpPr/>
            <p:nvPr/>
          </p:nvSpPr>
          <p:spPr>
            <a:xfrm>
              <a:off x="41910" y="4318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33" name="Google Shape;333;p20"/>
            <p:cNvSpPr/>
            <p:nvPr/>
          </p:nvSpPr>
          <p:spPr>
            <a:xfrm>
              <a:off x="35560" y="35560"/>
              <a:ext cx="4624134" cy="1400126"/>
            </a:xfrm>
            <a:custGeom>
              <a:rect b="b" l="l" r="r" t="t"/>
              <a:pathLst>
                <a:path extrusionOk="0" h="1400126" w="4624134">
                  <a:moveTo>
                    <a:pt x="4624134" y="1400126"/>
                  </a:moveTo>
                  <a:lnTo>
                    <a:pt x="0" y="1400126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00126"/>
                  </a:lnTo>
                  <a:close/>
                  <a:moveTo>
                    <a:pt x="12700" y="1387426"/>
                  </a:moveTo>
                  <a:lnTo>
                    <a:pt x="4611434" y="1387426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87426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34" name="Google Shape;334;p20"/>
            <p:cNvSpPr/>
            <p:nvPr/>
          </p:nvSpPr>
          <p:spPr>
            <a:xfrm>
              <a:off x="0" y="0"/>
              <a:ext cx="4611434" cy="1387426"/>
            </a:xfrm>
            <a:custGeom>
              <a:rect b="b" l="l" r="r" t="t"/>
              <a:pathLst>
                <a:path extrusionOk="0" h="1387426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7426"/>
                  </a:lnTo>
                  <a:lnTo>
                    <a:pt x="0" y="1387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335" name="Google Shape;335;p20"/>
          <p:cNvCxnSpPr/>
          <p:nvPr/>
        </p:nvCxnSpPr>
        <p:spPr>
          <a:xfrm>
            <a:off x="1645005" y="2557219"/>
            <a:ext cx="5973000" cy="1230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0"/>
          <p:cNvSpPr/>
          <p:nvPr/>
        </p:nvSpPr>
        <p:spPr>
          <a:xfrm>
            <a:off x="5449495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7455971" y="2486025"/>
            <a:ext cx="158750" cy="1587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330228" y="2307644"/>
            <a:ext cx="271538" cy="511459"/>
          </a:xfrm>
          <a:custGeom>
            <a:rect b="b" l="l" r="r" t="t"/>
            <a:pathLst>
              <a:path extrusionOk="0" h="1022918" w="543076">
                <a:moveTo>
                  <a:pt x="0" y="0"/>
                </a:moveTo>
                <a:lnTo>
                  <a:pt x="543076" y="0"/>
                </a:lnTo>
                <a:lnTo>
                  <a:pt x="543076" y="1022917"/>
                </a:lnTo>
                <a:lnTo>
                  <a:pt x="0" y="1022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9" name="Google Shape;339;p20"/>
          <p:cNvGrpSpPr/>
          <p:nvPr/>
        </p:nvGrpSpPr>
        <p:grpSpPr>
          <a:xfrm>
            <a:off x="676275" y="2996803"/>
            <a:ext cx="1682438" cy="1110535"/>
            <a:chOff x="0" y="-9525"/>
            <a:chExt cx="4486500" cy="2961426"/>
          </a:xfrm>
        </p:grpSpPr>
        <p:sp>
          <p:nvSpPr>
            <p:cNvPr id="340" name="Google Shape;340;p20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Conhecendo suas armas</a:t>
              </a:r>
              <a:endParaRPr b="1"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Analisando a função e identificando quais armas </a:t>
              </a:r>
              <a:r>
                <a:rPr lang="pt-BR" sz="1000">
                  <a:solidFill>
                    <a:srgbClr val="CCCCCC"/>
                  </a:solidFill>
                  <a:latin typeface="Exo"/>
                  <a:ea typeface="Exo"/>
                  <a:cs typeface="Exo"/>
                  <a:sym typeface="Exo"/>
                </a:rPr>
                <a:t>utilizar</a:t>
              </a:r>
              <a:endParaRPr sz="700">
                <a:solidFill>
                  <a:srgbClr val="CCCCCC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342" name="Google Shape;342;p20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343" name="Google Shape;343;p20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4" name="Google Shape;344;p20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45" name="Google Shape;345;p20">
            <a:hlinkClick action="ppaction://hlinksldjump" r:id="rId6"/>
          </p:cNvPr>
          <p:cNvSpPr/>
          <p:nvPr/>
        </p:nvSpPr>
        <p:spPr>
          <a:xfrm>
            <a:off x="-165300" y="-80412"/>
            <a:ext cx="93093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>
            <a:hlinkClick action="ppaction://hlinkshowjump?jump=nextslide"/>
          </p:cNvPr>
          <p:cNvSpPr/>
          <p:nvPr/>
        </p:nvSpPr>
        <p:spPr>
          <a:xfrm>
            <a:off x="8125789" y="3874735"/>
            <a:ext cx="303051" cy="282664"/>
          </a:xfrm>
          <a:custGeom>
            <a:rect b="b" l="l" r="r" t="t"/>
            <a:pathLst>
              <a:path extrusionOk="0" h="565329" w="606103">
                <a:moveTo>
                  <a:pt x="0" y="0"/>
                </a:moveTo>
                <a:lnTo>
                  <a:pt x="606103" y="0"/>
                </a:lnTo>
                <a:lnTo>
                  <a:pt x="606103" y="565329"/>
                </a:lnTo>
                <a:lnTo>
                  <a:pt x="0" y="56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p20"/>
          <p:cNvSpPr/>
          <p:nvPr/>
        </p:nvSpPr>
        <p:spPr>
          <a:xfrm>
            <a:off x="1251135" y="2363978"/>
            <a:ext cx="532726" cy="415526"/>
          </a:xfrm>
          <a:custGeom>
            <a:rect b="b" l="l" r="r" t="t"/>
            <a:pathLst>
              <a:path extrusionOk="0" h="831053" w="1065453">
                <a:moveTo>
                  <a:pt x="0" y="0"/>
                </a:moveTo>
                <a:lnTo>
                  <a:pt x="1065453" y="0"/>
                </a:lnTo>
                <a:lnTo>
                  <a:pt x="1065453" y="831053"/>
                </a:lnTo>
                <a:lnTo>
                  <a:pt x="0" y="831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8" name="Google Shape;348;p20"/>
          <p:cNvGrpSpPr/>
          <p:nvPr/>
        </p:nvGrpSpPr>
        <p:grpSpPr>
          <a:xfrm>
            <a:off x="2682751" y="2996803"/>
            <a:ext cx="1682438" cy="1110535"/>
            <a:chOff x="0" y="-9525"/>
            <a:chExt cx="4486500" cy="2961426"/>
          </a:xfrm>
        </p:grpSpPr>
        <p:sp>
          <p:nvSpPr>
            <p:cNvPr id="349" name="Google Shape;349;p20"/>
            <p:cNvSpPr txBox="1"/>
            <p:nvPr/>
          </p:nvSpPr>
          <p:spPr>
            <a:xfrm>
              <a:off x="0" y="-9525"/>
              <a:ext cx="4486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latin typeface="Exo"/>
                  <a:ea typeface="Exo"/>
                  <a:cs typeface="Exo"/>
                  <a:sym typeface="Exo"/>
                </a:rPr>
                <a:t>As delimitações do mapa</a:t>
              </a:r>
              <a:endParaRPr b="1" sz="7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0" y="1392201"/>
              <a:ext cx="44865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Exo"/>
                  <a:ea typeface="Exo"/>
                  <a:cs typeface="Exo"/>
                  <a:sym typeface="Exo"/>
                </a:rPr>
                <a:t>Desenhando o gráfico que delimita o domínio da função </a:t>
              </a:r>
              <a:endParaRPr sz="700">
                <a:latin typeface="Exo"/>
                <a:ea typeface="Exo"/>
                <a:cs typeface="Exo"/>
                <a:sym typeface="Ex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05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/>
          <p:nvPr/>
        </p:nvSpPr>
        <p:spPr>
          <a:xfrm>
            <a:off x="-66975" y="-40175"/>
            <a:ext cx="9282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21"/>
          <p:cNvGrpSpPr/>
          <p:nvPr/>
        </p:nvGrpSpPr>
        <p:grpSpPr>
          <a:xfrm>
            <a:off x="514350" y="1109103"/>
            <a:ext cx="8115323" cy="3424787"/>
            <a:chOff x="0" y="0"/>
            <a:chExt cx="4659694" cy="1473280"/>
          </a:xfrm>
        </p:grpSpPr>
        <p:sp>
          <p:nvSpPr>
            <p:cNvPr id="357" name="Google Shape;357;p21"/>
            <p:cNvSpPr/>
            <p:nvPr/>
          </p:nvSpPr>
          <p:spPr>
            <a:xfrm>
              <a:off x="41910" y="4318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58" name="Google Shape;358;p21"/>
            <p:cNvSpPr/>
            <p:nvPr/>
          </p:nvSpPr>
          <p:spPr>
            <a:xfrm>
              <a:off x="35560" y="35560"/>
              <a:ext cx="4624134" cy="1437720"/>
            </a:xfrm>
            <a:custGeom>
              <a:rect b="b" l="l" r="r" t="t"/>
              <a:pathLst>
                <a:path extrusionOk="0" h="1437720" w="4624134">
                  <a:moveTo>
                    <a:pt x="4624134" y="1437720"/>
                  </a:moveTo>
                  <a:lnTo>
                    <a:pt x="0" y="143772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437720"/>
                  </a:lnTo>
                  <a:close/>
                  <a:moveTo>
                    <a:pt x="12700" y="1425020"/>
                  </a:moveTo>
                  <a:lnTo>
                    <a:pt x="4611434" y="142502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425020"/>
                  </a:lnTo>
                  <a:close/>
                </a:path>
              </a:pathLst>
            </a:custGeom>
            <a:solidFill>
              <a:srgbClr val="507335"/>
            </a:solidFill>
            <a:ln>
              <a:noFill/>
            </a:ln>
          </p:spPr>
        </p:sp>
        <p:sp>
          <p:nvSpPr>
            <p:cNvPr id="359" name="Google Shape;359;p21"/>
            <p:cNvSpPr/>
            <p:nvPr/>
          </p:nvSpPr>
          <p:spPr>
            <a:xfrm>
              <a:off x="0" y="0"/>
              <a:ext cx="4611434" cy="1425020"/>
            </a:xfrm>
            <a:custGeom>
              <a:rect b="b" l="l" r="r" t="t"/>
              <a:pathLst>
                <a:path extrusionOk="0" h="142502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425020"/>
                  </a:lnTo>
                  <a:lnTo>
                    <a:pt x="0" y="1425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60" name="Google Shape;360;p21"/>
          <p:cNvGrpSpPr/>
          <p:nvPr/>
        </p:nvGrpSpPr>
        <p:grpSpPr>
          <a:xfrm>
            <a:off x="514350" y="385447"/>
            <a:ext cx="8115300" cy="257807"/>
            <a:chOff x="514350" y="385447"/>
            <a:chExt cx="8115300" cy="257807"/>
          </a:xfrm>
        </p:grpSpPr>
        <p:sp>
          <p:nvSpPr>
            <p:cNvPr id="361" name="Google Shape;361;p21"/>
            <p:cNvSpPr/>
            <p:nvPr/>
          </p:nvSpPr>
          <p:spPr>
            <a:xfrm>
              <a:off x="7211715" y="385447"/>
              <a:ext cx="1417935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62" name="Google Shape;362;p21"/>
            <p:cNvSpPr/>
            <p:nvPr/>
          </p:nvSpPr>
          <p:spPr>
            <a:xfrm>
              <a:off x="514350" y="385447"/>
              <a:ext cx="1417936" cy="257807"/>
            </a:xfrm>
            <a:custGeom>
              <a:rect b="b" l="l" r="r" t="t"/>
              <a:pathLst>
                <a:path extrusionOk="0" h="515613" w="2835871">
                  <a:moveTo>
                    <a:pt x="0" y="0"/>
                  </a:moveTo>
                  <a:lnTo>
                    <a:pt x="2835871" y="0"/>
                  </a:lnTo>
                  <a:lnTo>
                    <a:pt x="2835871" y="515612"/>
                  </a:lnTo>
                  <a:lnTo>
                    <a:pt x="0" y="5156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63" name="Google Shape;363;p21"/>
          <p:cNvGrpSpPr/>
          <p:nvPr/>
        </p:nvGrpSpPr>
        <p:grpSpPr>
          <a:xfrm>
            <a:off x="1386550" y="3034438"/>
            <a:ext cx="468000" cy="468000"/>
            <a:chOff x="809000" y="3335425"/>
            <a:chExt cx="468000" cy="468000"/>
          </a:xfrm>
        </p:grpSpPr>
        <p:sp>
          <p:nvSpPr>
            <p:cNvPr id="364" name="Google Shape;364;p21"/>
            <p:cNvSpPr/>
            <p:nvPr/>
          </p:nvSpPr>
          <p:spPr>
            <a:xfrm>
              <a:off x="809000" y="3335425"/>
              <a:ext cx="468000" cy="468000"/>
            </a:xfrm>
            <a:prstGeom prst="rect">
              <a:avLst/>
            </a:prstGeom>
            <a:solidFill>
              <a:srgbClr val="74A050"/>
            </a:solidFill>
            <a:ln cap="flat" cmpd="sng" w="9525">
              <a:solidFill>
                <a:srgbClr val="74A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21"/>
            <p:cNvGrpSpPr/>
            <p:nvPr/>
          </p:nvGrpSpPr>
          <p:grpSpPr>
            <a:xfrm>
              <a:off x="913542" y="3449386"/>
              <a:ext cx="258927" cy="53674"/>
              <a:chOff x="885425" y="3407525"/>
              <a:chExt cx="286550" cy="65400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88542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1106575" y="3407525"/>
                <a:ext cx="65400" cy="65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" name="Google Shape;368;p21"/>
            <p:cNvSpPr/>
            <p:nvPr/>
          </p:nvSpPr>
          <p:spPr>
            <a:xfrm rot="7222748">
              <a:off x="944232" y="3459679"/>
              <a:ext cx="131100" cy="213634"/>
            </a:xfrm>
            <a:prstGeom prst="arc">
              <a:avLst>
                <a:gd fmla="val 16700633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595975" y="1796113"/>
            <a:ext cx="3777300" cy="10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Com a sua(s) arma(s) em mãos, o que resta agora é utilizá-las. Para isto, você deve resolver a(s) inequação(ões). Vamos a uma demonstração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95975" y="1670725"/>
            <a:ext cx="3777300" cy="1156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Considerando a função ao lado, identificamos que a arma indicada é a arma 1 (variável dentro de raíz de índice par). Logo, todo o radicando deve ser maior que ou igual a 0.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595975" y="1670725"/>
            <a:ext cx="3777300" cy="1156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Esta inequação determinará as 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delimitações do domínio no plano R</a:t>
            </a:r>
            <a:r>
              <a:rPr lang="pt-BR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². </a:t>
            </a:r>
            <a:r>
              <a:rPr lang="pt-BR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Para isso, você deve resolvê-la. </a:t>
            </a: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  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descr="f(x,y)=\sqrt{x+y}&#10;%ee41f62f-c0de-4ec5-940a-3b03d68cbb41" id="372" name="Google Shape;3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488" y="1345725"/>
            <a:ext cx="1476375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1"/>
          <p:cNvGrpSpPr/>
          <p:nvPr/>
        </p:nvGrpSpPr>
        <p:grpSpPr>
          <a:xfrm>
            <a:off x="6305350" y="1670700"/>
            <a:ext cx="828675" cy="507388"/>
            <a:chOff x="6305350" y="1670700"/>
            <a:chExt cx="828675" cy="507388"/>
          </a:xfrm>
        </p:grpSpPr>
        <p:cxnSp>
          <p:nvCxnSpPr>
            <p:cNvPr id="374" name="Google Shape;374;p21"/>
            <p:cNvCxnSpPr>
              <a:stCxn id="375" idx="2"/>
              <a:endCxn id="376" idx="0"/>
            </p:cNvCxnSpPr>
            <p:nvPr/>
          </p:nvCxnSpPr>
          <p:spPr>
            <a:xfrm>
              <a:off x="6719675" y="1670700"/>
              <a:ext cx="0" cy="261600"/>
            </a:xfrm>
            <a:prstGeom prst="straightConnector1">
              <a:avLst/>
            </a:prstGeom>
            <a:noFill/>
            <a:ln cap="flat" cmpd="sng" w="9525">
              <a:solidFill>
                <a:srgbClr val="50733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x+y\ge0&#10;%07db6bfc-003b-487d-96c4-c0605d9088e2" id="377" name="Google Shape;377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05350" y="1997113"/>
              <a:ext cx="828675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Google Shape;378;p21"/>
          <p:cNvGrpSpPr/>
          <p:nvPr/>
        </p:nvGrpSpPr>
        <p:grpSpPr>
          <a:xfrm>
            <a:off x="6305350" y="2221563"/>
            <a:ext cx="828675" cy="486063"/>
            <a:chOff x="6305350" y="2221563"/>
            <a:chExt cx="828675" cy="486063"/>
          </a:xfrm>
        </p:grpSpPr>
        <p:pic>
          <p:nvPicPr>
            <p:cNvPr descr="x+y=0&#10;%1a5f9acd-2368-4d2a-9f94-ee182ae9c6c9" id="379" name="Google Shape;379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5350" y="2526650"/>
              <a:ext cx="828675" cy="180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0" name="Google Shape;380;p21"/>
            <p:cNvCxnSpPr/>
            <p:nvPr/>
          </p:nvCxnSpPr>
          <p:spPr>
            <a:xfrm>
              <a:off x="6719675" y="2221563"/>
              <a:ext cx="0" cy="261600"/>
            </a:xfrm>
            <a:prstGeom prst="straightConnector1">
              <a:avLst/>
            </a:prstGeom>
            <a:noFill/>
            <a:ln cap="flat" cmpd="sng" w="9525">
              <a:solidFill>
                <a:srgbClr val="50733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y=-x&#10;%8f407067-35a9-4537-bca7-4848522ac492" id="381" name="Google Shape;38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5838" y="2827525"/>
            <a:ext cx="647700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1"/>
          <p:cNvSpPr/>
          <p:nvPr/>
        </p:nvSpPr>
        <p:spPr>
          <a:xfrm>
            <a:off x="595975" y="1345725"/>
            <a:ext cx="3777300" cy="148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507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xo Medium"/>
                <a:ea typeface="Exo Medium"/>
                <a:cs typeface="Exo Medium"/>
                <a:sym typeface="Exo Medium"/>
              </a:rPr>
              <a:t>Após substituir o sinal de inequação pelo sinal de igualdade, você deve identificar a equação, ou função, que aparecerá. Neste caso, percebemos que isolando y obtemos uma função afim. Vamos desenhá-la.</a:t>
            </a:r>
            <a:endParaRPr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383" name="Google Shape;383;p21"/>
          <p:cNvGrpSpPr/>
          <p:nvPr/>
        </p:nvGrpSpPr>
        <p:grpSpPr>
          <a:xfrm>
            <a:off x="6096000" y="3077875"/>
            <a:ext cx="1699950" cy="1189325"/>
            <a:chOff x="6096000" y="3077875"/>
            <a:chExt cx="1699950" cy="1189325"/>
          </a:xfrm>
        </p:grpSpPr>
        <p:cxnSp>
          <p:nvCxnSpPr>
            <p:cNvPr id="384" name="Google Shape;384;p21"/>
            <p:cNvCxnSpPr/>
            <p:nvPr/>
          </p:nvCxnSpPr>
          <p:spPr>
            <a:xfrm rot="10800000">
              <a:off x="6834550" y="3188700"/>
              <a:ext cx="0" cy="107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6096000" y="3774825"/>
              <a:ext cx="165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6" name="Google Shape;386;p21"/>
            <p:cNvCxnSpPr/>
            <p:nvPr/>
          </p:nvCxnSpPr>
          <p:spPr>
            <a:xfrm>
              <a:off x="6295300" y="3352800"/>
              <a:ext cx="1125300" cy="879300"/>
            </a:xfrm>
            <a:prstGeom prst="straightConnector1">
              <a:avLst/>
            </a:prstGeom>
            <a:noFill/>
            <a:ln cap="flat" cmpd="sng" w="19050">
              <a:solidFill>
                <a:srgbClr val="50733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21"/>
            <p:cNvSpPr txBox="1"/>
            <p:nvPr/>
          </p:nvSpPr>
          <p:spPr>
            <a:xfrm>
              <a:off x="7549650" y="3680650"/>
              <a:ext cx="2463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rPr>
                <a:t>x</a:t>
              </a:r>
              <a:endParaRPr sz="1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  <p:sp>
          <p:nvSpPr>
            <p:cNvPr id="388" name="Google Shape;388;p21"/>
            <p:cNvSpPr txBox="1"/>
            <p:nvPr/>
          </p:nvSpPr>
          <p:spPr>
            <a:xfrm>
              <a:off x="6799350" y="3077875"/>
              <a:ext cx="2463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Exo SemiBold"/>
                  <a:ea typeface="Exo SemiBold"/>
                  <a:cs typeface="Exo SemiBold"/>
                  <a:sym typeface="Exo SemiBold"/>
                </a:rPr>
                <a:t>y</a:t>
              </a:r>
              <a:endParaRPr sz="12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