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6"/>
  </p:notesMasterIdLst>
  <p:handoutMasterIdLst>
    <p:handoutMasterId r:id="rId37"/>
  </p:handoutMasterIdLst>
  <p:sldIdLst>
    <p:sldId id="290" r:id="rId2"/>
    <p:sldId id="402" r:id="rId3"/>
    <p:sldId id="462" r:id="rId4"/>
    <p:sldId id="452" r:id="rId5"/>
    <p:sldId id="463" r:id="rId6"/>
    <p:sldId id="475" r:id="rId7"/>
    <p:sldId id="476" r:id="rId8"/>
    <p:sldId id="477" r:id="rId9"/>
    <p:sldId id="478" r:id="rId10"/>
    <p:sldId id="479" r:id="rId11"/>
    <p:sldId id="481" r:id="rId12"/>
    <p:sldId id="480" r:id="rId13"/>
    <p:sldId id="482" r:id="rId14"/>
    <p:sldId id="483" r:id="rId15"/>
    <p:sldId id="485" r:id="rId16"/>
    <p:sldId id="484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43" r:id="rId28"/>
    <p:sldId id="474" r:id="rId29"/>
    <p:sldId id="445" r:id="rId30"/>
    <p:sldId id="444" r:id="rId31"/>
    <p:sldId id="446" r:id="rId32"/>
    <p:sldId id="447" r:id="rId33"/>
    <p:sldId id="448" r:id="rId34"/>
    <p:sldId id="486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2"/>
    <a:srgbClr val="E7FFF9"/>
    <a:srgbClr val="F2F2F2"/>
    <a:srgbClr val="FFE7E7"/>
    <a:srgbClr val="EAEAFA"/>
    <a:srgbClr val="FFBDBD"/>
    <a:srgbClr val="003E7E"/>
    <a:srgbClr val="003366"/>
    <a:srgbClr val="3C6280"/>
    <a:srgbClr val="406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23" autoAdjust="0"/>
  </p:normalViewPr>
  <p:slideViewPr>
    <p:cSldViewPr>
      <p:cViewPr varScale="1">
        <p:scale>
          <a:sx n="59" d="100"/>
          <a:sy n="59" d="100"/>
        </p:scale>
        <p:origin x="1452" y="6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264" y="135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3215" r="4067" b="21416"/>
          <a:stretch/>
        </p:blipFill>
        <p:spPr bwMode="auto">
          <a:xfrm>
            <a:off x="1173386" y="796826"/>
            <a:ext cx="2172970" cy="175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Conexão reta 3"/>
          <p:cNvCxnSpPr/>
          <p:nvPr/>
        </p:nvCxnSpPr>
        <p:spPr>
          <a:xfrm>
            <a:off x="1173386" y="980242"/>
            <a:ext cx="50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1173386" y="9653810"/>
            <a:ext cx="50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820897" y="9653140"/>
            <a:ext cx="5393049" cy="283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2806065" algn="ctr"/>
                <a:tab pos="5612130" algn="r"/>
              </a:tabLst>
            </a:pPr>
            <a:r>
              <a:rPr lang="pt-BR" sz="1200" dirty="0">
                <a:latin typeface="HelveticaNeueLT Std Thin Cn" panose="020B0406020202030204" pitchFamily="34" charset="0"/>
                <a:ea typeface="Times New Roman" panose="02020603050405020304" pitchFamily="18" charset="0"/>
                <a:cs typeface="HelveticaNeueLT Std Thin Cn" panose="020B0406020202030204" pitchFamily="34" charset="0"/>
              </a:rPr>
              <a:t>Nome da Disciplina</a:t>
            </a:r>
            <a:endParaRPr lang="pt-BR" sz="1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8FCFB2F-4139-465D-BD53-9C1EA1068B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74CAE-7E77-4157-BC8D-2AAD3543B9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3188"/>
            <a:ext cx="9207499" cy="690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971600" y="404664"/>
            <a:ext cx="7828930" cy="15121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60848"/>
            <a:ext cx="5668690" cy="9361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subtítulo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-24180"/>
            <a:ext cx="9255455" cy="69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2856"/>
            <a:ext cx="77724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776" y="160065"/>
            <a:ext cx="5040312" cy="41805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323602" y="908720"/>
            <a:ext cx="8496870" cy="5544616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4" r:id="rId2"/>
    <p:sldLayoutId id="214748373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>
          <a:xfrm>
            <a:off x="971600" y="404664"/>
            <a:ext cx="7828930" cy="1512168"/>
          </a:xfrm>
        </p:spPr>
        <p:txBody>
          <a:bodyPr/>
          <a:lstStyle/>
          <a:p>
            <a:r>
              <a:rPr lang="pt-BR" dirty="0"/>
              <a:t>Linguagem </a:t>
            </a:r>
            <a:r>
              <a:rPr lang="pt-BR" dirty="0">
                <a:latin typeface="Verdana" pitchFamily="34" charset="0"/>
              </a:rPr>
              <a:t>SQL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2971800" y="3352800"/>
            <a:ext cx="5668690" cy="936104"/>
          </a:xfrm>
        </p:spPr>
        <p:txBody>
          <a:bodyPr/>
          <a:lstStyle/>
          <a:p>
            <a:r>
              <a:rPr lang="pt-BR" dirty="0">
                <a:latin typeface="Verdana" pitchFamily="34" charset="0"/>
              </a:rPr>
              <a:t>Edvan Martins de Souza</a:t>
            </a:r>
          </a:p>
          <a:p>
            <a:r>
              <a:rPr lang="pt-BR" sz="1800" dirty="0">
                <a:latin typeface="Verdana" pitchFamily="34" charset="0"/>
              </a:rPr>
              <a:t>En</a:t>
            </a:r>
            <a:r>
              <a:rPr lang="pt-BR" sz="1800" dirty="0"/>
              <a:t>genheiro de Dados</a:t>
            </a:r>
            <a:endParaRPr lang="pt-BR" sz="1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Tipos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 tipo Data e Hora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DATE - Usado para valores de uso de datas. Não aceita Hora. Costuma ser usado para datas de cadastro, aniversário, etc.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DATETIME – Usado para valores de uso de data e hora. Costuma ser usado para ter precisão de data e horário. </a:t>
            </a:r>
            <a:r>
              <a:rPr lang="pt-BR" dirty="0" err="1"/>
              <a:t>Ex</a:t>
            </a:r>
            <a:r>
              <a:rPr lang="pt-BR" dirty="0"/>
              <a:t>: Dia e Hora em que um filme foi assistido.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de Dados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34D3F7AB-A54F-4174-8C92-46ACE306F6A7}"/>
              </a:ext>
            </a:extLst>
          </p:cNvPr>
          <p:cNvSpPr/>
          <p:nvPr/>
        </p:nvSpPr>
        <p:spPr bwMode="auto">
          <a:xfrm>
            <a:off x="335622" y="2667000"/>
            <a:ext cx="2473504" cy="9906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1B6F9981-EA7A-4D33-A506-9466D72346A1}"/>
              </a:ext>
            </a:extLst>
          </p:cNvPr>
          <p:cNvSpPr/>
          <p:nvPr/>
        </p:nvSpPr>
        <p:spPr bwMode="auto">
          <a:xfrm>
            <a:off x="2368192" y="2667000"/>
            <a:ext cx="2473504" cy="9906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Conceitual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8AD34E8A-0F94-4959-9A92-69D4715E70B9}"/>
              </a:ext>
            </a:extLst>
          </p:cNvPr>
          <p:cNvSpPr/>
          <p:nvPr/>
        </p:nvSpPr>
        <p:spPr bwMode="auto">
          <a:xfrm>
            <a:off x="4405044" y="2668827"/>
            <a:ext cx="2473504" cy="990600"/>
          </a:xfrm>
          <a:prstGeom prst="chevron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Lógico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00BA72B6-AF21-4629-8661-31FA35D142AC}"/>
              </a:ext>
            </a:extLst>
          </p:cNvPr>
          <p:cNvSpPr/>
          <p:nvPr/>
        </p:nvSpPr>
        <p:spPr bwMode="auto">
          <a:xfrm>
            <a:off x="6441896" y="2667000"/>
            <a:ext cx="2473504" cy="990600"/>
          </a:xfrm>
          <a:prstGeom prst="chevro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249534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de Negócio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Análise de Requisitos</a:t>
            </a:r>
          </a:p>
          <a:p>
            <a:r>
              <a:rPr lang="pt-BR" dirty="0"/>
              <a:t>Regras de Negócio</a:t>
            </a:r>
          </a:p>
          <a:p>
            <a:r>
              <a:rPr lang="pt-BR" dirty="0"/>
              <a:t>Desenho do Fluxo</a:t>
            </a:r>
          </a:p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e Board Executivo</a:t>
            </a:r>
          </a:p>
          <a:p>
            <a:r>
              <a:rPr lang="pt-BR" dirty="0"/>
              <a:t>Origem dos dados visando armazená-los e estudá-los posteriormente.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8D3C748E-B097-41C5-B2BF-D385047589B5}"/>
              </a:ext>
            </a:extLst>
          </p:cNvPr>
          <p:cNvSpPr/>
          <p:nvPr/>
        </p:nvSpPr>
        <p:spPr bwMode="auto">
          <a:xfrm>
            <a:off x="335622" y="2667000"/>
            <a:ext cx="2473504" cy="9906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7B9466DD-D11A-47A5-A18B-223F7C07DC94}"/>
              </a:ext>
            </a:extLst>
          </p:cNvPr>
          <p:cNvSpPr/>
          <p:nvPr/>
        </p:nvSpPr>
        <p:spPr bwMode="auto">
          <a:xfrm>
            <a:off x="2368192" y="2667000"/>
            <a:ext cx="2473504" cy="990600"/>
          </a:xfrm>
          <a:prstGeom prst="chevron">
            <a:avLst/>
          </a:prstGeom>
          <a:solidFill>
            <a:srgbClr val="EAEAF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Conceitual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DFFBCC22-7DC8-486E-9C46-DF932B40A312}"/>
              </a:ext>
            </a:extLst>
          </p:cNvPr>
          <p:cNvSpPr/>
          <p:nvPr/>
        </p:nvSpPr>
        <p:spPr bwMode="auto">
          <a:xfrm>
            <a:off x="4405044" y="2668827"/>
            <a:ext cx="2473504" cy="990600"/>
          </a:xfrm>
          <a:prstGeom prst="chevron">
            <a:avLst/>
          </a:prstGeom>
          <a:solidFill>
            <a:srgbClr val="FFE7E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Lógico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B474D5A7-E5F6-4EE0-AD49-50926524F048}"/>
              </a:ext>
            </a:extLst>
          </p:cNvPr>
          <p:cNvSpPr/>
          <p:nvPr/>
        </p:nvSpPr>
        <p:spPr bwMode="auto">
          <a:xfrm>
            <a:off x="6441896" y="2667000"/>
            <a:ext cx="2473504" cy="990600"/>
          </a:xfrm>
          <a:prstGeom prst="chevron">
            <a:avLst/>
          </a:prstGeom>
          <a:solidFill>
            <a:srgbClr val="F2F2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228068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Conceitual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Descreve Ações e Atores </a:t>
            </a:r>
          </a:p>
          <a:p>
            <a:r>
              <a:rPr lang="pt-BR" dirty="0"/>
              <a:t>Diagramas de casos de uso.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8D3C748E-B097-41C5-B2BF-D385047589B5}"/>
              </a:ext>
            </a:extLst>
          </p:cNvPr>
          <p:cNvSpPr/>
          <p:nvPr/>
        </p:nvSpPr>
        <p:spPr bwMode="auto">
          <a:xfrm>
            <a:off x="335622" y="2667000"/>
            <a:ext cx="2473504" cy="990600"/>
          </a:xfrm>
          <a:prstGeom prst="chevron">
            <a:avLst/>
          </a:prstGeom>
          <a:solidFill>
            <a:srgbClr val="CDFF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7B9466DD-D11A-47A5-A18B-223F7C07DC94}"/>
              </a:ext>
            </a:extLst>
          </p:cNvPr>
          <p:cNvSpPr/>
          <p:nvPr/>
        </p:nvSpPr>
        <p:spPr bwMode="auto">
          <a:xfrm>
            <a:off x="2368192" y="2667000"/>
            <a:ext cx="2473504" cy="9906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Conceitual</a:t>
            </a:r>
          </a:p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DFFBCC22-7DC8-486E-9C46-DF932B40A312}"/>
              </a:ext>
            </a:extLst>
          </p:cNvPr>
          <p:cNvSpPr/>
          <p:nvPr/>
        </p:nvSpPr>
        <p:spPr bwMode="auto">
          <a:xfrm>
            <a:off x="4405044" y="2668827"/>
            <a:ext cx="2473504" cy="990600"/>
          </a:xfrm>
          <a:prstGeom prst="chevron">
            <a:avLst/>
          </a:prstGeom>
          <a:solidFill>
            <a:srgbClr val="FFE7E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Lógico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B474D5A7-E5F6-4EE0-AD49-50926524F048}"/>
              </a:ext>
            </a:extLst>
          </p:cNvPr>
          <p:cNvSpPr/>
          <p:nvPr/>
        </p:nvSpPr>
        <p:spPr bwMode="auto">
          <a:xfrm>
            <a:off x="6441896" y="2667000"/>
            <a:ext cx="2473504" cy="990600"/>
          </a:xfrm>
          <a:prstGeom prst="chevron">
            <a:avLst/>
          </a:prstGeom>
          <a:solidFill>
            <a:srgbClr val="F2F2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Físico</a:t>
            </a:r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E8058B34-F927-4DD4-AC9D-DC5EB5657F98}"/>
              </a:ext>
            </a:extLst>
          </p:cNvPr>
          <p:cNvSpPr/>
          <p:nvPr/>
        </p:nvSpPr>
        <p:spPr bwMode="auto">
          <a:xfrm>
            <a:off x="849273" y="5062006"/>
            <a:ext cx="1434556" cy="70774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Cliente</a:t>
            </a:r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76094CD2-C90C-421C-9CB4-14848C9049F3}"/>
              </a:ext>
            </a:extLst>
          </p:cNvPr>
          <p:cNvSpPr/>
          <p:nvPr/>
        </p:nvSpPr>
        <p:spPr bwMode="auto">
          <a:xfrm>
            <a:off x="3087226" y="4908592"/>
            <a:ext cx="2464924" cy="99084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Compra</a:t>
            </a: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F74EBC00-1415-4F64-A7F2-01C63E8632A6}"/>
              </a:ext>
            </a:extLst>
          </p:cNvPr>
          <p:cNvSpPr/>
          <p:nvPr/>
        </p:nvSpPr>
        <p:spPr bwMode="auto">
          <a:xfrm>
            <a:off x="6441896" y="5062005"/>
            <a:ext cx="1434556" cy="707747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latin typeface="Helvetica" charset="0"/>
              </a:rPr>
              <a:t>Produto</a:t>
            </a: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9B7BDB9-A154-4A0D-B3EF-BD937F9DC59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2283829" y="5404015"/>
            <a:ext cx="803397" cy="11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0C50954-601D-4241-83C6-A3846BA5B5D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 bwMode="auto">
          <a:xfrm>
            <a:off x="5552150" y="5404015"/>
            <a:ext cx="889746" cy="11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482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04800" y="911836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Lógico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Diagrama das Tabelas</a:t>
            </a:r>
          </a:p>
          <a:p>
            <a:r>
              <a:rPr lang="pt-BR" dirty="0"/>
              <a:t>Chaves primárias (PK)</a:t>
            </a:r>
          </a:p>
          <a:p>
            <a:r>
              <a:rPr lang="pt-BR" dirty="0"/>
              <a:t>Chaves estrangeiras (FK)</a:t>
            </a:r>
          </a:p>
          <a:p>
            <a:r>
              <a:rPr lang="pt-BR" dirty="0"/>
              <a:t>Cardinalidade (1:1:, 1:n, n:n)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8D3C748E-B097-41C5-B2BF-D385047589B5}"/>
              </a:ext>
            </a:extLst>
          </p:cNvPr>
          <p:cNvSpPr/>
          <p:nvPr/>
        </p:nvSpPr>
        <p:spPr bwMode="auto">
          <a:xfrm>
            <a:off x="335622" y="2667000"/>
            <a:ext cx="2473504" cy="990600"/>
          </a:xfrm>
          <a:prstGeom prst="chevron">
            <a:avLst/>
          </a:prstGeom>
          <a:solidFill>
            <a:srgbClr val="CDFF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7B9466DD-D11A-47A5-A18B-223F7C07DC94}"/>
              </a:ext>
            </a:extLst>
          </p:cNvPr>
          <p:cNvSpPr/>
          <p:nvPr/>
        </p:nvSpPr>
        <p:spPr bwMode="auto">
          <a:xfrm>
            <a:off x="2368192" y="2667000"/>
            <a:ext cx="2473504" cy="990600"/>
          </a:xfrm>
          <a:prstGeom prst="chevron">
            <a:avLst/>
          </a:prstGeom>
          <a:solidFill>
            <a:srgbClr val="EAEAF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Conceitual</a:t>
            </a:r>
          </a:p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DFFBCC22-7DC8-486E-9C46-DF932B40A312}"/>
              </a:ext>
            </a:extLst>
          </p:cNvPr>
          <p:cNvSpPr/>
          <p:nvPr/>
        </p:nvSpPr>
        <p:spPr bwMode="auto">
          <a:xfrm>
            <a:off x="4405044" y="2668827"/>
            <a:ext cx="2473504" cy="990600"/>
          </a:xfrm>
          <a:prstGeom prst="chevron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Lógico</a:t>
            </a:r>
          </a:p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B474D5A7-E5F6-4EE0-AD49-50926524F048}"/>
              </a:ext>
            </a:extLst>
          </p:cNvPr>
          <p:cNvSpPr/>
          <p:nvPr/>
        </p:nvSpPr>
        <p:spPr bwMode="auto">
          <a:xfrm>
            <a:off x="6441896" y="2667000"/>
            <a:ext cx="2473504" cy="990600"/>
          </a:xfrm>
          <a:prstGeom prst="chevron">
            <a:avLst/>
          </a:prstGeom>
          <a:solidFill>
            <a:srgbClr val="F2F2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Físico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7866ABA-1A58-48EB-9EE8-1AB03551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51" y="3991313"/>
            <a:ext cx="3382630" cy="18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1836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Lógico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7866ABA-1A58-48EB-9EE8-1AB03551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58646"/>
            <a:ext cx="7010400" cy="38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1836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Modelagem Físico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 algn="l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a criação do Banco em comandos SQL</a:t>
            </a:r>
          </a:p>
          <a:p>
            <a:r>
              <a:rPr lang="pt-BR" dirty="0"/>
              <a:t>Ingestão de Dados</a:t>
            </a:r>
          </a:p>
          <a:p>
            <a:r>
              <a:rPr lang="pt-BR" dirty="0" err="1"/>
              <a:t>Deploy</a:t>
            </a:r>
            <a:r>
              <a:rPr lang="pt-BR" dirty="0"/>
              <a:t> (De ambiente DEV para PROD)</a:t>
            </a:r>
          </a:p>
          <a:p>
            <a:r>
              <a:rPr lang="pt-BR" dirty="0"/>
              <a:t>Continuidade e Automação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8D3C748E-B097-41C5-B2BF-D385047589B5}"/>
              </a:ext>
            </a:extLst>
          </p:cNvPr>
          <p:cNvSpPr/>
          <p:nvPr/>
        </p:nvSpPr>
        <p:spPr bwMode="auto">
          <a:xfrm>
            <a:off x="335622" y="2667000"/>
            <a:ext cx="2473504" cy="990600"/>
          </a:xfrm>
          <a:prstGeom prst="chevron">
            <a:avLst/>
          </a:prstGeom>
          <a:solidFill>
            <a:srgbClr val="CDFFF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7B9466DD-D11A-47A5-A18B-223F7C07DC94}"/>
              </a:ext>
            </a:extLst>
          </p:cNvPr>
          <p:cNvSpPr/>
          <p:nvPr/>
        </p:nvSpPr>
        <p:spPr bwMode="auto">
          <a:xfrm>
            <a:off x="2368192" y="2667000"/>
            <a:ext cx="2473504" cy="990600"/>
          </a:xfrm>
          <a:prstGeom prst="chevron">
            <a:avLst/>
          </a:prstGeom>
          <a:solidFill>
            <a:srgbClr val="EAEAF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Conceitual</a:t>
            </a:r>
          </a:p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DFFBCC22-7DC8-486E-9C46-DF932B40A312}"/>
              </a:ext>
            </a:extLst>
          </p:cNvPr>
          <p:cNvSpPr/>
          <p:nvPr/>
        </p:nvSpPr>
        <p:spPr bwMode="auto">
          <a:xfrm>
            <a:off x="4405044" y="2668827"/>
            <a:ext cx="2473504" cy="990600"/>
          </a:xfrm>
          <a:prstGeom prst="chevron">
            <a:avLst/>
          </a:prstGeom>
          <a:solidFill>
            <a:srgbClr val="FFE7E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Lógico</a:t>
            </a:r>
          </a:p>
          <a:p>
            <a:pPr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B474D5A7-E5F6-4EE0-AD49-50926524F048}"/>
              </a:ext>
            </a:extLst>
          </p:cNvPr>
          <p:cNvSpPr/>
          <p:nvPr/>
        </p:nvSpPr>
        <p:spPr bwMode="auto">
          <a:xfrm>
            <a:off x="6441896" y="2667000"/>
            <a:ext cx="2473504" cy="990600"/>
          </a:xfrm>
          <a:prstGeom prst="chevro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pt-BR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algn="ctr" eaLnBrk="0" hangingPunct="0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376814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DDL </a:t>
            </a:r>
            <a:r>
              <a:rPr lang="pt-BR" dirty="0"/>
              <a:t>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Definição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DML </a:t>
            </a:r>
            <a:r>
              <a:rPr lang="pt-BR" dirty="0"/>
              <a:t>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Manipulação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DQL </a:t>
            </a:r>
            <a:r>
              <a:rPr lang="pt-BR" dirty="0"/>
              <a:t>- Data Query </a:t>
            </a:r>
            <a:r>
              <a:rPr lang="pt-BR" dirty="0" err="1"/>
              <a:t>Language</a:t>
            </a:r>
            <a:r>
              <a:rPr lang="pt-BR" dirty="0"/>
              <a:t> ou Linguagem de Consulta de Dados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DDL</a:t>
            </a:r>
            <a:r>
              <a:rPr lang="pt-BR" dirty="0"/>
              <a:t> 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Definição de Dados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CREATE </a:t>
            </a:r>
            <a:r>
              <a:rPr lang="pt-BR" dirty="0"/>
              <a:t>para criar objetos, como uma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DROP </a:t>
            </a:r>
            <a:r>
              <a:rPr lang="pt-BR" dirty="0"/>
              <a:t>para excluir um objeto, como uma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ALTER </a:t>
            </a:r>
            <a:r>
              <a:rPr lang="pt-BR" dirty="0"/>
              <a:t>para alterar um objeto, como uma tabela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DDL</a:t>
            </a:r>
            <a:r>
              <a:rPr lang="pt-BR" dirty="0"/>
              <a:t> 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Definição de Dados</a:t>
            </a:r>
          </a:p>
          <a:p>
            <a:endParaRPr lang="pt-BR" dirty="0"/>
          </a:p>
          <a:p>
            <a:r>
              <a:rPr lang="pt-BR" b="1" dirty="0"/>
              <a:t>CREATE </a:t>
            </a:r>
            <a:r>
              <a:rPr lang="pt-BR" dirty="0"/>
              <a:t>para criar objetos, como uma tabela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CREATE  TABLE  </a:t>
            </a:r>
            <a:r>
              <a:rPr lang="pt-BR" sz="1200" b="1" dirty="0"/>
              <a:t>TB_CADASTRO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CD_AGENCIA 	VARCHAR(3)	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NR_CONTA 	VARCHAR(60)	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TITULARIDADE 	INT,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CPF 		VARCHAR(11),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NOME		VARCHAR(50),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CIDADE		VARCHAR(50),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   UF		VARCHAR(2)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 que </a:t>
            </a:r>
            <a:r>
              <a:rPr lang="en-US" b="1" dirty="0" err="1"/>
              <a:t>Abordaremos</a:t>
            </a:r>
            <a:r>
              <a:rPr lang="en-US" b="1" dirty="0"/>
              <a:t>: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Contextualização da Linguagem SQL</a:t>
            </a:r>
          </a:p>
          <a:p>
            <a:pPr marL="514350" indent="-514350">
              <a:buAutoNum type="arabicPeriod"/>
            </a:pPr>
            <a:r>
              <a:rPr lang="pt-BR" dirty="0"/>
              <a:t>O que é SGBD</a:t>
            </a:r>
          </a:p>
          <a:p>
            <a:pPr marL="514350" indent="-514350">
              <a:buAutoNum type="arabicPeriod"/>
            </a:pPr>
            <a:r>
              <a:rPr lang="pt-BR" dirty="0"/>
              <a:t>Tipos de Dados (Numéricos, Textos, Data)</a:t>
            </a:r>
          </a:p>
          <a:p>
            <a:pPr marL="514350" indent="-514350">
              <a:buAutoNum type="arabicPeriod"/>
            </a:pPr>
            <a:r>
              <a:rPr lang="pt-BR" dirty="0"/>
              <a:t>Modelagem de Dados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Modelo de Negócio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Modelo Conceitual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Modelo Lógico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Modelo Físico</a:t>
            </a:r>
          </a:p>
          <a:p>
            <a:pPr marL="514350" indent="-514350">
              <a:buAutoNum type="arabicPeriod"/>
            </a:pPr>
            <a:r>
              <a:rPr lang="pt-BR" dirty="0"/>
              <a:t>Subconjuntos da Linguagem SQL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DDL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DML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/>
              <a:t>DQL</a:t>
            </a:r>
          </a:p>
          <a:p>
            <a:pPr marL="514350" indent="-514350">
              <a:buAutoNum type="arabicPeriod"/>
            </a:pPr>
            <a:r>
              <a:rPr lang="pt-BR" dirty="0"/>
              <a:t>Prática</a:t>
            </a:r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64E4701F-6F68-4507-A2F6-294287F1D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5029200" y="1699458"/>
            <a:ext cx="4010468" cy="40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DDL</a:t>
            </a:r>
            <a:r>
              <a:rPr lang="pt-BR" dirty="0"/>
              <a:t> 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Definição de Dados</a:t>
            </a:r>
          </a:p>
          <a:p>
            <a:endParaRPr lang="pt-BR" dirty="0"/>
          </a:p>
          <a:p>
            <a:r>
              <a:rPr lang="pt-BR" b="1" dirty="0"/>
              <a:t>DROP</a:t>
            </a:r>
            <a:r>
              <a:rPr lang="pt-BR" dirty="0"/>
              <a:t> para excluir um objeto, como uma tabela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sz="1200" dirty="0"/>
              <a:t>DROP TABLE  </a:t>
            </a:r>
            <a:r>
              <a:rPr lang="pt-BR" sz="1200" dirty="0"/>
              <a:t>TB_CADASTRO</a:t>
            </a:r>
            <a:r>
              <a:rPr lang="en-US" sz="1200" dirty="0"/>
              <a:t>;</a:t>
            </a:r>
            <a:endParaRPr lang="pt-BR" sz="12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DDL</a:t>
            </a:r>
            <a:r>
              <a:rPr lang="pt-BR" dirty="0"/>
              <a:t> 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Definição de Dados</a:t>
            </a:r>
          </a:p>
          <a:p>
            <a:endParaRPr lang="pt-BR" dirty="0"/>
          </a:p>
          <a:p>
            <a:r>
              <a:rPr lang="pt-BR" b="1" dirty="0"/>
              <a:t>ALTER</a:t>
            </a:r>
            <a:r>
              <a:rPr lang="pt-BR" dirty="0"/>
              <a:t> para alterar um objeto, como uma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r>
              <a:rPr lang="en-US" sz="1200" dirty="0"/>
              <a:t>ALTER  TABLE  </a:t>
            </a:r>
            <a:r>
              <a:rPr lang="pt-BR" sz="1200" dirty="0"/>
              <a:t>TB_CADASTRO  </a:t>
            </a:r>
            <a:r>
              <a:rPr lang="en-US" sz="1200" dirty="0"/>
              <a:t>MODIFY   COLUMN </a:t>
            </a:r>
            <a:r>
              <a:rPr lang="pt-BR" sz="1200" dirty="0"/>
              <a:t>TITULARIDADE </a:t>
            </a:r>
            <a:r>
              <a:rPr lang="en-US" sz="1200" dirty="0"/>
              <a:t> CHAR(1);</a:t>
            </a:r>
            <a:endParaRPr lang="pt-BR" sz="12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DML</a:t>
            </a:r>
            <a:r>
              <a:rPr lang="pt-BR" dirty="0"/>
              <a:t> 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Manipulação de Dados</a:t>
            </a:r>
          </a:p>
          <a:p>
            <a:endParaRPr lang="pt-BR" dirty="0"/>
          </a:p>
          <a:p>
            <a:r>
              <a:rPr lang="pt-BR" b="1" dirty="0"/>
              <a:t>INSERT</a:t>
            </a:r>
            <a:r>
              <a:rPr lang="pt-BR" dirty="0"/>
              <a:t> para inserir dados em uma tabela</a:t>
            </a:r>
          </a:p>
          <a:p>
            <a:r>
              <a:rPr lang="pt-BR" b="1" dirty="0"/>
              <a:t>UPDATE</a:t>
            </a:r>
            <a:r>
              <a:rPr lang="pt-BR" dirty="0"/>
              <a:t> para atualizar dados em uma tabela</a:t>
            </a:r>
          </a:p>
          <a:p>
            <a:r>
              <a:rPr lang="pt-BR" b="1" dirty="0"/>
              <a:t>DELETE</a:t>
            </a:r>
            <a:r>
              <a:rPr lang="pt-BR" dirty="0"/>
              <a:t> para excluir dados de uma tabela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DML</a:t>
            </a:r>
            <a:r>
              <a:rPr lang="pt-BR" dirty="0"/>
              <a:t> 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Manipulação de Dados</a:t>
            </a:r>
          </a:p>
          <a:p>
            <a:endParaRPr lang="pt-BR" dirty="0"/>
          </a:p>
          <a:p>
            <a:r>
              <a:rPr lang="pt-BR" b="1" dirty="0"/>
              <a:t>INSERT</a:t>
            </a:r>
            <a:r>
              <a:rPr lang="pt-BR" dirty="0"/>
              <a:t> para inserir dados em uma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0" indent="0">
              <a:buNone/>
            </a:pPr>
            <a:r>
              <a:rPr lang="pt-BR" sz="1200" b="1" dirty="0"/>
              <a:t>INSERT</a:t>
            </a:r>
            <a:r>
              <a:rPr lang="pt-BR" sz="1200" dirty="0"/>
              <a:t> INTO </a:t>
            </a:r>
            <a:r>
              <a:rPr lang="pt-BR" sz="1200" b="1" dirty="0"/>
              <a:t>TB_CADASTRO </a:t>
            </a:r>
          </a:p>
          <a:p>
            <a:pPr marL="0" indent="0">
              <a:buNone/>
            </a:pPr>
            <a:r>
              <a:rPr lang="pt-BR" sz="1200" b="1" dirty="0"/>
              <a:t>     </a:t>
            </a:r>
            <a:r>
              <a:rPr lang="pt-BR" sz="1200" dirty="0"/>
              <a:t>(CD_AGENCIA,  NR_CONTA,  TITULARIDADE,  CPF,            NOME,                  CIDADE,     UF)</a:t>
            </a:r>
          </a:p>
          <a:p>
            <a:pPr marL="0" indent="0">
              <a:buNone/>
            </a:pPr>
            <a:r>
              <a:rPr lang="pt-BR" sz="1200" b="1" dirty="0"/>
              <a:t>VALUES</a:t>
            </a:r>
            <a:r>
              <a:rPr lang="pt-BR" sz="1200" dirty="0"/>
              <a:t>                                </a:t>
            </a:r>
          </a:p>
          <a:p>
            <a:pPr marL="0" indent="0">
              <a:buNone/>
            </a:pPr>
            <a:r>
              <a:rPr lang="pt-BR" sz="1200" dirty="0"/>
              <a:t>    ('001’,              '202001’,       '1’,                   '12345678’,   'João da Silva’,     'São Paulo’,	'SP');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DML</a:t>
            </a:r>
            <a:r>
              <a:rPr lang="pt-BR" dirty="0"/>
              <a:t> 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Manipulação de Dados</a:t>
            </a:r>
          </a:p>
          <a:p>
            <a:endParaRPr lang="pt-BR" dirty="0"/>
          </a:p>
          <a:p>
            <a:r>
              <a:rPr lang="pt-BR" b="1" dirty="0"/>
              <a:t>UPDATE</a:t>
            </a:r>
            <a:r>
              <a:rPr lang="pt-BR" dirty="0"/>
              <a:t> para atualizar dados em uma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r>
              <a:rPr lang="pt-BR" sz="1200" dirty="0"/>
              <a:t> </a:t>
            </a:r>
            <a:r>
              <a:rPr lang="pt-BR" sz="1200" b="1" dirty="0"/>
              <a:t>UPDATE</a:t>
            </a:r>
            <a:r>
              <a:rPr lang="pt-BR" sz="1200" dirty="0"/>
              <a:t>  TB_CADASTRO  </a:t>
            </a:r>
            <a:r>
              <a:rPr lang="pt-BR" sz="1200" b="1" dirty="0"/>
              <a:t>SET</a:t>
            </a:r>
            <a:r>
              <a:rPr lang="pt-BR" sz="1200" dirty="0"/>
              <a:t> NOME = 'Marina Lima'   </a:t>
            </a:r>
            <a:r>
              <a:rPr lang="pt-BR" sz="1200" b="1" dirty="0"/>
              <a:t>WHERE</a:t>
            </a:r>
            <a:r>
              <a:rPr lang="pt-BR" sz="1200" dirty="0"/>
              <a:t> NOME = 'João da Silva'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DML</a:t>
            </a:r>
            <a:r>
              <a:rPr lang="pt-BR" dirty="0"/>
              <a:t> 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Manipulação de Dados</a:t>
            </a:r>
          </a:p>
          <a:p>
            <a:endParaRPr lang="pt-BR" b="1" dirty="0"/>
          </a:p>
          <a:p>
            <a:r>
              <a:rPr lang="pt-BR" b="1" dirty="0"/>
              <a:t>DELETE </a:t>
            </a:r>
            <a:r>
              <a:rPr lang="pt-BR" dirty="0"/>
              <a:t>para excluir dados de uma tabela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1200" b="1" dirty="0"/>
              <a:t>DELETE</a:t>
            </a:r>
            <a:r>
              <a:rPr lang="pt-BR" sz="1200" dirty="0"/>
              <a:t> FROM  TB_CADASTRO  </a:t>
            </a:r>
            <a:r>
              <a:rPr lang="pt-BR" sz="1200" b="1" dirty="0"/>
              <a:t>WHERE</a:t>
            </a:r>
            <a:r>
              <a:rPr lang="pt-BR" sz="1200" dirty="0"/>
              <a:t> NOME = 'Marina Lima'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2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SUBCONJUNTOS DA LINGUAGEM 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DQL</a:t>
            </a:r>
            <a:r>
              <a:rPr lang="pt-BR" dirty="0"/>
              <a:t> - Data Query </a:t>
            </a:r>
            <a:r>
              <a:rPr lang="pt-BR" dirty="0" err="1"/>
              <a:t>Language</a:t>
            </a:r>
            <a:r>
              <a:rPr lang="pt-BR" dirty="0"/>
              <a:t> ou Linguagem de Consulta de Dados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SELECT</a:t>
            </a:r>
            <a:r>
              <a:rPr lang="pt-BR" dirty="0"/>
              <a:t> para criar uma consulta</a:t>
            </a:r>
          </a:p>
          <a:p>
            <a:pPr marL="0" indent="0">
              <a:buNone/>
            </a:pPr>
            <a:r>
              <a:rPr lang="pt-BR" dirty="0"/>
              <a:t>	Condições, funções agregadas e agrupamentos, consultas aninhadas, ordenação, junções, etc.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200" b="1" dirty="0"/>
              <a:t>SELECT</a:t>
            </a:r>
            <a:r>
              <a:rPr lang="pt-BR" sz="1200" dirty="0"/>
              <a:t> * </a:t>
            </a:r>
            <a:r>
              <a:rPr lang="pt-BR" sz="1200" b="1" dirty="0"/>
              <a:t>FROM</a:t>
            </a:r>
            <a:r>
              <a:rPr lang="pt-BR" sz="1200" dirty="0"/>
              <a:t> TB_CADASTRO;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b="1" dirty="0"/>
              <a:t>SELECT</a:t>
            </a:r>
            <a:r>
              <a:rPr lang="pt-BR" sz="1200" dirty="0"/>
              <a:t> NOME </a:t>
            </a:r>
            <a:r>
              <a:rPr lang="pt-BR" sz="1200" b="1" dirty="0"/>
              <a:t>FROM</a:t>
            </a:r>
            <a:r>
              <a:rPr lang="pt-BR" sz="1200" dirty="0"/>
              <a:t> TB_CADASTRO </a:t>
            </a:r>
            <a:r>
              <a:rPr lang="pt-BR" sz="1200" b="1" dirty="0"/>
              <a:t>WHERE</a:t>
            </a:r>
            <a:r>
              <a:rPr lang="pt-BR" sz="1200" dirty="0"/>
              <a:t> TITULARIDADE = 1;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DICAS E ESTUDOS</a:t>
            </a:r>
          </a:p>
          <a:p>
            <a:pPr marL="0" indent="0">
              <a:buNone/>
            </a:pPr>
            <a:endParaRPr lang="pt-BR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1" kern="1200" dirty="0"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kern="1200" dirty="0"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kern="1200" dirty="0">
                <a:cs typeface="Calibri Light" panose="020F0302020204030204" pitchFamily="34" charset="0"/>
              </a:rPr>
              <a:t>FGV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kern="1200" dirty="0" err="1">
                <a:cs typeface="Calibri Light" panose="020F0302020204030204" pitchFamily="34" charset="0"/>
              </a:rPr>
              <a:t>Udemy</a:t>
            </a:r>
            <a:r>
              <a:rPr lang="pt-BR" b="1" kern="1200" dirty="0">
                <a:cs typeface="Calibri Light" panose="020F0302020204030204" pitchFamily="34" charset="0"/>
              </a:rPr>
              <a:t> </a:t>
            </a:r>
            <a:r>
              <a:rPr lang="pt-BR" kern="1200" dirty="0">
                <a:cs typeface="Calibri Light" panose="020F0302020204030204" pitchFamily="34" charset="0"/>
              </a:rPr>
              <a:t>(SQL, </a:t>
            </a:r>
            <a:r>
              <a:rPr lang="pt-BR" kern="1200" dirty="0" err="1">
                <a:cs typeface="Calibri Light" panose="020F0302020204030204" pitchFamily="34" charset="0"/>
              </a:rPr>
              <a:t>Spark</a:t>
            </a:r>
            <a:r>
              <a:rPr lang="pt-BR" kern="1200" dirty="0">
                <a:cs typeface="Calibri Light" panose="020F0302020204030204" pitchFamily="34" charset="0"/>
              </a:rPr>
              <a:t>, Linux, Cloud,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kern="1200" dirty="0">
                <a:cs typeface="Calibri Light" panose="020F0302020204030204" pitchFamily="34" charset="0"/>
              </a:rPr>
              <a:t>Data Science </a:t>
            </a:r>
            <a:r>
              <a:rPr lang="pt-BR" b="1" kern="1200" dirty="0" err="1">
                <a:cs typeface="Calibri Light" panose="020F0302020204030204" pitchFamily="34" charset="0"/>
              </a:rPr>
              <a:t>Academy</a:t>
            </a:r>
            <a:r>
              <a:rPr lang="pt-BR" b="1" kern="1200" dirty="0">
                <a:cs typeface="Calibri Light" panose="020F0302020204030204" pitchFamily="34" charset="0"/>
              </a:rPr>
              <a:t> </a:t>
            </a:r>
            <a:r>
              <a:rPr lang="pt-BR" kern="1200" dirty="0">
                <a:cs typeface="Calibri Light" panose="020F0302020204030204" pitchFamily="34" charset="0"/>
              </a:rPr>
              <a:t>(Python, Conceitos de Big Data, Power BI grátis; e outros cursos pagos)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kern="1200" dirty="0">
                <a:cs typeface="Calibri Light" panose="020F0302020204030204" pitchFamily="34" charset="0"/>
              </a:rPr>
              <a:t>https://www.</a:t>
            </a:r>
            <a:r>
              <a:rPr lang="pt-BR" b="1" kern="1200" dirty="0">
                <a:cs typeface="Calibri Light" panose="020F0302020204030204" pitchFamily="34" charset="0"/>
              </a:rPr>
              <a:t>w3schools</a:t>
            </a:r>
            <a:r>
              <a:rPr lang="pt-BR" kern="1200" dirty="0">
                <a:cs typeface="Calibri Light" panose="020F0302020204030204" pitchFamily="34" charset="0"/>
              </a:rPr>
              <a:t>.com/sql/default.asp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kern="1200" dirty="0">
                <a:cs typeface="Calibri Light" panose="020F0302020204030204" pitchFamily="34" charset="0"/>
              </a:rPr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kern="1200" dirty="0">
                <a:cs typeface="Calibri Light" panose="020F0302020204030204" pitchFamily="34" charset="0"/>
              </a:rPr>
              <a:t>Google</a:t>
            </a:r>
          </a:p>
          <a:p>
            <a:pPr marL="0" indent="0">
              <a:buNone/>
            </a:pPr>
            <a:endParaRPr lang="en-US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chemeClr val="tx1"/>
              </a:solidFill>
            </a:endParaRPr>
          </a:p>
          <a:p>
            <a:endParaRPr lang="pt-BR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09230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DICAS DE OURO</a:t>
            </a:r>
          </a:p>
          <a:p>
            <a:pPr marL="0" indent="0">
              <a:buNone/>
            </a:pPr>
            <a:endParaRPr lang="pt-BR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b="1" kern="1200" dirty="0">
                <a:cs typeface="Calibri Light" panose="020F0302020204030204" pitchFamily="34" charset="0"/>
              </a:rPr>
              <a:t>10 </a:t>
            </a:r>
            <a:r>
              <a:rPr lang="pt-BR" kern="1200" dirty="0">
                <a:cs typeface="Calibri Light" panose="020F0302020204030204" pitchFamily="34" charset="0"/>
              </a:rPr>
              <a:t>COMANDOS SQL</a:t>
            </a:r>
          </a:p>
          <a:p>
            <a:pPr marL="0" indent="0">
              <a:buNone/>
            </a:pPr>
            <a:endParaRPr lang="pt-BR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b="1" kern="1200" dirty="0">
                <a:cs typeface="Calibri Light" panose="020F0302020204030204" pitchFamily="34" charset="0"/>
              </a:rPr>
              <a:t>30 </a:t>
            </a:r>
            <a:r>
              <a:rPr lang="pt-BR" kern="1200" dirty="0">
                <a:cs typeface="Calibri Light" panose="020F0302020204030204" pitchFamily="34" charset="0"/>
              </a:rPr>
              <a:t>COMANDOS SQL</a:t>
            </a: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b="1" kern="1200" dirty="0">
                <a:cs typeface="Calibri Light" panose="020F0302020204030204" pitchFamily="34" charset="0"/>
              </a:rPr>
              <a:t>50 </a:t>
            </a:r>
            <a:r>
              <a:rPr lang="pt-BR" kern="1200" dirty="0">
                <a:cs typeface="Calibri Light" panose="020F0302020204030204" pitchFamily="34" charset="0"/>
              </a:rPr>
              <a:t>COMANDOS SQL</a:t>
            </a: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pt-BR" b="1" kern="1200" dirty="0">
                <a:cs typeface="Calibri Light" panose="020F0302020204030204" pitchFamily="34" charset="0"/>
              </a:rPr>
              <a:t>“Fluência em SQL”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1026" name="Picture 2" descr="Dicas  de Ouro">
            <a:extLst>
              <a:ext uri="{FF2B5EF4-FFF2-40B4-BE49-F238E27FC236}">
                <a16:creationId xmlns:a16="http://schemas.microsoft.com/office/drawing/2014/main" id="{2251C986-1A1C-4B6B-98A5-F8C74C71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286000"/>
            <a:ext cx="2057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07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ELMASRI, RAMEZ; NAVATHE, SHAMKANT B.; </a:t>
            </a:r>
            <a:r>
              <a:rPr lang="en-US" kern="1200" dirty="0" err="1">
                <a:cs typeface="Calibri Light" panose="020F0302020204030204" pitchFamily="34" charset="0"/>
              </a:rPr>
              <a:t>Sistemas</a:t>
            </a:r>
            <a:r>
              <a:rPr lang="en-US" kern="1200" dirty="0">
                <a:cs typeface="Calibri Light" panose="020F0302020204030204" pitchFamily="34" charset="0"/>
              </a:rPr>
              <a:t> de Banco de Dados - 6a </a:t>
            </a:r>
            <a:r>
              <a:rPr lang="en-US" kern="1200" dirty="0" err="1">
                <a:cs typeface="Calibri Light" panose="020F0302020204030204" pitchFamily="34" charset="0"/>
              </a:rPr>
              <a:t>edição</a:t>
            </a:r>
            <a:r>
              <a:rPr lang="en-US" kern="1200" dirty="0"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Cap. 1 e 2.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CODD, E. F.; The Relational Model for Database Management, 1970.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RAMAKRISHNAN, R.; GEHRKE, J.; Database Management Systems, McGraw-Hill, 3 ed.,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2003.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KELLY, K.; New rules for the new economy: 10 radical strategies for a connected world. 	New York: Viking, 1998.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KOTLER, P.; Marketing para o </a:t>
            </a:r>
            <a:r>
              <a:rPr lang="en-US" kern="1200" dirty="0" err="1">
                <a:cs typeface="Calibri Light" panose="020F0302020204030204" pitchFamily="34" charset="0"/>
              </a:rPr>
              <a:t>século</a:t>
            </a:r>
            <a:r>
              <a:rPr lang="en-US" kern="1200" dirty="0">
                <a:cs typeface="Calibri Light" panose="020F0302020204030204" pitchFamily="34" charset="0"/>
              </a:rPr>
              <a:t> XXI: </a:t>
            </a:r>
            <a:r>
              <a:rPr lang="en-US" kern="1200" dirty="0" err="1">
                <a:cs typeface="Calibri Light" panose="020F0302020204030204" pitchFamily="34" charset="0"/>
              </a:rPr>
              <a:t>como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criar</a:t>
            </a:r>
            <a:r>
              <a:rPr lang="en-US" kern="1200" dirty="0">
                <a:cs typeface="Calibri Light" panose="020F0302020204030204" pitchFamily="34" charset="0"/>
              </a:rPr>
              <a:t>, </a:t>
            </a:r>
            <a:r>
              <a:rPr lang="en-US" kern="1200" dirty="0" err="1">
                <a:cs typeface="Calibri Light" panose="020F0302020204030204" pitchFamily="34" charset="0"/>
              </a:rPr>
              <a:t>conquistar</a:t>
            </a:r>
            <a:r>
              <a:rPr lang="en-US" kern="1200" dirty="0">
                <a:cs typeface="Calibri Light" panose="020F0302020204030204" pitchFamily="34" charset="0"/>
              </a:rPr>
              <a:t> e </a:t>
            </a:r>
            <a:r>
              <a:rPr lang="en-US" kern="1200" dirty="0" err="1">
                <a:cs typeface="Calibri Light" panose="020F0302020204030204" pitchFamily="34" charset="0"/>
              </a:rPr>
              <a:t>dominar</a:t>
            </a:r>
            <a:r>
              <a:rPr lang="en-US" kern="1200" dirty="0">
                <a:cs typeface="Calibri Light" panose="020F0302020204030204" pitchFamily="34" charset="0"/>
              </a:rPr>
              <a:t> mercados. São Paulo: Futura, 1999.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ANGELONI, M. T. ; REIS, Eduardo S. Business Intelligence </a:t>
            </a:r>
            <a:r>
              <a:rPr lang="en-US" kern="1200" dirty="0" err="1">
                <a:cs typeface="Calibri Light" panose="020F0302020204030204" pitchFamily="34" charset="0"/>
              </a:rPr>
              <a:t>como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Tecnologia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Suporte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800100" lvl="2" indent="0">
              <a:buNone/>
            </a:pPr>
            <a:r>
              <a:rPr lang="en-US" kern="1200" dirty="0" err="1">
                <a:cs typeface="Calibri Light" panose="020F0302020204030204" pitchFamily="34" charset="0"/>
              </a:rPr>
              <a:t>Definição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estratégias</a:t>
            </a:r>
            <a:r>
              <a:rPr lang="en-US" kern="1200" dirty="0">
                <a:cs typeface="Calibri Light" panose="020F0302020204030204" pitchFamily="34" charset="0"/>
              </a:rPr>
              <a:t> para </a:t>
            </a:r>
            <a:r>
              <a:rPr lang="en-US" kern="1200" dirty="0" err="1">
                <a:cs typeface="Calibri Light" panose="020F0302020204030204" pitchFamily="34" charset="0"/>
              </a:rPr>
              <a:t>melhoria</a:t>
            </a:r>
            <a:r>
              <a:rPr lang="en-US" kern="1200" dirty="0">
                <a:cs typeface="Calibri Light" panose="020F0302020204030204" pitchFamily="34" charset="0"/>
              </a:rPr>
              <a:t> da </a:t>
            </a:r>
            <a:r>
              <a:rPr lang="en-US" kern="1200" dirty="0" err="1">
                <a:cs typeface="Calibri Light" panose="020F0302020204030204" pitchFamily="34" charset="0"/>
              </a:rPr>
              <a:t>qualidade</a:t>
            </a:r>
            <a:r>
              <a:rPr lang="en-US" kern="1200" dirty="0">
                <a:cs typeface="Calibri Light" panose="020F0302020204030204" pitchFamily="34" charset="0"/>
              </a:rPr>
              <a:t> do </a:t>
            </a:r>
            <a:r>
              <a:rPr lang="en-US" kern="1200" dirty="0" err="1">
                <a:cs typeface="Calibri Light" panose="020F0302020204030204" pitchFamily="34" charset="0"/>
              </a:rPr>
              <a:t>ensino</a:t>
            </a:r>
            <a:r>
              <a:rPr lang="en-US" kern="1200" dirty="0">
                <a:cs typeface="Calibri Light" panose="020F0302020204030204" pitchFamily="34" charset="0"/>
              </a:rPr>
              <a:t>. In: </a:t>
            </a:r>
            <a:r>
              <a:rPr lang="en-US" kern="1200" dirty="0" err="1">
                <a:cs typeface="Calibri Light" panose="020F0302020204030204" pitchFamily="34" charset="0"/>
              </a:rPr>
              <a:t>Encontro</a:t>
            </a:r>
            <a:r>
              <a:rPr lang="en-US" kern="1200" dirty="0">
                <a:cs typeface="Calibri Light" panose="020F0302020204030204" pitchFamily="34" charset="0"/>
              </a:rPr>
              <a:t> da ANPAD, 2006, Salvador. XXX; </a:t>
            </a:r>
            <a:r>
              <a:rPr lang="en-US" kern="1200" dirty="0" err="1">
                <a:cs typeface="Calibri Light" panose="020F0302020204030204" pitchFamily="34" charset="0"/>
              </a:rPr>
              <a:t>Encontro</a:t>
            </a:r>
            <a:r>
              <a:rPr lang="en-US" kern="1200" dirty="0">
                <a:cs typeface="Calibri Light" panose="020F0302020204030204" pitchFamily="34" charset="0"/>
              </a:rPr>
              <a:t> Nacional de </a:t>
            </a:r>
            <a:r>
              <a:rPr lang="en-US" kern="1200" dirty="0" err="1">
                <a:cs typeface="Calibri Light" panose="020F0302020204030204" pitchFamily="34" charset="0"/>
              </a:rPr>
              <a:t>Pós-Graduação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Administração</a:t>
            </a:r>
            <a:r>
              <a:rPr lang="en-US" kern="1200" dirty="0">
                <a:cs typeface="Calibri Light" panose="020F0302020204030204" pitchFamily="34" charset="0"/>
              </a:rPr>
              <a:t>, 2006, 2006. v.1. p. 16 </a:t>
            </a:r>
            <a:r>
              <a:rPr lang="en-US" kern="1200" dirty="0" err="1">
                <a:cs typeface="Calibri Light" panose="020F0302020204030204" pitchFamily="34" charset="0"/>
              </a:rPr>
              <a:t>paginas</a:t>
            </a:r>
            <a:r>
              <a:rPr lang="en-US" kern="1200" dirty="0">
                <a:cs typeface="Calibri Light" panose="020F0302020204030204" pitchFamily="34" charset="0"/>
              </a:rPr>
              <a:t>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LAUDON, K. C.; LAUDON, J. P. </a:t>
            </a:r>
            <a:r>
              <a:rPr lang="en-US" kern="1200" dirty="0" err="1">
                <a:cs typeface="Calibri Light" panose="020F0302020204030204" pitchFamily="34" charset="0"/>
              </a:rPr>
              <a:t>Sistemas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informação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gerenciais</a:t>
            </a:r>
            <a:r>
              <a:rPr lang="en-US" kern="1200" dirty="0">
                <a:cs typeface="Calibri Light" panose="020F0302020204030204" pitchFamily="34" charset="0"/>
              </a:rPr>
              <a:t>. 7.ed. São Paulo: 	Pearson, 2008.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4693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Objetivo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pt-BR" dirty="0"/>
              <a:t>Entender a importância do SQL</a:t>
            </a:r>
          </a:p>
          <a:p>
            <a:pPr marL="514350" indent="-514350">
              <a:buAutoNum type="arabicPeriod"/>
            </a:pPr>
            <a:r>
              <a:rPr lang="pt-BR" dirty="0"/>
              <a:t>Entender Arquiteturas de Dados</a:t>
            </a:r>
          </a:p>
          <a:p>
            <a:pPr marL="514350" indent="-514350">
              <a:buFontTx/>
              <a:buAutoNum type="arabicPeriod"/>
            </a:pPr>
            <a:r>
              <a:rPr lang="pt-BR" dirty="0"/>
              <a:t>Saber Ler e Escrever com SQL</a:t>
            </a:r>
          </a:p>
          <a:p>
            <a:pPr marL="514350" indent="-514350">
              <a:buAutoNum type="arabicPeriod"/>
            </a:pPr>
            <a:r>
              <a:rPr lang="pt-BR" dirty="0"/>
              <a:t>Consultar o Help / Buscar comandos na internet</a:t>
            </a:r>
          </a:p>
          <a:p>
            <a:pPr marL="514350" indent="-514350">
              <a:buAutoNum type="arabicPeriod"/>
            </a:pPr>
            <a:r>
              <a:rPr lang="pt-BR" dirty="0"/>
              <a:t>Desenvolver seus próprios Programas SQL</a:t>
            </a:r>
            <a:endParaRPr lang="en-US" dirty="0"/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endParaRPr lang="en-US" kern="1200" dirty="0">
              <a:cs typeface="Calibri Light" panose="020F0302020204030204" pitchFamily="34" charset="0"/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ROSS, M.; KIMBALL, R.; The Data Warehouse Toolkit - The Definitive Guide to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Dimensional, 1996.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MAYER-SCHONB, V.; CUKIER, K.; Big Data: A Revolution That Will Transform How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We Live, Work, and Think. 2014. ed.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Eamon Dolan/Mariner Books, March 	2014.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NATHAN, N.;WARREN, J.; Big Data: Principles and best practices of scalable </a:t>
            </a:r>
            <a:r>
              <a:rPr lang="en-US" kern="1200" dirty="0" err="1">
                <a:cs typeface="Calibri Light" panose="020F0302020204030204" pitchFamily="34" charset="0"/>
              </a:rPr>
              <a:t>realtime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data systems. 1. ed.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Manning Publications, May 2015.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SMITH, I.; The Internet of Things 2012: New Horizons.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CASAGRAS2, 2012.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ZIKOPOULOS, P.; EATON, C.; Understanding Big Data: analytics for enterprise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class </a:t>
            </a:r>
            <a:r>
              <a:rPr lang="en-US" kern="1200" dirty="0" err="1">
                <a:cs typeface="Calibri Light" panose="020F0302020204030204" pitchFamily="34" charset="0"/>
              </a:rPr>
              <a:t>hadoop</a:t>
            </a:r>
            <a:r>
              <a:rPr lang="en-US" kern="1200" dirty="0">
                <a:cs typeface="Calibri Light" panose="020F0302020204030204" pitchFamily="34" charset="0"/>
              </a:rPr>
              <a:t> and streaming data.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McGraw-Hill Osborne Media, 2011.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PORTER, M. E.; </a:t>
            </a:r>
            <a:r>
              <a:rPr lang="en-US" kern="1200" dirty="0" err="1">
                <a:cs typeface="Calibri Light" panose="020F0302020204030204" pitchFamily="34" charset="0"/>
              </a:rPr>
              <a:t>Vantagem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Competitiva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Editora</a:t>
            </a:r>
            <a:r>
              <a:rPr lang="en-US" kern="1200" dirty="0">
                <a:cs typeface="Calibri Light" panose="020F0302020204030204" pitchFamily="34" charset="0"/>
              </a:rPr>
              <a:t>: Macmillan Readers, 1996.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OLIVEIRA, P. F.; GUERRA, S; MCDONNELL, R.; </a:t>
            </a:r>
            <a:r>
              <a:rPr lang="en-US" kern="1200" dirty="0" err="1">
                <a:cs typeface="Calibri Light" panose="020F0302020204030204" pitchFamily="34" charset="0"/>
              </a:rPr>
              <a:t>Ciência</a:t>
            </a:r>
            <a:r>
              <a:rPr lang="en-US" kern="1200" dirty="0">
                <a:cs typeface="Calibri Light" panose="020F0302020204030204" pitchFamily="34" charset="0"/>
              </a:rPr>
              <a:t> de Dados com R - </a:t>
            </a:r>
            <a:r>
              <a:rPr lang="en-US" kern="1200" dirty="0" err="1">
                <a:cs typeface="Calibri Light" panose="020F0302020204030204" pitchFamily="34" charset="0"/>
              </a:rPr>
              <a:t>Introdução</a:t>
            </a:r>
            <a:r>
              <a:rPr lang="en-US" kern="1200" dirty="0">
                <a:cs typeface="Calibri Light" panose="020F0302020204030204" pitchFamily="34" charset="0"/>
              </a:rPr>
              <a:t> -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IBPAD, 2018.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BAHGA, A.; MADISETTI, V. Internet of things: a hands-on approach.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], 2014.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30575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CASAGRAS, E. F. P. </a:t>
            </a:r>
            <a:r>
              <a:rPr lang="en-US" kern="1200" dirty="0" err="1">
                <a:cs typeface="Calibri Light" panose="020F0302020204030204" pitchFamily="34" charset="0"/>
              </a:rPr>
              <a:t>Casagras</a:t>
            </a:r>
            <a:r>
              <a:rPr lang="en-US" kern="1200" dirty="0">
                <a:cs typeface="Calibri Light" panose="020F0302020204030204" pitchFamily="34" charset="0"/>
              </a:rPr>
              <a:t> final report: RFID and the inclusive model for the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internet of things.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: </a:t>
            </a:r>
            <a:r>
              <a:rPr lang="en-US" kern="1200" dirty="0" err="1">
                <a:cs typeface="Calibri Light" panose="020F0302020204030204" pitchFamily="34" charset="0"/>
              </a:rPr>
              <a:t>s.n</a:t>
            </a:r>
            <a:r>
              <a:rPr lang="en-US" kern="1200" dirty="0">
                <a:cs typeface="Calibri Light" panose="020F0302020204030204" pitchFamily="34" charset="0"/>
              </a:rPr>
              <a:t>.], 2009.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DB-Engines - Knowledge Base of Relational and NoSQL Database Management Systems -2019: http://db-engines.com/en/ (</a:t>
            </a:r>
            <a:r>
              <a:rPr lang="en-US" kern="1200" dirty="0" err="1">
                <a:cs typeface="Calibri Light" panose="020F0302020204030204" pitchFamily="34" charset="0"/>
              </a:rPr>
              <a:t>acessado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01/03/2019).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LUHN, H. P.; A Business Intelligence System: IBM Journal - 1958, </a:t>
            </a:r>
            <a:r>
              <a:rPr lang="en-US" kern="1200" dirty="0" err="1">
                <a:cs typeface="Calibri Light" panose="020F0302020204030204" pitchFamily="34" charset="0"/>
              </a:rPr>
              <a:t>disponível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http://altaplana.com/ibm-luhn58-BusinessIntelligence.pdf (</a:t>
            </a:r>
            <a:r>
              <a:rPr lang="en-US" kern="1200" dirty="0" err="1">
                <a:cs typeface="Calibri Light" panose="020F0302020204030204" pitchFamily="34" charset="0"/>
              </a:rPr>
              <a:t>acessado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02/03/2019).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endParaRPr lang="en-US" kern="1200" dirty="0">
              <a:cs typeface="Calibri Light" panose="020F0302020204030204" pitchFamily="34" charset="0"/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791793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04800" y="1162571"/>
            <a:ext cx="5791200" cy="2723629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BATE PAPO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r>
              <a:rPr lang="pt-BR" dirty="0"/>
              <a:t>Profissões</a:t>
            </a:r>
          </a:p>
          <a:p>
            <a:r>
              <a:rPr lang="pt-BR" dirty="0"/>
              <a:t>Mercado de Trabalho</a:t>
            </a:r>
          </a:p>
          <a:p>
            <a:r>
              <a:rPr lang="pt-BR" dirty="0"/>
              <a:t>Por onde começar?</a:t>
            </a:r>
          </a:p>
          <a:p>
            <a:r>
              <a:rPr lang="pt-BR" dirty="0"/>
              <a:t>Formações: Faculdade, MBA / Pós, Certificações</a:t>
            </a:r>
          </a:p>
          <a:p>
            <a:r>
              <a:rPr lang="pt-BR" dirty="0"/>
              <a:t>Hard Skills </a:t>
            </a:r>
            <a:r>
              <a:rPr lang="pt-BR" dirty="0" err="1"/>
              <a:t>vs</a:t>
            </a:r>
            <a:r>
              <a:rPr lang="pt-BR" dirty="0"/>
              <a:t> Soft Skills</a:t>
            </a:r>
          </a:p>
          <a:p>
            <a:r>
              <a:rPr lang="pt-BR" dirty="0"/>
              <a:t>Inteligência Emocional e Senioridade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52ABB21-FBAF-47B7-B9EE-CF122D50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4267200" cy="2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3731922E-C6C4-4AAF-B430-5A54569E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68655" y="908720"/>
            <a:ext cx="1751743" cy="1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00400" y="1524000"/>
            <a:ext cx="3200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/>
              <a:t>MUITO OBRIGADO </a:t>
            </a:r>
          </a:p>
          <a:p>
            <a:pPr marL="0" indent="0" algn="ctr">
              <a:buNone/>
            </a:pPr>
            <a:r>
              <a:rPr lang="pt-BR" sz="1800" b="1" dirty="0"/>
              <a:t>E</a:t>
            </a:r>
          </a:p>
          <a:p>
            <a:pPr marL="0" indent="0" algn="ctr">
              <a:buNone/>
            </a:pPr>
            <a:r>
              <a:rPr lang="pt-BR" sz="1800" b="1" dirty="0"/>
              <a:t>PARABÉNS À TODOS!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13224D-8616-4165-876A-13C7EF61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5486400" cy="28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6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00400" y="1524000"/>
            <a:ext cx="3200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/>
              <a:t>Vamos praticar SQL?</a:t>
            </a:r>
            <a:endParaRPr lang="en-US" sz="1800" b="1" dirty="0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BC13C2-BCF7-4C35-B420-1F7F127A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2" y="1981200"/>
            <a:ext cx="4953000" cy="3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A Linguagem SQL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SQL</a:t>
            </a:r>
            <a:r>
              <a:rPr lang="pt-BR" dirty="0"/>
              <a:t>, ou </a:t>
            </a:r>
            <a:r>
              <a:rPr lang="pt-BR" b="1" dirty="0" err="1"/>
              <a:t>S</a:t>
            </a:r>
            <a:r>
              <a:rPr lang="pt-BR" dirty="0" err="1"/>
              <a:t>tructured</a:t>
            </a:r>
            <a:r>
              <a:rPr lang="pt-BR" dirty="0"/>
              <a:t> </a:t>
            </a:r>
            <a:r>
              <a:rPr lang="pt-BR" b="1" dirty="0"/>
              <a:t>Q</a:t>
            </a:r>
            <a:r>
              <a:rPr lang="pt-BR" dirty="0"/>
              <a:t>uery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r>
              <a:rPr lang="pt-BR" dirty="0"/>
              <a:t>, surgiu na década de 70 pela IBM e se propagou com os Sistemas de </a:t>
            </a:r>
            <a:r>
              <a:rPr lang="pt-BR" b="1" dirty="0"/>
              <a:t>Bases de Dados Relacionais</a:t>
            </a:r>
            <a:r>
              <a:rPr lang="pt-BR" dirty="0"/>
              <a:t>, com foco em desenvolver uma linguagem que se adaptasse aos modelos relacionais.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Num exemplo prático, se temos uma tabela de Cadastro de Clientes, que se relaciona uma tabela de Endereço do cliente, que está ligada à outra de Faturamento do cliente, o SQL foi uma das linguagens que mais se destacou no final do século passado, sendo muito acessível, de fácil compreensão e aprendizado, além de sua ótima performance em retornar as informações que desejadas destes Bancos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uma linguagem relativamente simples, declarativa, de uso geral em </a:t>
            </a:r>
            <a:r>
              <a:rPr lang="pt-BR" dirty="0" err="1"/>
              <a:t>SGBD´s</a:t>
            </a:r>
            <a:r>
              <a:rPr lang="pt-BR" dirty="0"/>
              <a:t> (Sistemas Gerenciadores de Banco de Dados)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A Linguagem SQL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SGBD:</a:t>
            </a:r>
          </a:p>
          <a:p>
            <a:pPr marL="0" indent="0">
              <a:buNone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DB2.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853BAB-A768-4266-A2D1-0E3DCE6A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945029"/>
            <a:ext cx="1723236" cy="530226"/>
          </a:xfrm>
          <a:prstGeom prst="rect">
            <a:avLst/>
          </a:prstGeom>
        </p:spPr>
      </p:pic>
      <p:pic>
        <p:nvPicPr>
          <p:cNvPr id="8" name="Picture 2" descr="PostgreSQL (1)">
            <a:extLst>
              <a:ext uri="{FF2B5EF4-FFF2-40B4-BE49-F238E27FC236}">
                <a16:creationId xmlns:a16="http://schemas.microsoft.com/office/drawing/2014/main" id="{5FFB42A8-B470-4293-AF30-04AB00B1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03" y="3936801"/>
            <a:ext cx="1828210" cy="4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QLServer (1)">
            <a:extLst>
              <a:ext uri="{FF2B5EF4-FFF2-40B4-BE49-F238E27FC236}">
                <a16:creationId xmlns:a16="http://schemas.microsoft.com/office/drawing/2014/main" id="{7637819A-B80C-4BED-9478-71F2E74B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66" y="2557937"/>
            <a:ext cx="1284485" cy="6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(1)">
            <a:extLst>
              <a:ext uri="{FF2B5EF4-FFF2-40B4-BE49-F238E27FC236}">
                <a16:creationId xmlns:a16="http://schemas.microsoft.com/office/drawing/2014/main" id="{91BE8AF5-8639-470E-93D8-81C35617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1206403" cy="6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Oracle (1)">
            <a:extLst>
              <a:ext uri="{FF2B5EF4-FFF2-40B4-BE49-F238E27FC236}">
                <a16:creationId xmlns:a16="http://schemas.microsoft.com/office/drawing/2014/main" id="{8D94DDE3-BBBA-4FD6-87DD-DD066958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73" y="2545433"/>
            <a:ext cx="1399167" cy="68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Tipos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 o tipo de </a:t>
            </a:r>
            <a:r>
              <a:rPr lang="pt-BR" dirty="0" err="1"/>
              <a:t>caracter</a:t>
            </a:r>
            <a:r>
              <a:rPr lang="pt-BR" dirty="0"/>
              <a:t> que cada coluna da tabela irá suportar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CHAR(n)</a:t>
            </a:r>
          </a:p>
          <a:p>
            <a:r>
              <a:rPr lang="pt-BR" dirty="0"/>
              <a:t>VARCHAR(n)</a:t>
            </a:r>
          </a:p>
          <a:p>
            <a:r>
              <a:rPr lang="pt-BR" dirty="0"/>
              <a:t>INT</a:t>
            </a:r>
          </a:p>
          <a:p>
            <a:r>
              <a:rPr lang="pt-BR" dirty="0"/>
              <a:t>BIGINT</a:t>
            </a:r>
          </a:p>
          <a:p>
            <a:r>
              <a:rPr lang="pt-BR" dirty="0"/>
              <a:t>DECIMAL</a:t>
            </a:r>
          </a:p>
          <a:p>
            <a:r>
              <a:rPr lang="pt-BR" dirty="0"/>
              <a:t>FLOAT</a:t>
            </a:r>
          </a:p>
          <a:p>
            <a:r>
              <a:rPr lang="pt-BR" dirty="0"/>
              <a:t>DATE</a:t>
            </a:r>
          </a:p>
          <a:p>
            <a:r>
              <a:rPr lang="pt-BR" dirty="0"/>
              <a:t>DATETIME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Tipos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 tipo Texto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CHAR(n) - Contém valores de textos e numéricos (estes são tratados como texto). O dado é representado entre aspas. Geralmente utilizado para conjunto de dados padronizados, como CEP, Telefone, UF, etc.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VARCHAR(n) – Contém valores de textos e numéricos (estes são tratados como texto). O dado é representado entre aspas. Geralmente utilizado para conjunto de dados não padronizados, como Nomes, Cidade e textos em geral.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4400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Tipos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 tipo Numérico Inteiro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 – Contém apenas Números Inteiros. Não utiliza aspas. Usados para representar números sem decimal. </a:t>
            </a:r>
            <a:r>
              <a:rPr lang="pt-BR" dirty="0" err="1"/>
              <a:t>Ex</a:t>
            </a:r>
            <a:r>
              <a:rPr lang="pt-BR" dirty="0"/>
              <a:t>: idade, quantidade (de produtos, de clientes), etc.</a:t>
            </a:r>
          </a:p>
          <a:p>
            <a:endParaRPr lang="pt-BR" dirty="0"/>
          </a:p>
          <a:p>
            <a:r>
              <a:rPr lang="pt-BR" dirty="0"/>
              <a:t>BIGINT - Contém apenas Números Inteiros. Não utiliza aspas. Usados para representar números com grande quantidade de caracteres.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VISÃO GERAL SOBRE SQL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/>
              <a:t>Tipos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 tipo Numérico Decimal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DECIMAL(</a:t>
            </a:r>
            <a:r>
              <a:rPr lang="pt-BR" dirty="0" err="1"/>
              <a:t>n,d</a:t>
            </a:r>
            <a:r>
              <a:rPr lang="pt-BR" dirty="0"/>
              <a:t>) - Contém apenas Números, desde que representem casas decimais, ainda que com Zeros. Não utiliza aspas. Usados para representar números com decimal. </a:t>
            </a:r>
            <a:r>
              <a:rPr lang="pt-BR" dirty="0" err="1"/>
              <a:t>Ex</a:t>
            </a:r>
            <a:r>
              <a:rPr lang="pt-BR" dirty="0"/>
              <a:t>: Kg, Litros, Dinheiro.</a:t>
            </a:r>
          </a:p>
          <a:p>
            <a:endParaRPr lang="pt-BR" dirty="0"/>
          </a:p>
          <a:p>
            <a:r>
              <a:rPr lang="pt-BR" dirty="0"/>
              <a:t>FLOAT - Tipo dados numéricos aproximados para uso com dados numéricos de ponto flutuante.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F2C4194-99B5-4031-A0AA-EF3DCE7A8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1669"/>
      </p:ext>
    </p:extLst>
  </p:cSld>
  <p:clrMapOvr>
    <a:masterClrMapping/>
  </p:clrMapOvr>
</p:sld>
</file>

<file path=ppt/theme/theme1.xml><?xml version="1.0" encoding="utf-8"?>
<a:theme xmlns:a="http://schemas.openxmlformats.org/drawingml/2006/main" name="1_MBA-GP">
  <a:themeElements>
    <a:clrScheme name="MBA-G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BA-G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BA-G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A-G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resentação1" id="{B1957C4A-B8E9-475A-BB5D-06BE541DFA90}" vid="{39D37AC1-A55B-49BB-8F54-88E8FAC57192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61CF80966FED42A4ED08FF6D138A61" ma:contentTypeVersion="2" ma:contentTypeDescription="Create a new document." ma:contentTypeScope="" ma:versionID="4bbd74456e7750df4351dcb5bd4470f0">
  <xsd:schema xmlns:xsd="http://www.w3.org/2001/XMLSchema" xmlns:xs="http://www.w3.org/2001/XMLSchema" xmlns:p="http://schemas.microsoft.com/office/2006/metadata/properties" xmlns:ns2="7f8577cb-e043-44cd-8e9b-82332d71e692" targetNamespace="http://schemas.microsoft.com/office/2006/metadata/properties" ma:root="true" ma:fieldsID="2fb3407dc3823fe1d4527ad93c141f6b" ns2:_="">
    <xsd:import namespace="7f8577cb-e043-44cd-8e9b-82332d71e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577cb-e043-44cd-8e9b-82332d71e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2EA7F9-72D1-4D69-87F7-F7158E46634F}"/>
</file>

<file path=customXml/itemProps2.xml><?xml version="1.0" encoding="utf-8"?>
<ds:datastoreItem xmlns:ds="http://schemas.openxmlformats.org/officeDocument/2006/customXml" ds:itemID="{47A4BA1F-CB78-47BC-A628-88D5F94F4D82}"/>
</file>

<file path=customXml/itemProps3.xml><?xml version="1.0" encoding="utf-8"?>
<ds:datastoreItem xmlns:ds="http://schemas.openxmlformats.org/officeDocument/2006/customXml" ds:itemID="{531F12D4-8A3E-464E-BAF6-B740C471972B}"/>
</file>

<file path=docProps/app.xml><?xml version="1.0" encoding="utf-8"?>
<Properties xmlns="http://schemas.openxmlformats.org/officeDocument/2006/extended-properties" xmlns:vt="http://schemas.openxmlformats.org/officeDocument/2006/docPropsVTypes">
  <Template>FGV_modelo_material_didatico_mba</Template>
  <TotalTime>2181</TotalTime>
  <Words>1956</Words>
  <Application>Microsoft Office PowerPoint</Application>
  <PresentationFormat>Apresentação na tela (4:3)</PresentationFormat>
  <Paragraphs>557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Helvetica</vt:lpstr>
      <vt:lpstr>HelveticaNeueLT Std Thin Cn</vt:lpstr>
      <vt:lpstr>Times New Roman</vt:lpstr>
      <vt:lpstr>Verdana</vt:lpstr>
      <vt:lpstr>1_MBA-GP</vt:lpstr>
      <vt:lpstr>Apresentação do PowerPoint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Luiz Kugler</dc:creator>
  <cp:lastModifiedBy>Souza, Edvan Martins de</cp:lastModifiedBy>
  <cp:revision>84</cp:revision>
  <cp:lastPrinted>2014-08-28T14:02:45Z</cp:lastPrinted>
  <dcterms:created xsi:type="dcterms:W3CDTF">2020-05-14T21:58:21Z</dcterms:created>
  <dcterms:modified xsi:type="dcterms:W3CDTF">2022-11-01T15:50:43Z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2022-08-11T18:08:16Z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0a0faa79-9d68-4ffd-9238-68238a19f465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0x0101004161CF80966FED42A4ED08FF6D138A61</vt:lpwstr>
  </property>
</Properties>
</file>