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3"/>
  </p:notesMasterIdLst>
  <p:handoutMasterIdLst>
    <p:handoutMasterId r:id="rId44"/>
  </p:handoutMasterIdLst>
  <p:sldIdLst>
    <p:sldId id="290" r:id="rId2"/>
    <p:sldId id="402" r:id="rId3"/>
    <p:sldId id="462" r:id="rId4"/>
    <p:sldId id="487" r:id="rId5"/>
    <p:sldId id="491" r:id="rId6"/>
    <p:sldId id="488" r:id="rId7"/>
    <p:sldId id="489" r:id="rId8"/>
    <p:sldId id="490" r:id="rId9"/>
    <p:sldId id="494" r:id="rId10"/>
    <p:sldId id="492" r:id="rId11"/>
    <p:sldId id="493" r:id="rId12"/>
    <p:sldId id="495" r:id="rId13"/>
    <p:sldId id="496" r:id="rId14"/>
    <p:sldId id="497" r:id="rId15"/>
    <p:sldId id="498" r:id="rId16"/>
    <p:sldId id="500" r:id="rId17"/>
    <p:sldId id="501" r:id="rId18"/>
    <p:sldId id="502" r:id="rId19"/>
    <p:sldId id="499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2" r:id="rId29"/>
    <p:sldId id="511" r:id="rId30"/>
    <p:sldId id="513" r:id="rId31"/>
    <p:sldId id="515" r:id="rId32"/>
    <p:sldId id="516" r:id="rId33"/>
    <p:sldId id="514" r:id="rId34"/>
    <p:sldId id="474" r:id="rId35"/>
    <p:sldId id="445" r:id="rId36"/>
    <p:sldId id="444" r:id="rId37"/>
    <p:sldId id="446" r:id="rId38"/>
    <p:sldId id="447" r:id="rId39"/>
    <p:sldId id="451" r:id="rId40"/>
    <p:sldId id="448" r:id="rId41"/>
    <p:sldId id="486" r:id="rId4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FF2"/>
    <a:srgbClr val="E7FFF9"/>
    <a:srgbClr val="F2F2F2"/>
    <a:srgbClr val="FFE7E7"/>
    <a:srgbClr val="EAEAFA"/>
    <a:srgbClr val="FFBDBD"/>
    <a:srgbClr val="003E7E"/>
    <a:srgbClr val="003366"/>
    <a:srgbClr val="3C6280"/>
    <a:srgbClr val="406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23" autoAdjust="0"/>
  </p:normalViewPr>
  <p:slideViewPr>
    <p:cSldViewPr>
      <p:cViewPr varScale="1">
        <p:scale>
          <a:sx n="59" d="100"/>
          <a:sy n="59" d="100"/>
        </p:scale>
        <p:origin x="1452" y="60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264" y="135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23215" r="4067" b="21416"/>
          <a:stretch/>
        </p:blipFill>
        <p:spPr bwMode="auto">
          <a:xfrm>
            <a:off x="1173386" y="796826"/>
            <a:ext cx="2172970" cy="175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Conexão reta 3"/>
          <p:cNvCxnSpPr/>
          <p:nvPr/>
        </p:nvCxnSpPr>
        <p:spPr>
          <a:xfrm>
            <a:off x="1173386" y="980242"/>
            <a:ext cx="504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/>
          <p:cNvCxnSpPr/>
          <p:nvPr/>
        </p:nvCxnSpPr>
        <p:spPr>
          <a:xfrm>
            <a:off x="1173386" y="9653810"/>
            <a:ext cx="5040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820897" y="9653140"/>
            <a:ext cx="5393049" cy="283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  <a:tabLst>
                <a:tab pos="2806065" algn="ctr"/>
                <a:tab pos="5612130" algn="r"/>
              </a:tabLst>
            </a:pPr>
            <a:r>
              <a:rPr lang="pt-BR" sz="1200" dirty="0">
                <a:latin typeface="HelveticaNeueLT Std Thin Cn" panose="020B0406020202030204" pitchFamily="34" charset="0"/>
                <a:ea typeface="Times New Roman" panose="02020603050405020304" pitchFamily="18" charset="0"/>
                <a:cs typeface="HelveticaNeueLT Std Thin Cn" panose="020B0406020202030204" pitchFamily="34" charset="0"/>
              </a:rPr>
              <a:t>Nome da Disciplina</a:t>
            </a:r>
            <a:endParaRPr lang="pt-BR" sz="1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8FCFB2F-4139-465D-BD53-9C1EA1068B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8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74CAE-7E77-4157-BC8D-2AAD3543B9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8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512" y="3188"/>
            <a:ext cx="9207499" cy="690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sz="quarter" idx="10" hasCustomPrompt="1"/>
          </p:nvPr>
        </p:nvSpPr>
        <p:spPr>
          <a:xfrm>
            <a:off x="971600" y="404664"/>
            <a:ext cx="7828930" cy="15121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60848"/>
            <a:ext cx="5668690" cy="9361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editar o subtítulo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512" y="-24180"/>
            <a:ext cx="9255455" cy="694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32856"/>
            <a:ext cx="7772400" cy="1944216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776" y="160065"/>
            <a:ext cx="5040312" cy="41805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323602" y="908720"/>
            <a:ext cx="8496870" cy="5544616"/>
          </a:xfrm>
          <a:prstGeom prst="rect">
            <a:avLst/>
          </a:prstGeom>
        </p:spPr>
        <p:txBody>
          <a:bodyPr/>
          <a:lstStyle>
            <a:lvl1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ts val="1900"/>
              </a:lnSpc>
              <a:defRPr sz="1400">
                <a:solidFill>
                  <a:srgbClr val="0033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4" r:id="rId2"/>
    <p:sldLayoutId id="214748373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2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2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2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10"/>
          </p:nvPr>
        </p:nvSpPr>
        <p:spPr>
          <a:xfrm>
            <a:off x="971600" y="404664"/>
            <a:ext cx="7828930" cy="1512168"/>
          </a:xfrm>
        </p:spPr>
        <p:txBody>
          <a:bodyPr/>
          <a:lstStyle/>
          <a:p>
            <a:r>
              <a:rPr lang="pt-BR" dirty="0"/>
              <a:t>Linguagem </a:t>
            </a:r>
            <a:r>
              <a:rPr lang="pt-BR" dirty="0">
                <a:latin typeface="Verdana" pitchFamily="34" charset="0"/>
              </a:rPr>
              <a:t>SQL – Parte II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2971800" y="3352800"/>
            <a:ext cx="5668690" cy="936104"/>
          </a:xfrm>
        </p:spPr>
        <p:txBody>
          <a:bodyPr/>
          <a:lstStyle/>
          <a:p>
            <a:r>
              <a:rPr lang="pt-BR" dirty="0">
                <a:latin typeface="Verdana" pitchFamily="34" charset="0"/>
              </a:rPr>
              <a:t>Edvan Martins de Souza</a:t>
            </a:r>
          </a:p>
          <a:p>
            <a:r>
              <a:rPr lang="pt-BR" sz="1800" dirty="0">
                <a:latin typeface="Verdana" pitchFamily="34" charset="0"/>
              </a:rPr>
              <a:t>En</a:t>
            </a:r>
            <a:r>
              <a:rPr lang="pt-BR" sz="1800" dirty="0"/>
              <a:t>genheiro de Dados</a:t>
            </a:r>
            <a:endParaRPr lang="pt-BR" sz="18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Joins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/>
              <a:t>Utiliza</a:t>
            </a:r>
            <a:r>
              <a:rPr lang="en-US" dirty="0"/>
              <a:t> a Teoria dos Conjuntos </a:t>
            </a:r>
          </a:p>
          <a:p>
            <a:pPr marL="0" indent="0">
              <a:buNone/>
            </a:pPr>
            <a:r>
              <a:rPr lang="en-US" dirty="0"/>
              <a:t>da </a:t>
            </a:r>
            <a:r>
              <a:rPr lang="en-US" dirty="0" err="1"/>
              <a:t>Matemática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A </a:t>
            </a:r>
            <a:r>
              <a:rPr lang="pt-BR" dirty="0"/>
              <a:t>intersecção</a:t>
            </a:r>
            <a:r>
              <a:rPr lang="en-US" dirty="0"/>
              <a:t> B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Teoria dos Conjuntos - Matemática - InfoEscola">
            <a:extLst>
              <a:ext uri="{FF2B5EF4-FFF2-40B4-BE49-F238E27FC236}">
                <a16:creationId xmlns:a16="http://schemas.microsoft.com/office/drawing/2014/main" id="{8F3C026D-9C2A-416E-921A-C2133194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32" y="3429000"/>
            <a:ext cx="3054290" cy="22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4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</a:t>
            </a:r>
            <a:r>
              <a:rPr lang="en-US" b="1" dirty="0" err="1"/>
              <a:t>Tipos</a:t>
            </a:r>
            <a:r>
              <a:rPr lang="en-US" b="1" dirty="0"/>
              <a:t> de Joins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2" name="Picture 4" descr="SQL JOIN — DATA SCIENCE">
            <a:extLst>
              <a:ext uri="{FF2B5EF4-FFF2-40B4-BE49-F238E27FC236}">
                <a16:creationId xmlns:a16="http://schemas.microsoft.com/office/drawing/2014/main" id="{973BD425-129B-479F-9DD9-7A414934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5257800" cy="38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</a:t>
            </a:r>
            <a:r>
              <a:rPr lang="en-US" b="1" dirty="0" err="1"/>
              <a:t>Tipos</a:t>
            </a:r>
            <a:r>
              <a:rPr lang="en-US" b="1" dirty="0"/>
              <a:t> de Joins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Inner Join</a:t>
            </a:r>
            <a:r>
              <a:rPr lang="en-US" dirty="0"/>
              <a:t> –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A </a:t>
            </a:r>
            <a:r>
              <a:rPr lang="en-US" dirty="0" err="1"/>
              <a:t>coincidentes</a:t>
            </a:r>
            <a:r>
              <a:rPr lang="en-US" dirty="0"/>
              <a:t> de B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06C33B-380D-4DB6-B25F-0725BBE2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30" y="3946704"/>
            <a:ext cx="8496870" cy="156556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77C20C7-1949-4C09-8D9D-6C27412E8FA6}"/>
              </a:ext>
            </a:extLst>
          </p:cNvPr>
          <p:cNvSpPr/>
          <p:nvPr/>
        </p:nvSpPr>
        <p:spPr>
          <a:xfrm>
            <a:off x="1143000" y="3477931"/>
            <a:ext cx="518091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8D330DA-A8E2-4D89-A509-037D4FE9E6D3}"/>
              </a:ext>
            </a:extLst>
          </p:cNvPr>
          <p:cNvSpPr/>
          <p:nvPr/>
        </p:nvSpPr>
        <p:spPr>
          <a:xfrm>
            <a:off x="3962400" y="3477932"/>
            <a:ext cx="492443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6803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</a:t>
            </a:r>
            <a:r>
              <a:rPr lang="en-US" b="1" dirty="0" err="1"/>
              <a:t>Tipos</a:t>
            </a:r>
            <a:r>
              <a:rPr lang="en-US" b="1" dirty="0"/>
              <a:t> de Joins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Left Join </a:t>
            </a:r>
            <a:r>
              <a:rPr lang="en-US" dirty="0"/>
              <a:t>–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A </a:t>
            </a:r>
            <a:r>
              <a:rPr lang="en-US" dirty="0" err="1"/>
              <a:t>ainda</a:t>
            </a:r>
            <a:r>
              <a:rPr lang="en-US" dirty="0"/>
              <a:t> que B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coincidentes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07F35D5-DB18-47AA-9F13-699F82A5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52575"/>
            <a:ext cx="8382000" cy="164512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6D85B3F-7A49-4CEA-8936-934DD9342CEE}"/>
              </a:ext>
            </a:extLst>
          </p:cNvPr>
          <p:cNvSpPr/>
          <p:nvPr/>
        </p:nvSpPr>
        <p:spPr>
          <a:xfrm>
            <a:off x="1143000" y="3477931"/>
            <a:ext cx="518091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86A1A2-7036-4AB9-8BE8-436F3DD30E1E}"/>
              </a:ext>
            </a:extLst>
          </p:cNvPr>
          <p:cNvSpPr/>
          <p:nvPr/>
        </p:nvSpPr>
        <p:spPr>
          <a:xfrm>
            <a:off x="3962400" y="3477932"/>
            <a:ext cx="492443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240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</a:t>
            </a:r>
            <a:r>
              <a:rPr lang="en-US" b="1" dirty="0" err="1"/>
              <a:t>Tipos</a:t>
            </a:r>
            <a:r>
              <a:rPr lang="en-US" b="1" dirty="0"/>
              <a:t> de Joins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Rigth</a:t>
            </a:r>
            <a:r>
              <a:rPr lang="en-US" b="1" dirty="0"/>
              <a:t> Join </a:t>
            </a:r>
            <a:r>
              <a:rPr lang="en-US" dirty="0"/>
              <a:t> –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B </a:t>
            </a:r>
            <a:r>
              <a:rPr lang="en-US" dirty="0" err="1"/>
              <a:t>ainda</a:t>
            </a:r>
            <a:r>
              <a:rPr lang="en-US" dirty="0"/>
              <a:t> que 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coincidentes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F9747F0-D34B-49DC-AA9E-2671900CE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2" y="3949451"/>
            <a:ext cx="8296399" cy="156777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F2E7CF9-D597-40CA-BCAC-A0063A1290C7}"/>
              </a:ext>
            </a:extLst>
          </p:cNvPr>
          <p:cNvSpPr/>
          <p:nvPr/>
        </p:nvSpPr>
        <p:spPr>
          <a:xfrm>
            <a:off x="1143000" y="3477931"/>
            <a:ext cx="518091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C0C683C-BB31-431A-9589-40144D5968C5}"/>
              </a:ext>
            </a:extLst>
          </p:cNvPr>
          <p:cNvSpPr/>
          <p:nvPr/>
        </p:nvSpPr>
        <p:spPr>
          <a:xfrm>
            <a:off x="3962400" y="3477932"/>
            <a:ext cx="492443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9186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</a:t>
            </a:r>
            <a:r>
              <a:rPr lang="en-US" b="1" dirty="0" err="1"/>
              <a:t>Tipos</a:t>
            </a:r>
            <a:r>
              <a:rPr lang="en-US" b="1" dirty="0"/>
              <a:t> de Joins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Full Join </a:t>
            </a:r>
            <a:r>
              <a:rPr lang="en-US" dirty="0"/>
              <a:t>– </a:t>
            </a:r>
            <a:r>
              <a:rPr lang="en-US" dirty="0" err="1"/>
              <a:t>Quando</a:t>
            </a:r>
            <a:r>
              <a:rPr lang="en-US" dirty="0"/>
              <a:t> se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A 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de B</a:t>
            </a: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578834-6C1A-4C84-A9F0-44775AC07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1" y="3990532"/>
            <a:ext cx="8540297" cy="195306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C4562EF-7F73-46A4-BFDC-DBF0605E8821}"/>
              </a:ext>
            </a:extLst>
          </p:cNvPr>
          <p:cNvSpPr/>
          <p:nvPr/>
        </p:nvSpPr>
        <p:spPr>
          <a:xfrm>
            <a:off x="1143000" y="3477931"/>
            <a:ext cx="518091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00F050E-BB92-45C5-AAEB-35F2256837E1}"/>
              </a:ext>
            </a:extLst>
          </p:cNvPr>
          <p:cNvSpPr/>
          <p:nvPr/>
        </p:nvSpPr>
        <p:spPr>
          <a:xfrm>
            <a:off x="3962400" y="3477932"/>
            <a:ext cx="492443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0652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</a:t>
            </a:r>
            <a:r>
              <a:rPr lang="en-US" b="1" dirty="0" err="1"/>
              <a:t>Sintaxe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Inner Join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.NOME,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.IND_CLIE_DEVEDOR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TB_CLIE_CADASTRO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TB_CLIE_DEVEDOR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.CPF;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</a:t>
            </a:r>
            <a:r>
              <a:rPr lang="en-US" b="1" dirty="0" err="1"/>
              <a:t>Sintaxe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Left Join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.NOME,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.IND_CLIE_DEVEDOR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TB_CLIE_CADASTRO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TB_CLIE_DEVEDOR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.CPF;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30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</a:t>
            </a:r>
            <a:r>
              <a:rPr lang="en-US" b="1" dirty="0" err="1"/>
              <a:t>Sintaxe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Rigth</a:t>
            </a:r>
            <a:r>
              <a:rPr lang="en-US" b="1" dirty="0"/>
              <a:t> Join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.NOME,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.IND_CLIE_DEVEDOR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TB_CLIE_DEVEDOR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RIGTH JOIN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TB_CLIE_CADASTRO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.CPF;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2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</a:t>
            </a:r>
            <a:r>
              <a:rPr lang="en-US" b="1" dirty="0" err="1"/>
              <a:t>Sintaxe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Full Join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.NOME,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.IND_CLIE_DEVEDOR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TB_CLIE_DEVEDOR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 JOIN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TB_CLIE_CADASTRO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.CPF;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8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 que </a:t>
            </a:r>
            <a:r>
              <a:rPr lang="en-US" b="1" dirty="0" err="1"/>
              <a:t>Abordaremos</a:t>
            </a:r>
            <a:r>
              <a:rPr lang="en-US" b="1" dirty="0"/>
              <a:t>: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514350" indent="-514350">
              <a:buAutoNum type="arabicPeriod"/>
            </a:pPr>
            <a:r>
              <a:rPr lang="pt-BR" dirty="0" err="1"/>
              <a:t>Schemas</a:t>
            </a:r>
            <a:endParaRPr lang="pt-BR" dirty="0"/>
          </a:p>
          <a:p>
            <a:pPr marL="514350" indent="-514350">
              <a:buAutoNum type="arabicPeriod"/>
            </a:pPr>
            <a:r>
              <a:rPr lang="pt-BR" dirty="0"/>
              <a:t>Junção de Tabelas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  <a:p>
            <a:pPr marL="514350" indent="-514350">
              <a:buFontTx/>
              <a:buAutoNum type="arabicPeriod"/>
            </a:pPr>
            <a:r>
              <a:rPr lang="pt-BR" dirty="0"/>
              <a:t>Tratamento de Nulos</a:t>
            </a:r>
          </a:p>
          <a:p>
            <a:pPr marL="514350" indent="-514350">
              <a:buAutoNum type="arabicPeriod"/>
            </a:pPr>
            <a:r>
              <a:rPr lang="pt-BR" dirty="0"/>
              <a:t>Conversão de Data </a:t>
            </a:r>
            <a:r>
              <a:rPr lang="pt-BR" dirty="0" err="1"/>
              <a:t>Types</a:t>
            </a:r>
            <a:endParaRPr lang="pt-BR" dirty="0"/>
          </a:p>
          <a:p>
            <a:pPr marL="514350" indent="-514350">
              <a:buAutoNum type="arabicPeriod"/>
            </a:pPr>
            <a:r>
              <a:rPr lang="pt-BR" dirty="0" err="1"/>
              <a:t>Subconsultas</a:t>
            </a:r>
            <a:r>
              <a:rPr lang="pt-BR" dirty="0"/>
              <a:t> (Sub Queries)</a:t>
            </a:r>
          </a:p>
          <a:p>
            <a:pPr marL="514350" indent="-514350">
              <a:buAutoNum type="arabicPeriod"/>
            </a:pPr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Functions</a:t>
            </a:r>
            <a:endParaRPr lang="pt-BR" dirty="0"/>
          </a:p>
          <a:p>
            <a:pPr marL="514350" indent="-514350">
              <a:buFontTx/>
              <a:buAutoNum type="arabicPeriod"/>
            </a:pPr>
            <a:r>
              <a:rPr lang="pt-BR" dirty="0"/>
              <a:t>Dicas de Desempenho do </a:t>
            </a:r>
            <a:r>
              <a:rPr lang="pt-BR" dirty="0" err="1"/>
              <a:t>code</a:t>
            </a:r>
            <a:r>
              <a:rPr lang="pt-BR" dirty="0"/>
              <a:t> SQL</a:t>
            </a:r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64E4701F-6F68-4507-A2F6-294287F1D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5364088" y="160065"/>
            <a:ext cx="4010468" cy="40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Tratamento</a:t>
            </a:r>
            <a:r>
              <a:rPr lang="en-US" b="1" dirty="0"/>
              <a:t> de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Nulos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COALESCE</a:t>
            </a:r>
          </a:p>
          <a:p>
            <a:endParaRPr lang="en-US" dirty="0"/>
          </a:p>
          <a:p>
            <a:r>
              <a:rPr lang="en-US" dirty="0"/>
              <a:t>CASE WHEN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72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Tratamento</a:t>
            </a:r>
            <a:r>
              <a:rPr lang="en-US" b="1" dirty="0"/>
              <a:t> de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Nulos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COALESCE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.NOME,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.IND_CLIE_DEVEDOR, null, 0)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TB_CLIE_CADASTRO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TB_CLIE_DEVEDOR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.CPF;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9AF7FE-04FE-449F-B085-31BCA89A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872062"/>
            <a:ext cx="294363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6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Tratamento</a:t>
            </a:r>
            <a:r>
              <a:rPr lang="en-US" b="1" dirty="0"/>
              <a:t> de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Nulos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CASE WHEN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.NOME,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.IND_CLIE_DEVEDOR 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‘S’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‘N’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IND_CLIE_DEVEDOR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TB_CLIE_CADASTRO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TB_CLIE_DEVEDOR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.CPF;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C6968F-4E66-4109-AA1D-F50472CD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69" y="2886375"/>
            <a:ext cx="292458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02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Tratamento</a:t>
            </a:r>
            <a:r>
              <a:rPr lang="en-US" b="1" dirty="0"/>
              <a:t> de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Nulos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CASE WHEN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.NOME,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.IND_ST_CIVIL = 1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Solteiro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.IND_ST_CIVIL = 2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‘Casado’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.IND_ST_CIVIL = 3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Viúvo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‘Outros’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IND_ST_CIVIL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TB_CLIE_CADASTRO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TB_CLIE_ST_CIVIL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.CPF;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Conversões</a:t>
            </a:r>
            <a:r>
              <a:rPr lang="en-US" b="1" dirty="0"/>
              <a:t> de Datatypes  - </a:t>
            </a:r>
            <a:r>
              <a:rPr lang="en-US" b="1" dirty="0" err="1"/>
              <a:t>datas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/>
              <a:t>Ocorre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formato</a:t>
            </a:r>
            <a:r>
              <a:rPr lang="en-US" dirty="0"/>
              <a:t> da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atende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solicitações</a:t>
            </a:r>
            <a:endParaRPr lang="en-US" dirty="0"/>
          </a:p>
          <a:p>
            <a:pPr marL="0" indent="0">
              <a:buNone/>
            </a:pP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Ex: '01/01/1998'</a:t>
            </a:r>
            <a:endParaRPr lang="en-US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TB_NASC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CPF           VARCHAR(11),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DT_NASC       VARCHAR(10)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dt_nasc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TB_NASC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substring(dt_nasc,7,4)   ||  '-'  ||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substring(dt_nasc,4,2)   ||  '-'  ||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substring(dt_nasc,1,2)   &lt;= '1998-01-01'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Conversões</a:t>
            </a:r>
            <a:r>
              <a:rPr lang="en-US" b="1" dirty="0"/>
              <a:t> de Datatypes  - </a:t>
            </a:r>
            <a:r>
              <a:rPr lang="en-US" b="1" dirty="0" err="1"/>
              <a:t>datas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Algumas</a:t>
            </a:r>
            <a:r>
              <a:rPr lang="en-US" b="1" dirty="0"/>
              <a:t> </a:t>
            </a:r>
            <a:r>
              <a:rPr lang="en-US" b="1" dirty="0" err="1"/>
              <a:t>Funções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DATE()    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Padrão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DATETIME()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Padrão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TO_DATE()  – Oracle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CONVERT()  – Microsoft SQL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Conversões</a:t>
            </a:r>
            <a:r>
              <a:rPr lang="en-US" b="1" dirty="0"/>
              <a:t> de Datatypes  - Char to Num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Algumas</a:t>
            </a:r>
            <a:r>
              <a:rPr lang="en-US" b="1" dirty="0"/>
              <a:t> </a:t>
            </a:r>
            <a:r>
              <a:rPr lang="en-US" b="1" dirty="0" err="1"/>
              <a:t>Funções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CAST(COL_NUM AS TEXT)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CAST(COL_CHAR AS INTEGER)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CAST(COL_CHAR AS DECIMAL)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/>
              <a:t>Sintaxe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INTEGER) AS COLUNA_CHAR_TO_NUM,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text)    AS COLUNA_NUM_TO_CHAR,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decimal  AS COLUNA_CHAR_TO_DECIMAL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7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Subconsultas</a:t>
            </a:r>
            <a:r>
              <a:rPr lang="en-US" b="1" dirty="0"/>
              <a:t> - </a:t>
            </a:r>
            <a:r>
              <a:rPr lang="en-US" b="1" dirty="0" err="1"/>
              <a:t>SubQuery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Uma </a:t>
            </a:r>
            <a:r>
              <a:rPr lang="pt-BR" b="1" dirty="0" err="1"/>
              <a:t>subconsulta</a:t>
            </a:r>
            <a:r>
              <a:rPr lang="pt-BR" dirty="0"/>
              <a:t> é uma consulta que está </a:t>
            </a:r>
            <a:r>
              <a:rPr lang="pt-BR" b="1" dirty="0"/>
              <a:t>aninhada</a:t>
            </a:r>
            <a:r>
              <a:rPr lang="pt-BR" dirty="0"/>
              <a:t> dentro de uma instrução SELECT, INSERT, UPDATE ou DELETE ou em outra </a:t>
            </a:r>
            <a:r>
              <a:rPr lang="pt-BR" dirty="0" err="1"/>
              <a:t>subconsulta</a:t>
            </a:r>
            <a:r>
              <a:rPr lang="pt-BR" dirty="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Microsoft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93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Subconsultas</a:t>
            </a:r>
            <a:r>
              <a:rPr lang="en-US" b="1" dirty="0"/>
              <a:t> - </a:t>
            </a:r>
            <a:r>
              <a:rPr lang="en-US" b="1" dirty="0" err="1"/>
              <a:t>SubQuery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Ex: </a:t>
            </a:r>
            <a:r>
              <a:rPr lang="en-US" b="1" dirty="0" err="1"/>
              <a:t>Sintaxe</a:t>
            </a:r>
            <a:r>
              <a:rPr lang="en-US" b="1" dirty="0"/>
              <a:t> 1: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   </a:t>
            </a:r>
            <a:r>
              <a:rPr lang="en-US" dirty="0">
                <a:solidFill>
                  <a:srgbClr val="1717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TB_CADASTRO 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  </a:t>
            </a:r>
            <a:r>
              <a:rPr lang="en-US" dirty="0">
                <a:solidFill>
                  <a:srgbClr val="1717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CPF</a:t>
            </a:r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(SELECT </a:t>
            </a:r>
            <a:r>
              <a:rPr lang="en-US" dirty="0">
                <a:solidFill>
                  <a:srgbClr val="1717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CPF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1717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TB_FATURAMENTO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3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Subconsultas</a:t>
            </a:r>
            <a:r>
              <a:rPr lang="en-US" b="1" dirty="0"/>
              <a:t> - </a:t>
            </a:r>
            <a:r>
              <a:rPr lang="en-US" b="1" dirty="0" err="1"/>
              <a:t>SubQuery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Ex: </a:t>
            </a:r>
            <a:r>
              <a:rPr lang="en-US" b="1" dirty="0" err="1"/>
              <a:t>Sintaxe</a:t>
            </a:r>
            <a:r>
              <a:rPr lang="en-US" b="1" dirty="0"/>
              <a:t> 2: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pt-BR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b="0" i="0" dirty="0">
                <a:solidFill>
                  <a:srgbClr val="0101F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OrdH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.SalesOrderID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dirty="0">
                <a:solidFill>
                  <a:srgbClr val="1717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b="1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OrdH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.OrderDate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pt-BR" dirty="0">
                <a:solidFill>
                  <a:srgbClr val="1717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0" i="0" dirty="0">
                <a:solidFill>
                  <a:srgbClr val="0101F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OrdDet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.UnitPrice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101F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  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SalesOrderDetail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0" i="0" dirty="0">
                <a:solidFill>
                  <a:srgbClr val="0101F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OrdDet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1717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OrdH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.SalesOrderID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b="1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OrdDet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.SalesOrderID</a:t>
            </a:r>
            <a:endParaRPr lang="pt-BR" b="0" i="0" dirty="0">
              <a:solidFill>
                <a:srgbClr val="171717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1717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b="0" i="0" dirty="0">
                <a:solidFill>
                  <a:srgbClr val="0101F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MaxUnitPrice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0" i="0" dirty="0">
                <a:solidFill>
                  <a:srgbClr val="0101F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rgbClr val="1717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pt-BR" b="1" i="0" dirty="0" err="1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pt-BR" b="0" i="0" dirty="0">
                <a:solidFill>
                  <a:srgbClr val="1717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dirty="0">
              <a:solidFill>
                <a:srgbClr val="17171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Banco: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AdventureWorks2016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 Microsoft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Objetivo</a:t>
            </a:r>
            <a:endParaRPr lang="en-US" b="1" dirty="0"/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pt-BR" dirty="0"/>
              <a:t>Entender e Executar comandos SQL em Nível Avançado</a:t>
            </a:r>
          </a:p>
          <a:p>
            <a:pPr marL="514350" indent="-514350">
              <a:buAutoNum type="arabicPeriod"/>
            </a:pPr>
            <a:r>
              <a:rPr lang="pt-BR" dirty="0"/>
              <a:t>Construir e Executar Queries Complexas</a:t>
            </a:r>
          </a:p>
          <a:p>
            <a:pPr marL="514350" indent="-514350">
              <a:buAutoNum type="arabicPeriod"/>
            </a:pPr>
            <a:r>
              <a:rPr lang="pt-BR" dirty="0"/>
              <a:t>Limpeza e Tratamento de Dados</a:t>
            </a:r>
          </a:p>
          <a:p>
            <a:pPr marL="514350" indent="-514350">
              <a:buFontTx/>
              <a:buAutoNum type="arabicPeriod"/>
            </a:pPr>
            <a:r>
              <a:rPr lang="pt-BR" dirty="0"/>
              <a:t>Otimização e </a:t>
            </a:r>
            <a:r>
              <a:rPr lang="pt-BR" dirty="0" err="1"/>
              <a:t>Tuning</a:t>
            </a:r>
            <a:r>
              <a:rPr lang="pt-BR" dirty="0"/>
              <a:t> de Queries</a:t>
            </a:r>
          </a:p>
          <a:p>
            <a:pPr marL="514350" indent="-514350">
              <a:buFontTx/>
              <a:buAutoNum type="arabicPeriod"/>
            </a:pPr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Negócios</a:t>
            </a:r>
            <a:r>
              <a:rPr lang="en-US" dirty="0"/>
              <a:t> com o </a:t>
            </a:r>
            <a:r>
              <a:rPr lang="en-US" dirty="0" err="1"/>
              <a:t>uso</a:t>
            </a:r>
            <a:r>
              <a:rPr lang="en-US" dirty="0"/>
              <a:t> do SQL</a:t>
            </a:r>
            <a:endParaRPr lang="pt-BR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A244F7F7-9445-4B66-9CF2-6634F63C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44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Subconsultas</a:t>
            </a:r>
            <a:r>
              <a:rPr lang="en-US" b="1" dirty="0"/>
              <a:t> - </a:t>
            </a:r>
            <a:r>
              <a:rPr lang="en-US" b="1" dirty="0" err="1"/>
              <a:t>SubQuery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Ex: </a:t>
            </a:r>
            <a:r>
              <a:rPr lang="en-US" b="1" dirty="0" err="1"/>
              <a:t>Sintaxe</a:t>
            </a:r>
            <a:r>
              <a:rPr lang="en-US" b="1" dirty="0"/>
              <a:t> 3: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ECC36AB-B6E7-4996-95C9-0EFC2DB48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48489"/>
              </p:ext>
            </p:extLst>
          </p:nvPr>
        </p:nvGraphicFramePr>
        <p:xfrm>
          <a:off x="228600" y="3145529"/>
          <a:ext cx="86868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599">
                  <a:extLst>
                    <a:ext uri="{9D8B030D-6E8A-4147-A177-3AD203B41FA5}">
                      <a16:colId xmlns:a16="http://schemas.microsoft.com/office/drawing/2014/main" val="3828163751"/>
                    </a:ext>
                  </a:extLst>
                </a:gridCol>
                <a:gridCol w="5278201">
                  <a:extLst>
                    <a:ext uri="{9D8B030D-6E8A-4147-A177-3AD203B41FA5}">
                      <a16:colId xmlns:a16="http://schemas.microsoft.com/office/drawing/2014/main" val="2520841144"/>
                    </a:ext>
                  </a:extLst>
                </a:gridCol>
              </a:tblGrid>
              <a:tr h="29718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pt-BR" sz="1400" b="0" i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endParaRPr lang="pt-BR" sz="1400" b="0" i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endParaRPr lang="pt-BR" sz="1400" b="0" i="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pt-BR" sz="12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pt-BR" sz="1200" b="0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A.CPF,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1200" b="0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A.NOME,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1200" b="0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B.FAT_TOTAL_TRANSAC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12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200" b="0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TB_CLIE_CADASTRO  AS  A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1200" b="0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200" b="1" i="0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INNER JOIN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1200" b="0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TB_FATURAMENTO   AS   B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12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 </a:t>
                      </a:r>
                      <a:r>
                        <a:rPr lang="pt-BR" sz="1200" b="0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A.CPF = B.CPF;</a:t>
                      </a:r>
                      <a:endParaRPr lang="en-US" sz="12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b="1" i="0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A.CPF,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A.NOME,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200" b="1" i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FAT_CLIE</a:t>
                      </a:r>
                    </a:p>
                    <a:p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TB_CADASTRO  AS  A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200" b="1" i="0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INNER JOIN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CPF,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i="0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(FAT_TOTAL_TRANSAC) </a:t>
                      </a:r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i="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FAT_CLIE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TB_FATURAMENTO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GROUP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BY CPF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HAVING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i="0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(FAT_TOTAL_TRANSAC) &gt; 50000</a:t>
                      </a:r>
                    </a:p>
                    <a:p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B</a:t>
                      </a:r>
                    </a:p>
                    <a:p>
                      <a:r>
                        <a:rPr lang="pt-BR" sz="1200" b="1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pt-BR" sz="1200" b="0" i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A.CPF = B.CPF</a:t>
                      </a:r>
                      <a:endParaRPr lang="pt-BR" sz="1400" b="0" i="0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7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62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Window Function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/>
              <a:t>Uma </a:t>
            </a:r>
            <a:r>
              <a:rPr lang="en-US" b="1" dirty="0"/>
              <a:t>Window Function </a:t>
            </a:r>
            <a:r>
              <a:rPr lang="pt-BR" dirty="0"/>
              <a:t>é uma função analítica que cria um “particionamento” de um conjunto de linhas retornando um valor para cada linha. E pedem cláusula “Over”.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Responde a perguntas como: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Qual o </a:t>
            </a:r>
            <a:r>
              <a:rPr lang="pt-BR" b="1" dirty="0"/>
              <a:t>maior valor </a:t>
            </a:r>
            <a:r>
              <a:rPr lang="pt-BR" dirty="0"/>
              <a:t>gasto de um determinado CPF</a:t>
            </a:r>
          </a:p>
          <a:p>
            <a:pPr>
              <a:buFontTx/>
              <a:buChar char="-"/>
            </a:pPr>
            <a:r>
              <a:rPr lang="pt-BR" dirty="0"/>
              <a:t>Qual seria </a:t>
            </a:r>
            <a:r>
              <a:rPr lang="pt-BR" b="1" dirty="0"/>
              <a:t>soma</a:t>
            </a:r>
            <a:r>
              <a:rPr lang="pt-BR" dirty="0"/>
              <a:t> de gastos de um CPF, mantendo a linha individual do gasto</a:t>
            </a:r>
          </a:p>
          <a:p>
            <a:pPr>
              <a:buFontTx/>
              <a:buChar char="-"/>
            </a:pPr>
            <a:r>
              <a:rPr lang="pt-BR" dirty="0"/>
              <a:t>Qual seria </a:t>
            </a:r>
            <a:r>
              <a:rPr lang="pt-BR" b="1" dirty="0"/>
              <a:t>média</a:t>
            </a:r>
            <a:r>
              <a:rPr lang="pt-BR" dirty="0"/>
              <a:t> de gastos de um CPF, mantendo a linha individual do gasto</a:t>
            </a:r>
          </a:p>
          <a:p>
            <a:pPr>
              <a:buFontTx/>
              <a:buChar char="-"/>
            </a:pPr>
            <a:r>
              <a:rPr lang="pt-BR" dirty="0"/>
              <a:t>Se um cliente tem </a:t>
            </a:r>
            <a:r>
              <a:rPr lang="pt-BR" b="1" dirty="0"/>
              <a:t>duplicidade</a:t>
            </a:r>
            <a:r>
              <a:rPr lang="pt-BR" dirty="0"/>
              <a:t> por data, como escolho a última data (ou a primeira) ?</a:t>
            </a:r>
          </a:p>
          <a:p>
            <a:pPr>
              <a:buFontTx/>
              <a:buChar char="-"/>
            </a:pPr>
            <a:r>
              <a:rPr lang="pt-BR" dirty="0"/>
              <a:t>Como eu faria um </a:t>
            </a:r>
            <a:r>
              <a:rPr lang="pt-BR" b="1" dirty="0"/>
              <a:t>Ranking</a:t>
            </a:r>
            <a:r>
              <a:rPr lang="pt-BR" dirty="0"/>
              <a:t> de gastos de um cliente?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43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Window Function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Ranking: </a:t>
            </a:r>
            <a:r>
              <a:rPr lang="pt-BR" b="1" dirty="0"/>
              <a:t>RANK()</a:t>
            </a:r>
          </a:p>
          <a:p>
            <a:r>
              <a:rPr lang="pt-BR" dirty="0"/>
              <a:t>Cálculos: </a:t>
            </a:r>
            <a:r>
              <a:rPr lang="pt-BR" b="1" dirty="0"/>
              <a:t>SUM(), AVG(), MAX(), MIN() </a:t>
            </a:r>
          </a:p>
          <a:p>
            <a:r>
              <a:rPr lang="pt-BR" dirty="0"/>
              <a:t>Número de Linhas: </a:t>
            </a:r>
            <a:r>
              <a:rPr lang="pt-BR" b="1" dirty="0"/>
              <a:t>ROW_NUMBER()</a:t>
            </a:r>
          </a:p>
          <a:p>
            <a:r>
              <a:rPr lang="pt-BR" dirty="0"/>
              <a:t>Trabalhar com datas: </a:t>
            </a:r>
            <a:r>
              <a:rPr lang="pt-BR" b="1" dirty="0"/>
              <a:t>LAG()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58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3238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Window Function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Sintaxe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300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300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CPF,</a:t>
            </a:r>
          </a:p>
          <a:p>
            <a:pPr marL="0" indent="0">
              <a:buNone/>
            </a:pPr>
            <a:r>
              <a:rPr lang="en-US" sz="1300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FAT_TOTAL_TRANSAC,</a:t>
            </a:r>
          </a:p>
          <a:p>
            <a:pPr marL="0" indent="0">
              <a:buNone/>
            </a:pPr>
            <a:r>
              <a:rPr lang="en-US" sz="1300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RANK() OVER</a:t>
            </a:r>
            <a:r>
              <a:rPr lang="en-US" sz="1300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300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 BY </a:t>
            </a:r>
            <a:r>
              <a:rPr lang="en-US" sz="1300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CPF </a:t>
            </a:r>
          </a:p>
          <a:p>
            <a:pPr marL="0" indent="0">
              <a:buNone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300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300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300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FAT_TOTAL_TRANSAC DESC) </a:t>
            </a:r>
            <a:r>
              <a:rPr lang="en-US" sz="1300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300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FAT_RANK</a:t>
            </a:r>
          </a:p>
          <a:p>
            <a:pPr marL="0" indent="0">
              <a:buNone/>
            </a:pPr>
            <a:r>
              <a:rPr lang="en-US" sz="1300" b="1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300" i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TB_FATURAMENTO;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23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/>
              <a:t>DICAS</a:t>
            </a:r>
          </a:p>
          <a:p>
            <a:pPr marL="0" indent="0">
              <a:buNone/>
            </a:pPr>
            <a:endParaRPr lang="pt-BR" b="1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b="1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kern="1200" dirty="0">
              <a:cs typeface="Calibri Light" panose="020F0302020204030204" pitchFamily="34" charset="0"/>
            </a:endParaRPr>
          </a:p>
          <a:p>
            <a:r>
              <a:rPr lang="pt-BR" kern="1200" dirty="0">
                <a:cs typeface="Calibri Light" panose="020F0302020204030204" pitchFamily="34" charset="0"/>
              </a:rPr>
              <a:t>Não usar comandos de Negação</a:t>
            </a:r>
          </a:p>
          <a:p>
            <a:endParaRPr lang="pt-BR" kern="1200" dirty="0">
              <a:cs typeface="Calibri Light" panose="020F0302020204030204" pitchFamily="34" charset="0"/>
            </a:endParaRPr>
          </a:p>
          <a:p>
            <a:r>
              <a:rPr lang="pt-BR" kern="1200" dirty="0">
                <a:cs typeface="Calibri Light" panose="020F0302020204030204" pitchFamily="34" charset="0"/>
              </a:rPr>
              <a:t>Index:	</a:t>
            </a:r>
            <a:r>
              <a:rPr lang="pt-BR" b="1" kern="12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CREATE</a:t>
            </a:r>
            <a:r>
              <a:rPr lang="pt-BR" kern="12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  </a:t>
            </a:r>
            <a:r>
              <a:rPr lang="pt-BR" b="1" kern="12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INDEX </a:t>
            </a:r>
            <a:r>
              <a:rPr lang="pt-BR" kern="12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 </a:t>
            </a:r>
            <a:r>
              <a:rPr lang="pt-BR" b="1" kern="1200" dirty="0" err="1">
                <a:solidFill>
                  <a:schemeClr val="tx1"/>
                </a:solidFill>
                <a:cs typeface="Calibri Light" panose="020F0302020204030204" pitchFamily="34" charset="0"/>
              </a:rPr>
              <a:t>idx_cad</a:t>
            </a:r>
            <a:r>
              <a:rPr lang="pt-BR" b="1" kern="1200" dirty="0">
                <a:solidFill>
                  <a:schemeClr val="tx1"/>
                </a:solidFill>
                <a:cs typeface="Calibri Light" panose="020F0302020204030204" pitchFamily="34" charset="0"/>
              </a:rPr>
              <a:t>   </a:t>
            </a:r>
            <a:r>
              <a:rPr lang="pt-BR" kern="1200" dirty="0">
                <a:solidFill>
                  <a:schemeClr val="accent6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ON</a:t>
            </a:r>
            <a:r>
              <a:rPr lang="pt-BR" kern="1200" dirty="0">
                <a:solidFill>
                  <a:schemeClr val="tx1"/>
                </a:solidFill>
                <a:cs typeface="Calibri Light" panose="020F0302020204030204" pitchFamily="34" charset="0"/>
              </a:rPr>
              <a:t>   </a:t>
            </a:r>
            <a:r>
              <a:rPr lang="pt-BR" b="1" kern="1200" dirty="0" err="1">
                <a:solidFill>
                  <a:schemeClr val="tx1"/>
                </a:solidFill>
                <a:cs typeface="Calibri Light" panose="020F0302020204030204" pitchFamily="34" charset="0"/>
              </a:rPr>
              <a:t>tb_dt_cadastro</a:t>
            </a:r>
            <a:r>
              <a:rPr lang="pt-BR" b="1" kern="1200" dirty="0">
                <a:solidFill>
                  <a:schemeClr val="tx1"/>
                </a:solidFill>
                <a:cs typeface="Calibri Light" panose="020F0302020204030204" pitchFamily="34" charset="0"/>
              </a:rPr>
              <a:t>  </a:t>
            </a:r>
            <a:r>
              <a:rPr lang="pt-BR" kern="1200" dirty="0">
                <a:cs typeface="Calibri Light" panose="020F0302020204030204" pitchFamily="34" charset="0"/>
              </a:rPr>
              <a:t>(</a:t>
            </a:r>
            <a:r>
              <a:rPr lang="pt-BR" b="1" kern="1200" dirty="0">
                <a:solidFill>
                  <a:srgbClr val="C00000"/>
                </a:solidFill>
                <a:cs typeface="Calibri Light" panose="020F0302020204030204" pitchFamily="34" charset="0"/>
              </a:rPr>
              <a:t>CPF</a:t>
            </a:r>
            <a:r>
              <a:rPr lang="pt-BR" kern="1200" dirty="0">
                <a:cs typeface="Calibri Light" panose="020F0302020204030204" pitchFamily="34" charset="0"/>
              </a:rPr>
              <a:t>);</a:t>
            </a:r>
          </a:p>
          <a:p>
            <a:endParaRPr lang="pt-BR" kern="1200" dirty="0">
              <a:cs typeface="Calibri Light" panose="020F0302020204030204" pitchFamily="34" charset="0"/>
            </a:endParaRPr>
          </a:p>
          <a:p>
            <a:r>
              <a:rPr lang="pt-BR" kern="1200" dirty="0">
                <a:cs typeface="Calibri Light" panose="020F0302020204030204" pitchFamily="34" charset="0"/>
              </a:rPr>
              <a:t>Cuidados com CASE WHEN (Questão de Lógica)</a:t>
            </a:r>
          </a:p>
          <a:p>
            <a:endParaRPr lang="pt-BR" kern="1200" dirty="0">
              <a:cs typeface="Calibri Light" panose="020F0302020204030204" pitchFamily="34" charset="0"/>
            </a:endParaRPr>
          </a:p>
          <a:p>
            <a:r>
              <a:rPr lang="pt-BR" kern="1200" dirty="0">
                <a:cs typeface="Calibri Light" panose="020F0302020204030204" pitchFamily="34" charset="0"/>
              </a:rPr>
              <a:t>Cuidados com Operadores Lógicos: abuse do "</a:t>
            </a:r>
            <a:r>
              <a:rPr lang="pt-BR" kern="1200" dirty="0" err="1">
                <a:cs typeface="Calibri Light" panose="020F0302020204030204" pitchFamily="34" charset="0"/>
              </a:rPr>
              <a:t>Limit</a:t>
            </a:r>
            <a:r>
              <a:rPr lang="pt-BR" kern="1200" dirty="0">
                <a:cs typeface="Calibri Light" panose="020F0302020204030204" pitchFamily="34" charset="0"/>
              </a:rPr>
              <a:t> 5"</a:t>
            </a:r>
          </a:p>
          <a:p>
            <a:endParaRPr lang="pt-BR" kern="1200" dirty="0">
              <a:cs typeface="Calibri Light" panose="020F0302020204030204" pitchFamily="34" charset="0"/>
            </a:endParaRPr>
          </a:p>
          <a:p>
            <a:r>
              <a:rPr lang="pt-BR" kern="1200" dirty="0">
                <a:cs typeface="Calibri Light" panose="020F0302020204030204" pitchFamily="34" charset="0"/>
              </a:rPr>
              <a:t>Quebrar </a:t>
            </a:r>
            <a:r>
              <a:rPr lang="pt-BR" kern="1200" dirty="0" err="1">
                <a:cs typeface="Calibri Light" panose="020F0302020204030204" pitchFamily="34" charset="0"/>
              </a:rPr>
              <a:t>Steps</a:t>
            </a:r>
            <a:r>
              <a:rPr lang="pt-BR" kern="1200" dirty="0">
                <a:cs typeface="Calibri Light" panose="020F0302020204030204" pitchFamily="34" charset="0"/>
              </a:rPr>
              <a:t> para Otimizar o tempo</a:t>
            </a:r>
          </a:p>
          <a:p>
            <a:endParaRPr lang="pt-BR" kern="1200" dirty="0">
              <a:cs typeface="Calibri Light" panose="020F0302020204030204" pitchFamily="34" charset="0"/>
            </a:endParaRPr>
          </a:p>
          <a:p>
            <a:r>
              <a:rPr lang="pt-BR" kern="1200" dirty="0">
                <a:cs typeface="Calibri Light" panose="020F0302020204030204" pitchFamily="34" charset="0"/>
              </a:rPr>
              <a:t>Homologar 100% </a:t>
            </a:r>
            <a:r>
              <a:rPr lang="pt-BR" kern="1200">
                <a:cs typeface="Calibri Light" panose="020F0302020204030204" pitchFamily="34" charset="0"/>
              </a:rPr>
              <a:t>das atividades</a:t>
            </a:r>
            <a:endParaRPr lang="pt-BR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  <p:pic>
        <p:nvPicPr>
          <p:cNvPr id="1026" name="Picture 2" descr="Dicas  de Ouro">
            <a:extLst>
              <a:ext uri="{FF2B5EF4-FFF2-40B4-BE49-F238E27FC236}">
                <a16:creationId xmlns:a16="http://schemas.microsoft.com/office/drawing/2014/main" id="{2251C986-1A1C-4B6B-98A5-F8C74C71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97834"/>
            <a:ext cx="2057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0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/>
              <a:t>REFERÊNCIAS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r>
              <a:rPr lang="en-US" kern="1200" dirty="0">
                <a:cs typeface="Calibri Light" panose="020F0302020204030204" pitchFamily="34" charset="0"/>
              </a:rPr>
              <a:t>ELMASRI, RAMEZ; NAVATHE, SHAMKANT B.; </a:t>
            </a:r>
            <a:r>
              <a:rPr lang="en-US" kern="1200" dirty="0" err="1">
                <a:cs typeface="Calibri Light" panose="020F0302020204030204" pitchFamily="34" charset="0"/>
              </a:rPr>
              <a:t>Sistemas</a:t>
            </a:r>
            <a:r>
              <a:rPr lang="en-US" kern="1200" dirty="0">
                <a:cs typeface="Calibri Light" panose="020F0302020204030204" pitchFamily="34" charset="0"/>
              </a:rPr>
              <a:t> de Banco de Dados - 6a </a:t>
            </a:r>
            <a:r>
              <a:rPr lang="en-US" kern="1200" dirty="0" err="1">
                <a:cs typeface="Calibri Light" panose="020F0302020204030204" pitchFamily="34" charset="0"/>
              </a:rPr>
              <a:t>edição</a:t>
            </a:r>
            <a:r>
              <a:rPr lang="en-US" kern="1200" dirty="0"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Cap. 1 e 2.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CODD, E. F.; The Relational Model for Database Management, 1970.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RAMAKRISHNAN, R.; GEHRKE, J.; Database Management Systems, McGraw-Hill, 3 ed.,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2003.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KELLY, K.; New rules for the new economy: 10 radical strategies for a connected world. 	New York: Viking, 1998.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KOTLER, P.; Marketing para o </a:t>
            </a:r>
            <a:r>
              <a:rPr lang="en-US" kern="1200" dirty="0" err="1">
                <a:cs typeface="Calibri Light" panose="020F0302020204030204" pitchFamily="34" charset="0"/>
              </a:rPr>
              <a:t>século</a:t>
            </a:r>
            <a:r>
              <a:rPr lang="en-US" kern="1200" dirty="0">
                <a:cs typeface="Calibri Light" panose="020F0302020204030204" pitchFamily="34" charset="0"/>
              </a:rPr>
              <a:t> XXI: </a:t>
            </a:r>
            <a:r>
              <a:rPr lang="en-US" kern="1200" dirty="0" err="1">
                <a:cs typeface="Calibri Light" panose="020F0302020204030204" pitchFamily="34" charset="0"/>
              </a:rPr>
              <a:t>como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criar</a:t>
            </a:r>
            <a:r>
              <a:rPr lang="en-US" kern="1200" dirty="0">
                <a:cs typeface="Calibri Light" panose="020F0302020204030204" pitchFamily="34" charset="0"/>
              </a:rPr>
              <a:t>, </a:t>
            </a:r>
            <a:r>
              <a:rPr lang="en-US" kern="1200" dirty="0" err="1">
                <a:cs typeface="Calibri Light" panose="020F0302020204030204" pitchFamily="34" charset="0"/>
              </a:rPr>
              <a:t>conquistar</a:t>
            </a:r>
            <a:r>
              <a:rPr lang="en-US" kern="1200" dirty="0">
                <a:cs typeface="Calibri Light" panose="020F0302020204030204" pitchFamily="34" charset="0"/>
              </a:rPr>
              <a:t> e </a:t>
            </a:r>
            <a:r>
              <a:rPr lang="en-US" kern="1200" dirty="0" err="1">
                <a:cs typeface="Calibri Light" panose="020F0302020204030204" pitchFamily="34" charset="0"/>
              </a:rPr>
              <a:t>dominar</a:t>
            </a:r>
            <a:r>
              <a:rPr lang="en-US" kern="1200" dirty="0">
                <a:cs typeface="Calibri Light" panose="020F0302020204030204" pitchFamily="34" charset="0"/>
              </a:rPr>
              <a:t> mercados. São Paulo: Futura, 1999.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ANGELONI, M. T. ; REIS, Eduardo S. Business Intelligence </a:t>
            </a:r>
            <a:r>
              <a:rPr lang="en-US" kern="1200" dirty="0" err="1">
                <a:cs typeface="Calibri Light" panose="020F0302020204030204" pitchFamily="34" charset="0"/>
              </a:rPr>
              <a:t>como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Tecnologia</a:t>
            </a:r>
            <a:r>
              <a:rPr lang="en-US" kern="1200" dirty="0">
                <a:cs typeface="Calibri Light" panose="020F0302020204030204" pitchFamily="34" charset="0"/>
              </a:rPr>
              <a:t> de </a:t>
            </a:r>
            <a:r>
              <a:rPr lang="en-US" kern="1200" dirty="0" err="1">
                <a:cs typeface="Calibri Light" panose="020F0302020204030204" pitchFamily="34" charset="0"/>
              </a:rPr>
              <a:t>Suporte</a:t>
            </a:r>
            <a:endParaRPr lang="en-US" kern="1200" dirty="0">
              <a:cs typeface="Calibri Light" panose="020F0302020204030204" pitchFamily="34" charset="0"/>
            </a:endParaRPr>
          </a:p>
          <a:p>
            <a:pPr marL="800100" lvl="2" indent="0">
              <a:buNone/>
            </a:pPr>
            <a:r>
              <a:rPr lang="en-US" kern="1200" dirty="0" err="1">
                <a:cs typeface="Calibri Light" panose="020F0302020204030204" pitchFamily="34" charset="0"/>
              </a:rPr>
              <a:t>Definição</a:t>
            </a:r>
            <a:r>
              <a:rPr lang="en-US" kern="1200" dirty="0">
                <a:cs typeface="Calibri Light" panose="020F0302020204030204" pitchFamily="34" charset="0"/>
              </a:rPr>
              <a:t> de </a:t>
            </a:r>
            <a:r>
              <a:rPr lang="en-US" kern="1200" dirty="0" err="1">
                <a:cs typeface="Calibri Light" panose="020F0302020204030204" pitchFamily="34" charset="0"/>
              </a:rPr>
              <a:t>estratégias</a:t>
            </a:r>
            <a:r>
              <a:rPr lang="en-US" kern="1200" dirty="0">
                <a:cs typeface="Calibri Light" panose="020F0302020204030204" pitchFamily="34" charset="0"/>
              </a:rPr>
              <a:t> para </a:t>
            </a:r>
            <a:r>
              <a:rPr lang="en-US" kern="1200" dirty="0" err="1">
                <a:cs typeface="Calibri Light" panose="020F0302020204030204" pitchFamily="34" charset="0"/>
              </a:rPr>
              <a:t>melhoria</a:t>
            </a:r>
            <a:r>
              <a:rPr lang="en-US" kern="1200" dirty="0">
                <a:cs typeface="Calibri Light" panose="020F0302020204030204" pitchFamily="34" charset="0"/>
              </a:rPr>
              <a:t> da </a:t>
            </a:r>
            <a:r>
              <a:rPr lang="en-US" kern="1200" dirty="0" err="1">
                <a:cs typeface="Calibri Light" panose="020F0302020204030204" pitchFamily="34" charset="0"/>
              </a:rPr>
              <a:t>qualidade</a:t>
            </a:r>
            <a:r>
              <a:rPr lang="en-US" kern="1200" dirty="0">
                <a:cs typeface="Calibri Light" panose="020F0302020204030204" pitchFamily="34" charset="0"/>
              </a:rPr>
              <a:t> do </a:t>
            </a:r>
            <a:r>
              <a:rPr lang="en-US" kern="1200" dirty="0" err="1">
                <a:cs typeface="Calibri Light" panose="020F0302020204030204" pitchFamily="34" charset="0"/>
              </a:rPr>
              <a:t>ensino</a:t>
            </a:r>
            <a:r>
              <a:rPr lang="en-US" kern="1200" dirty="0">
                <a:cs typeface="Calibri Light" panose="020F0302020204030204" pitchFamily="34" charset="0"/>
              </a:rPr>
              <a:t>. In: </a:t>
            </a:r>
            <a:r>
              <a:rPr lang="en-US" kern="1200" dirty="0" err="1">
                <a:cs typeface="Calibri Light" panose="020F0302020204030204" pitchFamily="34" charset="0"/>
              </a:rPr>
              <a:t>Encontro</a:t>
            </a:r>
            <a:r>
              <a:rPr lang="en-US" kern="1200" dirty="0">
                <a:cs typeface="Calibri Light" panose="020F0302020204030204" pitchFamily="34" charset="0"/>
              </a:rPr>
              <a:t> da ANPAD, 2006, Salvador. XXX; </a:t>
            </a:r>
            <a:r>
              <a:rPr lang="en-US" kern="1200" dirty="0" err="1">
                <a:cs typeface="Calibri Light" panose="020F0302020204030204" pitchFamily="34" charset="0"/>
              </a:rPr>
              <a:t>Encontro</a:t>
            </a:r>
            <a:r>
              <a:rPr lang="en-US" kern="1200" dirty="0">
                <a:cs typeface="Calibri Light" panose="020F0302020204030204" pitchFamily="34" charset="0"/>
              </a:rPr>
              <a:t> Nacional de </a:t>
            </a:r>
            <a:r>
              <a:rPr lang="en-US" kern="1200" dirty="0" err="1">
                <a:cs typeface="Calibri Light" panose="020F0302020204030204" pitchFamily="34" charset="0"/>
              </a:rPr>
              <a:t>Pós-Graduação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em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Administração</a:t>
            </a:r>
            <a:r>
              <a:rPr lang="en-US" kern="1200" dirty="0">
                <a:cs typeface="Calibri Light" panose="020F0302020204030204" pitchFamily="34" charset="0"/>
              </a:rPr>
              <a:t>, 2006, 2006. v.1. p. 16 </a:t>
            </a:r>
            <a:r>
              <a:rPr lang="en-US" kern="1200" dirty="0" err="1">
                <a:cs typeface="Calibri Light" panose="020F0302020204030204" pitchFamily="34" charset="0"/>
              </a:rPr>
              <a:t>paginas</a:t>
            </a:r>
            <a:r>
              <a:rPr lang="en-US" kern="1200" dirty="0">
                <a:cs typeface="Calibri Light" panose="020F0302020204030204" pitchFamily="34" charset="0"/>
              </a:rPr>
              <a:t>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LAUDON, K. C.; LAUDON, J. P. </a:t>
            </a:r>
            <a:r>
              <a:rPr lang="en-US" kern="1200" dirty="0" err="1">
                <a:cs typeface="Calibri Light" panose="020F0302020204030204" pitchFamily="34" charset="0"/>
              </a:rPr>
              <a:t>Sistemas</a:t>
            </a:r>
            <a:r>
              <a:rPr lang="en-US" kern="1200" dirty="0">
                <a:cs typeface="Calibri Light" panose="020F0302020204030204" pitchFamily="34" charset="0"/>
              </a:rPr>
              <a:t> de </a:t>
            </a:r>
            <a:r>
              <a:rPr lang="en-US" kern="1200" dirty="0" err="1">
                <a:cs typeface="Calibri Light" panose="020F0302020204030204" pitchFamily="34" charset="0"/>
              </a:rPr>
              <a:t>informação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gerenciais</a:t>
            </a:r>
            <a:r>
              <a:rPr lang="en-US" kern="1200" dirty="0">
                <a:cs typeface="Calibri Light" panose="020F0302020204030204" pitchFamily="34" charset="0"/>
              </a:rPr>
              <a:t>. 7.ed. São Paulo: 	Pearson, 2008.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469393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/>
              <a:t>REFERÊNCIAS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endParaRPr lang="en-US" kern="1200" dirty="0">
              <a:cs typeface="Calibri Light" panose="020F0302020204030204" pitchFamily="34" charset="0"/>
            </a:endParaRPr>
          </a:p>
          <a:p>
            <a:r>
              <a:rPr lang="en-US" kern="1200" dirty="0">
                <a:cs typeface="Calibri Light" panose="020F0302020204030204" pitchFamily="34" charset="0"/>
              </a:rPr>
              <a:t>ROSS, M.; KIMBALL, R.; The Data Warehouse Toolkit - The Definitive Guide to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Dimensional, 1996.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MAYER-SCHONB, V.; CUKIER, K.; Big Data: A Revolution That Will Transform How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We Live, Work, and Think. 2014. ed.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]: Eamon Dolan/Mariner Books, March 	2014.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NATHAN, N.;WARREN, J.; Big Data: Principles and best practices of scalable </a:t>
            </a:r>
            <a:r>
              <a:rPr lang="en-US" kern="1200" dirty="0" err="1">
                <a:cs typeface="Calibri Light" panose="020F0302020204030204" pitchFamily="34" charset="0"/>
              </a:rPr>
              <a:t>realtime</a:t>
            </a:r>
            <a:endParaRPr lang="en-US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data systems. 1. ed.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]: Manning Publications, May 2015.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SMITH, I.; The Internet of Things 2012: New Horizons.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]: CASAGRAS2, 2012.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ZIKOPOULOS, P.; EATON, C.; Understanding Big Data: analytics for enterprise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class </a:t>
            </a:r>
            <a:r>
              <a:rPr lang="en-US" kern="1200" dirty="0" err="1">
                <a:cs typeface="Calibri Light" panose="020F0302020204030204" pitchFamily="34" charset="0"/>
              </a:rPr>
              <a:t>hadoop</a:t>
            </a:r>
            <a:r>
              <a:rPr lang="en-US" kern="1200" dirty="0">
                <a:cs typeface="Calibri Light" panose="020F0302020204030204" pitchFamily="34" charset="0"/>
              </a:rPr>
              <a:t> and streaming data.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]: McGraw-Hill Osborne Media, 2011.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PORTER, M. E.; </a:t>
            </a:r>
            <a:r>
              <a:rPr lang="en-US" kern="1200" dirty="0" err="1">
                <a:cs typeface="Calibri Light" panose="020F0302020204030204" pitchFamily="34" charset="0"/>
              </a:rPr>
              <a:t>Vantagem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Competitiva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Editora</a:t>
            </a:r>
            <a:r>
              <a:rPr lang="en-US" kern="1200" dirty="0">
                <a:cs typeface="Calibri Light" panose="020F0302020204030204" pitchFamily="34" charset="0"/>
              </a:rPr>
              <a:t>: Macmillan Readers, 1996.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OLIVEIRA, P. F.; GUERRA, S; MCDONNELL, R.; </a:t>
            </a:r>
            <a:r>
              <a:rPr lang="en-US" kern="1200" dirty="0" err="1">
                <a:cs typeface="Calibri Light" panose="020F0302020204030204" pitchFamily="34" charset="0"/>
              </a:rPr>
              <a:t>Ciência</a:t>
            </a:r>
            <a:r>
              <a:rPr lang="en-US" kern="1200" dirty="0">
                <a:cs typeface="Calibri Light" panose="020F0302020204030204" pitchFamily="34" charset="0"/>
              </a:rPr>
              <a:t> de Dados com R - </a:t>
            </a:r>
            <a:r>
              <a:rPr lang="en-US" kern="1200" dirty="0" err="1">
                <a:cs typeface="Calibri Light" panose="020F0302020204030204" pitchFamily="34" charset="0"/>
              </a:rPr>
              <a:t>Introdução</a:t>
            </a:r>
            <a:r>
              <a:rPr lang="en-US" kern="1200" dirty="0">
                <a:cs typeface="Calibri Light" panose="020F0302020204030204" pitchFamily="34" charset="0"/>
              </a:rPr>
              <a:t> -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IBPAD, 2018.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BAHGA, A.; MADISETTI, V. Internet of things: a hands-on approach.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], 2014.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305752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/>
              <a:t>REFERÊNCIAS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r>
              <a:rPr lang="en-US" kern="1200" dirty="0">
                <a:cs typeface="Calibri Light" panose="020F0302020204030204" pitchFamily="34" charset="0"/>
              </a:rPr>
              <a:t>CASAGRAS, E. F. P. </a:t>
            </a:r>
            <a:r>
              <a:rPr lang="en-US" kern="1200" dirty="0" err="1">
                <a:cs typeface="Calibri Light" panose="020F0302020204030204" pitchFamily="34" charset="0"/>
              </a:rPr>
              <a:t>Casagras</a:t>
            </a:r>
            <a:r>
              <a:rPr lang="en-US" kern="1200" dirty="0">
                <a:cs typeface="Calibri Light" panose="020F0302020204030204" pitchFamily="34" charset="0"/>
              </a:rPr>
              <a:t> final report: RFID and the inclusive model for the</a:t>
            </a: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	internet of things. [</a:t>
            </a:r>
            <a:r>
              <a:rPr lang="en-US" kern="1200" dirty="0" err="1">
                <a:cs typeface="Calibri Light" panose="020F0302020204030204" pitchFamily="34" charset="0"/>
              </a:rPr>
              <a:t>S.l.</a:t>
            </a:r>
            <a:r>
              <a:rPr lang="en-US" kern="1200" dirty="0">
                <a:cs typeface="Calibri Light" panose="020F0302020204030204" pitchFamily="34" charset="0"/>
              </a:rPr>
              <a:t>: </a:t>
            </a:r>
            <a:r>
              <a:rPr lang="en-US" kern="1200" dirty="0" err="1">
                <a:cs typeface="Calibri Light" panose="020F0302020204030204" pitchFamily="34" charset="0"/>
              </a:rPr>
              <a:t>s.n</a:t>
            </a:r>
            <a:r>
              <a:rPr lang="en-US" kern="1200" dirty="0">
                <a:cs typeface="Calibri Light" panose="020F0302020204030204" pitchFamily="34" charset="0"/>
              </a:rPr>
              <a:t>.], 2009.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DB-Engines - Knowledge Base of Relational and NoSQL Database Management Systems -2019: http://db-engines.com/en/ (</a:t>
            </a:r>
            <a:r>
              <a:rPr lang="en-US" kern="1200" dirty="0" err="1">
                <a:cs typeface="Calibri Light" panose="020F0302020204030204" pitchFamily="34" charset="0"/>
              </a:rPr>
              <a:t>acessado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em</a:t>
            </a:r>
            <a:r>
              <a:rPr lang="en-US" kern="1200" dirty="0">
                <a:cs typeface="Calibri Light" panose="020F0302020204030204" pitchFamily="34" charset="0"/>
              </a:rPr>
              <a:t> 01/03/2019).</a:t>
            </a:r>
          </a:p>
          <a:p>
            <a:r>
              <a:rPr lang="en-US" kern="1200" dirty="0">
                <a:cs typeface="Calibri Light" panose="020F0302020204030204" pitchFamily="34" charset="0"/>
              </a:rPr>
              <a:t>LUHN, H. P.; A Business Intelligence System: IBM Journal - 1958, </a:t>
            </a:r>
            <a:r>
              <a:rPr lang="en-US" kern="1200" dirty="0" err="1">
                <a:cs typeface="Calibri Light" panose="020F0302020204030204" pitchFamily="34" charset="0"/>
              </a:rPr>
              <a:t>disponível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em</a:t>
            </a:r>
            <a:endParaRPr lang="en-US" kern="12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kern="1200" dirty="0">
                <a:cs typeface="Calibri Light" panose="020F0302020204030204" pitchFamily="34" charset="0"/>
              </a:rPr>
              <a:t>http://altaplana.com/ibm-luhn58-BusinessIntelligence.pdf (</a:t>
            </a:r>
            <a:r>
              <a:rPr lang="en-US" kern="1200" dirty="0" err="1">
                <a:cs typeface="Calibri Light" panose="020F0302020204030204" pitchFamily="34" charset="0"/>
              </a:rPr>
              <a:t>acessado</a:t>
            </a:r>
            <a:r>
              <a:rPr lang="en-US" kern="1200" dirty="0">
                <a:cs typeface="Calibri Light" panose="020F0302020204030204" pitchFamily="34" charset="0"/>
              </a:rPr>
              <a:t> </a:t>
            </a:r>
            <a:r>
              <a:rPr lang="en-US" kern="1200" dirty="0" err="1">
                <a:cs typeface="Calibri Light" panose="020F0302020204030204" pitchFamily="34" charset="0"/>
              </a:rPr>
              <a:t>em</a:t>
            </a:r>
            <a:r>
              <a:rPr lang="en-US" kern="1200" dirty="0">
                <a:cs typeface="Calibri Light" panose="020F0302020204030204" pitchFamily="34" charset="0"/>
              </a:rPr>
              <a:t> 02/03/2019).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kern="1200" dirty="0">
              <a:cs typeface="Calibri Light" panose="020F0302020204030204" pitchFamily="34" charset="0"/>
            </a:endParaRPr>
          </a:p>
          <a:p>
            <a:endParaRPr lang="en-US" kern="1200" dirty="0">
              <a:cs typeface="Calibri Light" panose="020F0302020204030204" pitchFamily="34" charset="0"/>
            </a:endParaRP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791793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04800" y="1162571"/>
            <a:ext cx="5791200" cy="2723629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BATE PAPO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r>
              <a:rPr lang="pt-BR" dirty="0"/>
              <a:t>Profissões</a:t>
            </a:r>
          </a:p>
          <a:p>
            <a:r>
              <a:rPr lang="pt-BR" dirty="0"/>
              <a:t>Mercado de Trabalho</a:t>
            </a:r>
          </a:p>
          <a:p>
            <a:r>
              <a:rPr lang="pt-BR" dirty="0"/>
              <a:t>Por onde começar?</a:t>
            </a:r>
          </a:p>
          <a:p>
            <a:r>
              <a:rPr lang="pt-BR" dirty="0"/>
              <a:t>Formações: Faculdade, MBA / Pós, Certificações</a:t>
            </a:r>
          </a:p>
          <a:p>
            <a:r>
              <a:rPr lang="pt-BR" dirty="0"/>
              <a:t>Hard Skills </a:t>
            </a:r>
            <a:r>
              <a:rPr lang="pt-BR" dirty="0" err="1"/>
              <a:t>vs</a:t>
            </a:r>
            <a:r>
              <a:rPr lang="pt-BR" dirty="0"/>
              <a:t> Soft Skills</a:t>
            </a:r>
          </a:p>
          <a:p>
            <a:r>
              <a:rPr lang="pt-BR" dirty="0"/>
              <a:t>Inteligência Emocional e Senioridade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52ABB21-FBAF-47B7-B9EE-CF122D50D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4267200" cy="23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3731922E-C6C4-4AAF-B430-5A54569E7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68655" y="908720"/>
            <a:ext cx="1751743" cy="17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58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2449030" y="1457585"/>
            <a:ext cx="3810000" cy="2723629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Desafio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Aprenda </a:t>
            </a:r>
            <a:r>
              <a:rPr lang="pt-BR" b="1" dirty="0"/>
              <a:t>SPARK</a:t>
            </a:r>
            <a:r>
              <a:rPr lang="pt-BR" dirty="0"/>
              <a:t> e </a:t>
            </a:r>
            <a:r>
              <a:rPr lang="pt-BR" b="1" dirty="0"/>
              <a:t>SAS</a:t>
            </a:r>
          </a:p>
          <a:p>
            <a:pPr marL="0" indent="0" algn="ctr">
              <a:buNone/>
            </a:pPr>
            <a:r>
              <a:rPr lang="pt-BR" dirty="0"/>
              <a:t>e</a:t>
            </a:r>
          </a:p>
          <a:p>
            <a:pPr marL="0" indent="0" algn="ctr">
              <a:buNone/>
            </a:pPr>
            <a:r>
              <a:rPr lang="pt-BR" dirty="0"/>
              <a:t>Aplique as técnicas de SQL em uma nova linguagem.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3731922E-C6C4-4AAF-B430-5A54569E74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68655" y="908720"/>
            <a:ext cx="1751743" cy="1751743"/>
          </a:xfrm>
          <a:prstGeom prst="rect">
            <a:avLst/>
          </a:prstGeom>
        </p:spPr>
      </p:pic>
      <p:pic>
        <p:nvPicPr>
          <p:cNvPr id="2050" name="Picture 2" descr="Apache Spark e Data Science — Ciência e Dados">
            <a:extLst>
              <a:ext uri="{FF2B5EF4-FFF2-40B4-BE49-F238E27FC236}">
                <a16:creationId xmlns:a16="http://schemas.microsoft.com/office/drawing/2014/main" id="{AF4F204C-319A-47EC-BF95-8C203C4D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886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-VAL Tecnologia e SAS aprimoram saúde preventiva da CNU | saudebusiness.com">
            <a:extLst>
              <a:ext uri="{FF2B5EF4-FFF2-40B4-BE49-F238E27FC236}">
                <a16:creationId xmlns:a16="http://schemas.microsoft.com/office/drawing/2014/main" id="{83CF97E5-2E7F-4CA9-9C2C-619355352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2548144" cy="10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1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Schemas - </a:t>
            </a:r>
            <a:r>
              <a:rPr lang="en-US" b="1" dirty="0" err="1"/>
              <a:t>Definição</a:t>
            </a:r>
            <a:endParaRPr lang="en-US" b="1" dirty="0"/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conhecidos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Databases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pt-BR" dirty="0"/>
              <a:t>São conjuntos de objetos de um Banco de Dados</a:t>
            </a:r>
          </a:p>
          <a:p>
            <a:pPr marL="514350" indent="-514350">
              <a:buAutoNum type="arabicPeriod"/>
            </a:pPr>
            <a:r>
              <a:rPr lang="pt-BR" dirty="0"/>
              <a:t>Demonstram Organização de Dados</a:t>
            </a:r>
          </a:p>
          <a:p>
            <a:pPr marL="514350" indent="-514350">
              <a:buAutoNum type="arabicPeriod"/>
            </a:pPr>
            <a:r>
              <a:rPr lang="pt-BR" dirty="0"/>
              <a:t>Segmentação de Temas, Áreas, Ramo do Negócio e Usuários de uma Empresa</a:t>
            </a:r>
          </a:p>
          <a:p>
            <a:pPr marL="514350" indent="-514350">
              <a:buAutoNum type="arabicPeriod"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Exemplo: </a:t>
            </a:r>
            <a:r>
              <a:rPr lang="pt-BR" dirty="0"/>
              <a:t>Bancos de Dados apartados para:</a:t>
            </a:r>
          </a:p>
          <a:p>
            <a:r>
              <a:rPr lang="pt-BR" dirty="0"/>
              <a:t>Finanças</a:t>
            </a:r>
          </a:p>
          <a:p>
            <a:r>
              <a:rPr lang="pt-BR" dirty="0"/>
              <a:t>Marketing</a:t>
            </a:r>
          </a:p>
          <a:p>
            <a:r>
              <a:rPr lang="pt-BR" dirty="0"/>
              <a:t>RH</a:t>
            </a:r>
          </a:p>
          <a:p>
            <a:r>
              <a:rPr lang="pt-BR" dirty="0"/>
              <a:t>Jurídico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A244F7F7-9445-4B66-9CF2-6634F63C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92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00400" y="1524000"/>
            <a:ext cx="32004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pt-BR" sz="1800" b="1" dirty="0"/>
              <a:t>MUITO OBRIGADO </a:t>
            </a:r>
          </a:p>
          <a:p>
            <a:pPr marL="0" indent="0" algn="ctr">
              <a:buNone/>
            </a:pPr>
            <a:r>
              <a:rPr lang="pt-BR" sz="1800" b="1" dirty="0"/>
              <a:t>E</a:t>
            </a:r>
          </a:p>
          <a:p>
            <a:pPr marL="0" indent="0" algn="ctr">
              <a:buNone/>
            </a:pPr>
            <a:r>
              <a:rPr lang="pt-BR" sz="1800" b="1" dirty="0"/>
              <a:t>PARABÉNS À TODOS!</a:t>
            </a:r>
          </a:p>
          <a:p>
            <a:pPr marL="0" indent="0" algn="ctr">
              <a:buNone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13224D-8616-4165-876A-13C7EF61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71800"/>
            <a:ext cx="5486400" cy="28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6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00400" y="1524000"/>
            <a:ext cx="32004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pt-BR" sz="1800" b="1" dirty="0"/>
              <a:t>Pratique sempre!!</a:t>
            </a:r>
            <a:endParaRPr lang="en-US" sz="1800" b="1" dirty="0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1498F4C1-B194-4ED0-AE8E-0FF88B8CA4FD}"/>
              </a:ext>
            </a:extLst>
          </p:cNvPr>
          <p:cNvSpPr txBox="1">
            <a:spLocks/>
          </p:cNvSpPr>
          <p:nvPr/>
        </p:nvSpPr>
        <p:spPr>
          <a:xfrm>
            <a:off x="325348" y="160720"/>
            <a:ext cx="5040312" cy="4180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pt-BR" dirty="0"/>
              <a:t>Linguagem SQL</a:t>
            </a:r>
            <a:endParaRPr lang="pt-BR" kern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BC13C2-BCF7-4C35-B420-1F7F127A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2" y="1981200"/>
            <a:ext cx="4953000" cy="3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8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Schemas - </a:t>
            </a:r>
            <a:r>
              <a:rPr lang="en-US" b="1" dirty="0" err="1"/>
              <a:t>Criação</a:t>
            </a:r>
            <a:endParaRPr lang="en-US" b="1" dirty="0"/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pt-BR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MyFirstDB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pt-B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MyFirstDB</a:t>
            </a:r>
            <a:r>
              <a:rPr lang="pt-B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A244F7F7-9445-4B66-9CF2-6634F63C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B3A13B-7353-40FE-A002-55F04BC8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96" y="5334000"/>
            <a:ext cx="422234" cy="4045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0A5E77-23D9-4DC8-BC64-F27426ABC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192" y="5334000"/>
            <a:ext cx="422234" cy="4045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530C714-A16E-4848-8DE0-069A18EF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26" y="5334000"/>
            <a:ext cx="422234" cy="4045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800208-D9F8-4097-809C-04F9BE05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92" y="5334000"/>
            <a:ext cx="422234" cy="4045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3BF72E3-5B02-4779-B3E5-26A544D8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14" y="5335294"/>
            <a:ext cx="422234" cy="404536"/>
          </a:xfrm>
          <a:prstGeom prst="rect">
            <a:avLst/>
          </a:prstGeom>
        </p:spPr>
      </p:pic>
      <p:sp>
        <p:nvSpPr>
          <p:cNvPr id="2" name="Chave Direita 1">
            <a:extLst>
              <a:ext uri="{FF2B5EF4-FFF2-40B4-BE49-F238E27FC236}">
                <a16:creationId xmlns:a16="http://schemas.microsoft.com/office/drawing/2014/main" id="{B2BAF04E-E840-4C6A-9C33-69B759AB2C29}"/>
              </a:ext>
            </a:extLst>
          </p:cNvPr>
          <p:cNvSpPr/>
          <p:nvPr/>
        </p:nvSpPr>
        <p:spPr bwMode="auto">
          <a:xfrm rot="16200000">
            <a:off x="3880485" y="3676700"/>
            <a:ext cx="634414" cy="257741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7F1C87F-6FFB-49FC-88E4-B80EBB0B8A5A}"/>
              </a:ext>
            </a:extLst>
          </p:cNvPr>
          <p:cNvSpPr/>
          <p:nvPr/>
        </p:nvSpPr>
        <p:spPr>
          <a:xfrm>
            <a:off x="3020546" y="4038600"/>
            <a:ext cx="2313454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MyFirstDB</a:t>
            </a:r>
            <a:endParaRPr lang="pt-B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095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Schemas - </a:t>
            </a:r>
            <a:r>
              <a:rPr lang="en-US" b="1" dirty="0" err="1"/>
              <a:t>Utilização</a:t>
            </a:r>
            <a:endParaRPr lang="en-US" b="1" dirty="0"/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/>
              <a:t>Trabalhando</a:t>
            </a:r>
            <a:r>
              <a:rPr lang="en-US" dirty="0"/>
              <a:t> com Schemas </a:t>
            </a:r>
            <a:r>
              <a:rPr lang="en-US" dirty="0" err="1"/>
              <a:t>direntes</a:t>
            </a:r>
            <a:r>
              <a:rPr lang="en-US" dirty="0"/>
              <a:t> - </a:t>
            </a:r>
            <a:r>
              <a:rPr lang="en-US" b="1" dirty="0" err="1"/>
              <a:t>Visualmente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Clique no “</a:t>
            </a:r>
            <a:r>
              <a:rPr lang="pt-BR" b="1" dirty="0"/>
              <a:t>+</a:t>
            </a:r>
            <a:r>
              <a:rPr lang="pt-BR" dirty="0"/>
              <a:t>” para abrir a árvore dos </a:t>
            </a:r>
            <a:r>
              <a:rPr lang="pt-BR" dirty="0" err="1"/>
              <a:t>Schemas</a:t>
            </a:r>
            <a:r>
              <a:rPr lang="pt-BR" dirty="0"/>
              <a:t> e ver suas Tabelas e outros objetos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A244F7F7-9445-4B66-9CF2-6634F63C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686781-DE85-438B-AB3E-D9B96629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7" y="3691302"/>
            <a:ext cx="3581400" cy="2251941"/>
          </a:xfrm>
          <a:prstGeom prst="rect">
            <a:avLst/>
          </a:prstGeom>
        </p:spPr>
      </p:pic>
      <p:pic>
        <p:nvPicPr>
          <p:cNvPr id="1026" name="Picture 2" descr="sql server - How can I get a list of all of the user databases via t-sql? -  Stack Overflow">
            <a:extLst>
              <a:ext uri="{FF2B5EF4-FFF2-40B4-BE49-F238E27FC236}">
                <a16:creationId xmlns:a16="http://schemas.microsoft.com/office/drawing/2014/main" id="{5018F2FC-F44A-4B97-AE32-0F339F43E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4" t="-189" r="704" b="50157"/>
          <a:stretch/>
        </p:blipFill>
        <p:spPr bwMode="auto">
          <a:xfrm>
            <a:off x="4572000" y="3814594"/>
            <a:ext cx="3160179" cy="220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64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Schemas - </a:t>
            </a:r>
            <a:r>
              <a:rPr lang="en-US" b="1" dirty="0" err="1"/>
              <a:t>Utilização</a:t>
            </a:r>
            <a:endParaRPr lang="en-US" b="1" dirty="0"/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/>
              <a:t>Trabalhando</a:t>
            </a:r>
            <a:r>
              <a:rPr lang="en-US" dirty="0"/>
              <a:t> com Schemas </a:t>
            </a:r>
            <a:r>
              <a:rPr lang="en-US" dirty="0" err="1"/>
              <a:t>direntes</a:t>
            </a:r>
            <a:r>
              <a:rPr lang="en-US" dirty="0"/>
              <a:t> – </a:t>
            </a:r>
            <a:r>
              <a:rPr lang="en-US" b="1" dirty="0"/>
              <a:t>Por </a:t>
            </a:r>
            <a:r>
              <a:rPr lang="en-US" b="1" dirty="0" err="1"/>
              <a:t>Programação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/>
              <a:t>Sintaxe</a:t>
            </a:r>
            <a:r>
              <a:rPr lang="en-US" dirty="0"/>
              <a:t>: 	   “</a:t>
            </a:r>
            <a:r>
              <a:rPr lang="en-US" dirty="0" err="1"/>
              <a:t>Schema.Tabela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DB_MKT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TB_CLIE_CADASTRO;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MKT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.NOME,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.IND_CLIE_DEVEDOR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DB_MKT.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TB_CLIE_CADASTRO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DB_FINANC.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TB_CLIE_DEVEDOR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.CPF;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A244F7F7-9445-4B66-9CF2-6634F63C1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0243E34-B3BC-4D42-9411-95C3E81307E2}"/>
              </a:ext>
            </a:extLst>
          </p:cNvPr>
          <p:cNvCxnSpPr/>
          <p:nvPr/>
        </p:nvCxnSpPr>
        <p:spPr bwMode="auto">
          <a:xfrm>
            <a:off x="228600" y="3581400"/>
            <a:ext cx="784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EFE8C75-1C6F-4605-B6BC-860539EB9CAA}"/>
              </a:ext>
            </a:extLst>
          </p:cNvPr>
          <p:cNvCxnSpPr/>
          <p:nvPr/>
        </p:nvCxnSpPr>
        <p:spPr bwMode="auto">
          <a:xfrm>
            <a:off x="234592" y="4191000"/>
            <a:ext cx="784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6845AFD-6E0D-4966-8586-3C9CF7FDBDA8}"/>
              </a:ext>
            </a:extLst>
          </p:cNvPr>
          <p:cNvCxnSpPr/>
          <p:nvPr/>
        </p:nvCxnSpPr>
        <p:spPr bwMode="auto">
          <a:xfrm>
            <a:off x="238874" y="6400800"/>
            <a:ext cx="784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222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Joins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/>
              <a:t>Comandos</a:t>
            </a:r>
            <a:r>
              <a:rPr lang="en-US" dirty="0"/>
              <a:t> SQL para </a:t>
            </a:r>
            <a:r>
              <a:rPr lang="en-US" dirty="0" err="1"/>
              <a:t>juntar</a:t>
            </a:r>
            <a:r>
              <a:rPr lang="en-US" dirty="0"/>
              <a:t> </a:t>
            </a:r>
            <a:r>
              <a:rPr lang="en-US" b="1" dirty="0" err="1"/>
              <a:t>Colunas</a:t>
            </a:r>
            <a:r>
              <a:rPr lang="en-US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</a:t>
            </a:r>
            <a:r>
              <a:rPr lang="en-US" b="1" dirty="0" err="1"/>
              <a:t>Diferentes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Chave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</a:t>
            </a:r>
            <a:r>
              <a:rPr lang="en-US" dirty="0" err="1"/>
              <a:t>destas</a:t>
            </a:r>
            <a:r>
              <a:rPr lang="en-US" dirty="0"/>
              <a:t> </a:t>
            </a:r>
            <a:r>
              <a:rPr lang="en-US" dirty="0" err="1"/>
              <a:t>tabelas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4A09F629-E5AE-43C2-B132-0F00E3309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5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SQL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0"/>
          </p:nvPr>
        </p:nvSpPr>
        <p:spPr>
          <a:xfrm>
            <a:off x="323602" y="918994"/>
            <a:ext cx="8496870" cy="554461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MÓDULO SQL - AVANÇADO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Junção</a:t>
            </a:r>
            <a:r>
              <a:rPr lang="en-US" b="1" dirty="0"/>
              <a:t> de </a:t>
            </a:r>
            <a:r>
              <a:rPr lang="en-US" b="1" dirty="0" err="1"/>
              <a:t>Tabelas</a:t>
            </a:r>
            <a:r>
              <a:rPr lang="en-US" b="1" dirty="0"/>
              <a:t> – Joins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594E7B85-81E6-431B-A733-AB8CFC359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r="3570"/>
          <a:stretch>
            <a:fillRect/>
          </a:stretch>
        </p:blipFill>
        <p:spPr>
          <a:xfrm>
            <a:off x="7086600" y="838200"/>
            <a:ext cx="1953068" cy="195306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2A12F3-42C0-44D3-8298-9FFD986A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6" y="4127743"/>
            <a:ext cx="802091" cy="7684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942BCE-7149-4AA3-AB34-BA482ABC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48" y="4127743"/>
            <a:ext cx="797585" cy="7641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494ACDC-B19E-4686-B0B5-5CD95905D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61" y="4100858"/>
            <a:ext cx="802091" cy="76847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E12599B-C2E4-49AC-8167-FD5C8CAC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48" y="3657600"/>
            <a:ext cx="797585" cy="76415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CA5B704-98B8-4DDD-BDCE-8E4BC58F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54" y="4509820"/>
            <a:ext cx="797585" cy="7641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6B854F7-1C53-4EBA-A755-B31923A4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54" y="5324729"/>
            <a:ext cx="797585" cy="7641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92EABFB-B44F-457A-B033-13A13873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48" y="2842691"/>
            <a:ext cx="797585" cy="764153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9EECE3B-7E15-48CE-A195-9500525D4C65}"/>
              </a:ext>
            </a:extLst>
          </p:cNvPr>
          <p:cNvCxnSpPr>
            <a:stCxn id="6" idx="1"/>
            <a:endCxn id="4" idx="3"/>
          </p:cNvCxnSpPr>
          <p:nvPr/>
        </p:nvCxnSpPr>
        <p:spPr bwMode="auto">
          <a:xfrm flipH="1">
            <a:off x="1370457" y="4509820"/>
            <a:ext cx="456491" cy="2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94ABA94-42F8-409A-AE68-597C7F821F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543052" y="3397447"/>
            <a:ext cx="682348" cy="902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E9A4410-D8B0-4711-A996-A1B94AA37AA2}"/>
              </a:ext>
            </a:extLst>
          </p:cNvPr>
          <p:cNvCxnSpPr>
            <a:stCxn id="13" idx="1"/>
            <a:endCxn id="12" idx="3"/>
          </p:cNvCxnSpPr>
          <p:nvPr/>
        </p:nvCxnSpPr>
        <p:spPr bwMode="auto">
          <a:xfrm flipH="1">
            <a:off x="5543052" y="4039677"/>
            <a:ext cx="725896" cy="445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7F35196-D794-4DF7-BED1-8B771C5B5A1D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 flipV="1">
            <a:off x="5543052" y="4576725"/>
            <a:ext cx="723702" cy="3151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B57430-BA89-49F1-B97A-ACDC0F496F7B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5543052" y="4734312"/>
            <a:ext cx="723702" cy="972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245CA692-8799-40FA-94D2-FD3F224EF772}"/>
              </a:ext>
            </a:extLst>
          </p:cNvPr>
          <p:cNvSpPr/>
          <p:nvPr/>
        </p:nvSpPr>
        <p:spPr>
          <a:xfrm>
            <a:off x="710365" y="3525768"/>
            <a:ext cx="518091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D7C89BC-CE90-44B5-82FF-69DC82327545}"/>
              </a:ext>
            </a:extLst>
          </p:cNvPr>
          <p:cNvSpPr/>
          <p:nvPr/>
        </p:nvSpPr>
        <p:spPr>
          <a:xfrm>
            <a:off x="1979190" y="3542440"/>
            <a:ext cx="492443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8DE5434-8828-460E-A657-947F75C5F537}"/>
              </a:ext>
            </a:extLst>
          </p:cNvPr>
          <p:cNvSpPr/>
          <p:nvPr/>
        </p:nvSpPr>
        <p:spPr>
          <a:xfrm>
            <a:off x="4845997" y="3525767"/>
            <a:ext cx="518091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B6E51B4-851B-490C-AD9B-F4FE251EF62E}"/>
              </a:ext>
            </a:extLst>
          </p:cNvPr>
          <p:cNvSpPr/>
          <p:nvPr/>
        </p:nvSpPr>
        <p:spPr>
          <a:xfrm>
            <a:off x="7010813" y="2896109"/>
            <a:ext cx="492443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776C9A2D-9D94-4181-8E73-F2FB3AAC2E05}"/>
              </a:ext>
            </a:extLst>
          </p:cNvPr>
          <p:cNvSpPr/>
          <p:nvPr/>
        </p:nvSpPr>
        <p:spPr>
          <a:xfrm>
            <a:off x="7040175" y="3670762"/>
            <a:ext cx="492443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FE8210C-D4F3-4560-BBD0-775301EBD8A1}"/>
              </a:ext>
            </a:extLst>
          </p:cNvPr>
          <p:cNvSpPr/>
          <p:nvPr/>
        </p:nvSpPr>
        <p:spPr>
          <a:xfrm>
            <a:off x="7031312" y="4489856"/>
            <a:ext cx="518091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D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151C7BC-DC26-4BA0-AC23-A932A8BAD97D}"/>
              </a:ext>
            </a:extLst>
          </p:cNvPr>
          <p:cNvSpPr/>
          <p:nvPr/>
        </p:nvSpPr>
        <p:spPr>
          <a:xfrm>
            <a:off x="7069439" y="5247425"/>
            <a:ext cx="466794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E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7717F60-3261-4EC3-BF6C-317B70091D2E}"/>
              </a:ext>
            </a:extLst>
          </p:cNvPr>
          <p:cNvCxnSpPr/>
          <p:nvPr/>
        </p:nvCxnSpPr>
        <p:spPr bwMode="auto">
          <a:xfrm>
            <a:off x="3733800" y="2667000"/>
            <a:ext cx="0" cy="3505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85515215"/>
      </p:ext>
    </p:extLst>
  </p:cSld>
  <p:clrMapOvr>
    <a:masterClrMapping/>
  </p:clrMapOvr>
</p:sld>
</file>

<file path=ppt/theme/theme1.xml><?xml version="1.0" encoding="utf-8"?>
<a:theme xmlns:a="http://schemas.openxmlformats.org/drawingml/2006/main" name="1_MBA-GP">
  <a:themeElements>
    <a:clrScheme name="MBA-G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BA-GP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MBA-G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A-G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A-G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presentação1" id="{B1957C4A-B8E9-475A-BB5D-06BE541DFA90}" vid="{39D37AC1-A55B-49BB-8F54-88E8FAC57192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61CF80966FED42A4ED08FF6D138A61" ma:contentTypeVersion="2" ma:contentTypeDescription="Create a new document." ma:contentTypeScope="" ma:versionID="4bbd74456e7750df4351dcb5bd4470f0">
  <xsd:schema xmlns:xsd="http://www.w3.org/2001/XMLSchema" xmlns:xs="http://www.w3.org/2001/XMLSchema" xmlns:p="http://schemas.microsoft.com/office/2006/metadata/properties" xmlns:ns2="7f8577cb-e043-44cd-8e9b-82332d71e692" targetNamespace="http://schemas.microsoft.com/office/2006/metadata/properties" ma:root="true" ma:fieldsID="2fb3407dc3823fe1d4527ad93c141f6b" ns2:_="">
    <xsd:import namespace="7f8577cb-e043-44cd-8e9b-82332d71e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577cb-e043-44cd-8e9b-82332d71e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B9158A-60BD-4786-9EB0-6EBB21491A6F}"/>
</file>

<file path=customXml/itemProps2.xml><?xml version="1.0" encoding="utf-8"?>
<ds:datastoreItem xmlns:ds="http://schemas.openxmlformats.org/officeDocument/2006/customXml" ds:itemID="{3B3CC96B-F840-405C-8660-548267F28539}"/>
</file>

<file path=customXml/itemProps3.xml><?xml version="1.0" encoding="utf-8"?>
<ds:datastoreItem xmlns:ds="http://schemas.openxmlformats.org/officeDocument/2006/customXml" ds:itemID="{ACFC453C-2B9C-45B7-9CA8-87EF9E385726}"/>
</file>

<file path=docProps/app.xml><?xml version="1.0" encoding="utf-8"?>
<Properties xmlns="http://schemas.openxmlformats.org/officeDocument/2006/extended-properties" xmlns:vt="http://schemas.openxmlformats.org/officeDocument/2006/docPropsVTypes">
  <Template>FGV_modelo_material_didatico_mba</Template>
  <TotalTime>3871</TotalTime>
  <Words>2332</Words>
  <Application>Microsoft Office PowerPoint</Application>
  <PresentationFormat>Apresentação na tela (4:3)</PresentationFormat>
  <Paragraphs>626</Paragraphs>
  <Slides>41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 Narrow</vt:lpstr>
      <vt:lpstr>Courier New</vt:lpstr>
      <vt:lpstr>Helvetica</vt:lpstr>
      <vt:lpstr>HelveticaNeueLT Std Thin Cn</vt:lpstr>
      <vt:lpstr>Times New Roman</vt:lpstr>
      <vt:lpstr>Verdana</vt:lpstr>
      <vt:lpstr>1_MBA-GP</vt:lpstr>
      <vt:lpstr>Apresentação do PowerPoint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Linguagem 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Luiz Kugler</dc:creator>
  <cp:lastModifiedBy>Souza, Edvan Martins de</cp:lastModifiedBy>
  <cp:revision>154</cp:revision>
  <cp:lastPrinted>2014-08-28T14:02:45Z</cp:lastPrinted>
  <dcterms:created xsi:type="dcterms:W3CDTF">2020-05-14T21:58:21Z</dcterms:created>
  <dcterms:modified xsi:type="dcterms:W3CDTF">2022-10-12T02:11:13Z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2022-08-11T18:08:16Z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0a0faa79-9d68-4ffd-9238-68238a19f465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0x0101004161CF80966FED42A4ED08FF6D138A61</vt:lpwstr>
  </property>
</Properties>
</file>