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Proxima Nova"/>
      <p:regular r:id="rId22"/>
      <p:bold r:id="rId23"/>
      <p:italic r:id="rId24"/>
      <p:boldItalic r:id="rId25"/>
    </p:embeddedFont>
    <p:embeddedFont>
      <p:font typeface="Raleway ExtraBold"/>
      <p:bold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148478-2C54-4EFD-92D8-CD82B204D262}">
  <a:tblStyle styleId="{A9148478-2C54-4EFD-92D8-CD82B204D2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ProximaNova-regular.fntdata"/><Relationship Id="rId21" Type="http://schemas.openxmlformats.org/officeDocument/2006/relationships/font" Target="fonts/Raleway-boldItalic.fntdata"/><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ExtraBold-bold.fntdata"/><Relationship Id="rId25" Type="http://schemas.openxmlformats.org/officeDocument/2006/relationships/font" Target="fonts/ProximaNova-boldItalic.fntdata"/><Relationship Id="rId28" Type="http://schemas.openxmlformats.org/officeDocument/2006/relationships/font" Target="fonts/Roboto-regular.fntdata"/><Relationship Id="rId27" Type="http://schemas.openxmlformats.org/officeDocument/2006/relationships/font" Target="fonts/RalewayExtra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63e9b47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63e9b47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63e9b47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63e9b47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5e11418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5e11418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50b99db5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50b99db5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50b99db5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50b99db5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50b99db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50b99db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50b99db5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50b99db5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50b99db5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50b99db5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5e11418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5e11418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63e9b47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63e9b47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s" sz="4200">
                <a:latin typeface="Raleway"/>
                <a:ea typeface="Raleway"/>
                <a:cs typeface="Raleway"/>
                <a:sym typeface="Raleway"/>
              </a:rPr>
              <a:t>¿Se pueden prevenir las enfermedades cardíacas en pacientes?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solidFill>
                  <a:srgbClr val="595959"/>
                </a:solidFill>
                <a:latin typeface="Lato"/>
                <a:ea typeface="Lato"/>
                <a:cs typeface="Lato"/>
                <a:sym typeface="Lato"/>
              </a:rPr>
              <a:t>Estudio de Hospital Universitario CoderHouse</a:t>
            </a:r>
            <a:endParaRPr sz="2500"/>
          </a:p>
        </p:txBody>
      </p:sp>
      <p:pic>
        <p:nvPicPr>
          <p:cNvPr id="61" name="Google Shape;61;p13"/>
          <p:cNvPicPr preferRelativeResize="0"/>
          <p:nvPr/>
        </p:nvPicPr>
        <p:blipFill>
          <a:blip r:embed="rId3">
            <a:alphaModFix/>
          </a:blip>
          <a:stretch>
            <a:fillRect/>
          </a:stretch>
        </p:blipFill>
        <p:spPr>
          <a:xfrm>
            <a:off x="7006575" y="4288525"/>
            <a:ext cx="2137425" cy="854975"/>
          </a:xfrm>
          <a:prstGeom prst="rect">
            <a:avLst/>
          </a:prstGeom>
          <a:noFill/>
          <a:ln>
            <a:noFill/>
          </a:ln>
        </p:spPr>
      </p:pic>
      <p:sp>
        <p:nvSpPr>
          <p:cNvPr id="62" name="Google Shape;62;p13"/>
          <p:cNvSpPr txBox="1"/>
          <p:nvPr>
            <p:ph idx="1" type="subTitle"/>
          </p:nvPr>
        </p:nvSpPr>
        <p:spPr>
          <a:xfrm>
            <a:off x="0" y="4513500"/>
            <a:ext cx="8123100" cy="630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b="1" lang="es" sz="1020">
                <a:solidFill>
                  <a:srgbClr val="595959"/>
                </a:solidFill>
                <a:latin typeface="Lato"/>
                <a:ea typeface="Lato"/>
                <a:cs typeface="Lato"/>
                <a:sym typeface="Lato"/>
              </a:rPr>
              <a:t>Investigadores a cargo:</a:t>
            </a:r>
            <a:endParaRPr b="1" sz="1020">
              <a:solidFill>
                <a:srgbClr val="595959"/>
              </a:solidFill>
              <a:latin typeface="Lato"/>
              <a:ea typeface="Lato"/>
              <a:cs typeface="Lato"/>
              <a:sym typeface="Lato"/>
            </a:endParaRPr>
          </a:p>
          <a:p>
            <a:pPr indent="-293370" lvl="0" marL="457200" rtl="0" algn="l">
              <a:lnSpc>
                <a:spcPct val="80000"/>
              </a:lnSpc>
              <a:spcBef>
                <a:spcPts val="0"/>
              </a:spcBef>
              <a:spcAft>
                <a:spcPts val="0"/>
              </a:spcAft>
              <a:buClr>
                <a:srgbClr val="595959"/>
              </a:buClr>
              <a:buSzPts val="1020"/>
              <a:buFont typeface="Lato"/>
              <a:buChar char="-"/>
            </a:pPr>
            <a:r>
              <a:rPr b="1" lang="es" sz="1020">
                <a:solidFill>
                  <a:srgbClr val="595959"/>
                </a:solidFill>
                <a:latin typeface="Lato"/>
                <a:ea typeface="Lato"/>
                <a:cs typeface="Lato"/>
                <a:sym typeface="Lato"/>
              </a:rPr>
              <a:t>Carlos Medina</a:t>
            </a:r>
            <a:endParaRPr b="1" sz="1020">
              <a:solidFill>
                <a:srgbClr val="595959"/>
              </a:solidFill>
              <a:latin typeface="Lato"/>
              <a:ea typeface="Lato"/>
              <a:cs typeface="Lato"/>
              <a:sym typeface="Lato"/>
            </a:endParaRPr>
          </a:p>
          <a:p>
            <a:pPr indent="-293370" lvl="0" marL="457200" rtl="0" algn="l">
              <a:lnSpc>
                <a:spcPct val="80000"/>
              </a:lnSpc>
              <a:spcBef>
                <a:spcPts val="0"/>
              </a:spcBef>
              <a:spcAft>
                <a:spcPts val="0"/>
              </a:spcAft>
              <a:buClr>
                <a:srgbClr val="595959"/>
              </a:buClr>
              <a:buSzPts val="1020"/>
              <a:buFont typeface="Lato"/>
              <a:buChar char="-"/>
            </a:pPr>
            <a:r>
              <a:rPr b="1" lang="es" sz="1020">
                <a:solidFill>
                  <a:srgbClr val="595959"/>
                </a:solidFill>
                <a:latin typeface="Lato"/>
                <a:ea typeface="Lato"/>
                <a:cs typeface="Lato"/>
                <a:sym typeface="Lato"/>
              </a:rPr>
              <a:t>Camila Teruel</a:t>
            </a:r>
            <a:endParaRPr b="1" sz="1020">
              <a:solidFill>
                <a:srgbClr val="59595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97400" y="15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600">
                <a:solidFill>
                  <a:srgbClr val="1A1A1A"/>
                </a:solidFill>
                <a:latin typeface="Raleway"/>
                <a:ea typeface="Raleway"/>
                <a:cs typeface="Raleway"/>
                <a:sym typeface="Raleway"/>
              </a:rPr>
              <a:t>Resultados y comparativas</a:t>
            </a:r>
            <a:endParaRPr b="1" sz="2600">
              <a:solidFill>
                <a:srgbClr val="1A1A1A"/>
              </a:solidFill>
              <a:latin typeface="Raleway"/>
              <a:ea typeface="Raleway"/>
              <a:cs typeface="Raleway"/>
              <a:sym typeface="Raleway"/>
            </a:endParaRPr>
          </a:p>
          <a:p>
            <a:pPr indent="0" lvl="0" marL="0" rtl="0" algn="l">
              <a:spcBef>
                <a:spcPts val="0"/>
              </a:spcBef>
              <a:spcAft>
                <a:spcPts val="0"/>
              </a:spcAft>
              <a:buNone/>
            </a:pPr>
            <a:r>
              <a:t/>
            </a:r>
            <a:endParaRPr/>
          </a:p>
        </p:txBody>
      </p:sp>
      <p:pic>
        <p:nvPicPr>
          <p:cNvPr id="133" name="Google Shape;133;p22"/>
          <p:cNvPicPr preferRelativeResize="0"/>
          <p:nvPr/>
        </p:nvPicPr>
        <p:blipFill>
          <a:blip r:embed="rId3">
            <a:alphaModFix/>
          </a:blip>
          <a:stretch>
            <a:fillRect/>
          </a:stretch>
        </p:blipFill>
        <p:spPr>
          <a:xfrm>
            <a:off x="645650" y="791500"/>
            <a:ext cx="7852700" cy="3820975"/>
          </a:xfrm>
          <a:prstGeom prst="rect">
            <a:avLst/>
          </a:prstGeom>
          <a:noFill/>
          <a:ln>
            <a:noFill/>
          </a:ln>
        </p:spPr>
      </p:pic>
      <p:sp>
        <p:nvSpPr>
          <p:cNvPr id="134" name="Google Shape;134;p22"/>
          <p:cNvSpPr txBox="1"/>
          <p:nvPr>
            <p:ph idx="1" type="body"/>
          </p:nvPr>
        </p:nvSpPr>
        <p:spPr>
          <a:xfrm>
            <a:off x="139500" y="4444200"/>
            <a:ext cx="8865000" cy="69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s" sz="1360"/>
              <a:t>Obteniendo mejores niveles de acierto con el modelo de </a:t>
            </a:r>
            <a:r>
              <a:rPr lang="es" sz="1360"/>
              <a:t>Regresión</a:t>
            </a:r>
            <a:r>
              <a:rPr lang="es" sz="1360"/>
              <a:t> </a:t>
            </a:r>
            <a:r>
              <a:rPr lang="es" sz="1360"/>
              <a:t>logística</a:t>
            </a:r>
            <a:r>
              <a:rPr lang="es" sz="1360"/>
              <a:t> y Random Forest, pero decidimos avanzar con la RL. Adicionalmente es el modelo que menor diferencia obtenemos entre testing y train</a:t>
            </a:r>
            <a:endParaRPr sz="136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body"/>
          </p:nvPr>
        </p:nvSpPr>
        <p:spPr>
          <a:xfrm>
            <a:off x="190275" y="604800"/>
            <a:ext cx="8520600" cy="57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s" sz="2000">
                <a:latin typeface="Lato"/>
                <a:ea typeface="Lato"/>
                <a:cs typeface="Lato"/>
                <a:sym typeface="Lato"/>
              </a:rPr>
              <a:t>Decidimos avanzar con RL, ya que es </a:t>
            </a:r>
            <a:r>
              <a:rPr lang="es" sz="2000">
                <a:latin typeface="Lato"/>
                <a:ea typeface="Lato"/>
                <a:cs typeface="Lato"/>
                <a:sym typeface="Lato"/>
              </a:rPr>
              <a:t>más</a:t>
            </a:r>
            <a:r>
              <a:rPr lang="es" sz="2000">
                <a:latin typeface="Lato"/>
                <a:ea typeface="Lato"/>
                <a:cs typeface="Lato"/>
                <a:sym typeface="Lato"/>
              </a:rPr>
              <a:t> sencilla de implementar, es un algoritmo </a:t>
            </a:r>
            <a:r>
              <a:rPr lang="es" sz="2000">
                <a:latin typeface="Lato"/>
                <a:ea typeface="Lato"/>
                <a:cs typeface="Lato"/>
                <a:sym typeface="Lato"/>
              </a:rPr>
              <a:t>más</a:t>
            </a:r>
            <a:r>
              <a:rPr lang="es" sz="2000">
                <a:latin typeface="Lato"/>
                <a:ea typeface="Lato"/>
                <a:cs typeface="Lato"/>
                <a:sym typeface="Lato"/>
              </a:rPr>
              <a:t> robusto a los ruidos y no suele estar muy afectada por multicolinealidad</a:t>
            </a:r>
            <a:r>
              <a:rPr lang="es" sz="2000">
                <a:solidFill>
                  <a:srgbClr val="000000"/>
                </a:solidFill>
                <a:highlight>
                  <a:srgbClr val="FFFFFF"/>
                </a:highlight>
                <a:latin typeface="Lato"/>
                <a:ea typeface="Lato"/>
                <a:cs typeface="Lato"/>
                <a:sym typeface="Lato"/>
              </a:rPr>
              <a:t>.</a:t>
            </a:r>
            <a:endParaRPr sz="1500">
              <a:solidFill>
                <a:srgbClr val="000000"/>
              </a:solidFill>
              <a:highlight>
                <a:srgbClr val="FFFFFF"/>
              </a:highlight>
              <a:latin typeface="Times New Roman"/>
              <a:ea typeface="Times New Roman"/>
              <a:cs typeface="Times New Roman"/>
              <a:sym typeface="Times New Roman"/>
            </a:endParaRPr>
          </a:p>
        </p:txBody>
      </p:sp>
      <p:sp>
        <p:nvSpPr>
          <p:cNvPr id="140" name="Google Shape;140;p23"/>
          <p:cNvSpPr txBox="1"/>
          <p:nvPr>
            <p:ph type="title"/>
          </p:nvPr>
        </p:nvSpPr>
        <p:spPr>
          <a:xfrm>
            <a:off x="97400" y="15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600">
                <a:solidFill>
                  <a:srgbClr val="1A1A1A"/>
                </a:solidFill>
                <a:latin typeface="Raleway"/>
                <a:ea typeface="Raleway"/>
                <a:cs typeface="Raleway"/>
                <a:sym typeface="Raleway"/>
              </a:rPr>
              <a:t>Regresión</a:t>
            </a:r>
            <a:r>
              <a:rPr b="1" lang="es" sz="2600">
                <a:solidFill>
                  <a:srgbClr val="1A1A1A"/>
                </a:solidFill>
                <a:latin typeface="Raleway"/>
                <a:ea typeface="Raleway"/>
                <a:cs typeface="Raleway"/>
                <a:sym typeface="Raleway"/>
              </a:rPr>
              <a:t> </a:t>
            </a:r>
            <a:r>
              <a:rPr b="1" lang="es" sz="2600">
                <a:solidFill>
                  <a:srgbClr val="1A1A1A"/>
                </a:solidFill>
                <a:latin typeface="Raleway"/>
                <a:ea typeface="Raleway"/>
                <a:cs typeface="Raleway"/>
                <a:sym typeface="Raleway"/>
              </a:rPr>
              <a:t>Logística</a:t>
            </a:r>
            <a:endParaRPr b="1" sz="2600">
              <a:solidFill>
                <a:srgbClr val="1A1A1A"/>
              </a:solidFill>
              <a:latin typeface="Raleway"/>
              <a:ea typeface="Raleway"/>
              <a:cs typeface="Raleway"/>
              <a:sym typeface="Raleway"/>
            </a:endParaRPr>
          </a:p>
          <a:p>
            <a:pPr indent="0" lvl="0" marL="0" rtl="0" algn="l">
              <a:spcBef>
                <a:spcPts val="0"/>
              </a:spcBef>
              <a:spcAft>
                <a:spcPts val="0"/>
              </a:spcAft>
              <a:buNone/>
            </a:pPr>
            <a:r>
              <a:t/>
            </a:r>
            <a:endParaRPr/>
          </a:p>
        </p:txBody>
      </p:sp>
      <p:sp>
        <p:nvSpPr>
          <p:cNvPr id="141" name="Google Shape;141;p23"/>
          <p:cNvSpPr txBox="1"/>
          <p:nvPr>
            <p:ph type="title"/>
          </p:nvPr>
        </p:nvSpPr>
        <p:spPr>
          <a:xfrm>
            <a:off x="190275" y="1203475"/>
            <a:ext cx="407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600">
                <a:solidFill>
                  <a:srgbClr val="1A1A1A"/>
                </a:solidFill>
                <a:latin typeface="Raleway"/>
                <a:ea typeface="Raleway"/>
                <a:cs typeface="Raleway"/>
                <a:sym typeface="Raleway"/>
              </a:rPr>
              <a:t>Matriz de </a:t>
            </a:r>
            <a:r>
              <a:rPr b="1" lang="es" sz="2600">
                <a:solidFill>
                  <a:srgbClr val="1A1A1A"/>
                </a:solidFill>
                <a:latin typeface="Raleway"/>
                <a:ea typeface="Raleway"/>
                <a:cs typeface="Raleway"/>
                <a:sym typeface="Raleway"/>
              </a:rPr>
              <a:t>Confusión</a:t>
            </a:r>
            <a:endParaRPr b="1" sz="2600">
              <a:solidFill>
                <a:srgbClr val="1A1A1A"/>
              </a:solidFill>
              <a:latin typeface="Raleway"/>
              <a:ea typeface="Raleway"/>
              <a:cs typeface="Raleway"/>
              <a:sym typeface="Raleway"/>
            </a:endParaRPr>
          </a:p>
          <a:p>
            <a:pPr indent="0" lvl="0" marL="0" rtl="0" algn="l">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63074" y="1728250"/>
            <a:ext cx="3999374" cy="2560450"/>
          </a:xfrm>
          <a:prstGeom prst="rect">
            <a:avLst/>
          </a:prstGeom>
          <a:noFill/>
          <a:ln>
            <a:noFill/>
          </a:ln>
        </p:spPr>
      </p:pic>
      <p:sp>
        <p:nvSpPr>
          <p:cNvPr id="143" name="Google Shape;143;p23"/>
          <p:cNvSpPr txBox="1"/>
          <p:nvPr/>
        </p:nvSpPr>
        <p:spPr>
          <a:xfrm>
            <a:off x="97400" y="4288700"/>
            <a:ext cx="447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3"/>
                </a:solidFill>
                <a:latin typeface="Lato"/>
                <a:ea typeface="Lato"/>
                <a:cs typeface="Lato"/>
                <a:sym typeface="Lato"/>
              </a:rPr>
              <a:t>La MC nos dice que Verdadero Positivo tenemos 32 valores y Verdaderos negativos 42. Solamente contamos con 9 Falsos </a:t>
            </a:r>
            <a:r>
              <a:rPr lang="es" sz="1000">
                <a:solidFill>
                  <a:schemeClr val="accent3"/>
                </a:solidFill>
                <a:latin typeface="Lato"/>
                <a:ea typeface="Lato"/>
                <a:cs typeface="Lato"/>
                <a:sym typeface="Lato"/>
              </a:rPr>
              <a:t>positivos</a:t>
            </a:r>
            <a:r>
              <a:rPr lang="es" sz="1000">
                <a:solidFill>
                  <a:schemeClr val="accent3"/>
                </a:solidFill>
                <a:latin typeface="Lato"/>
                <a:ea typeface="Lato"/>
                <a:cs typeface="Lato"/>
                <a:sym typeface="Lato"/>
              </a:rPr>
              <a:t> y 8 Falsos Negativos. Datos de Test.</a:t>
            </a:r>
            <a:endParaRPr sz="200">
              <a:latin typeface="Lato"/>
              <a:ea typeface="Lato"/>
              <a:cs typeface="Lato"/>
              <a:sym typeface="Lato"/>
            </a:endParaRPr>
          </a:p>
        </p:txBody>
      </p:sp>
      <p:sp>
        <p:nvSpPr>
          <p:cNvPr id="144" name="Google Shape;144;p23"/>
          <p:cNvSpPr txBox="1"/>
          <p:nvPr/>
        </p:nvSpPr>
        <p:spPr>
          <a:xfrm>
            <a:off x="4405100" y="1073625"/>
            <a:ext cx="4474500" cy="38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accent3"/>
                </a:solidFill>
                <a:latin typeface="Lato"/>
                <a:ea typeface="Lato"/>
                <a:cs typeface="Lato"/>
                <a:sym typeface="Lato"/>
              </a:rPr>
              <a:t>De esta manera teniendo en cuenta a las variables: </a:t>
            </a:r>
            <a:endParaRPr sz="1200">
              <a:solidFill>
                <a:schemeClr val="accent3"/>
              </a:solidFill>
              <a:latin typeface="Lato"/>
              <a:ea typeface="Lato"/>
              <a:cs typeface="Lato"/>
              <a:sym typeface="Lato"/>
            </a:endParaRPr>
          </a:p>
          <a:p>
            <a:pPr indent="0" lvl="0" marL="0" rtl="0" algn="l">
              <a:spcBef>
                <a:spcPts val="0"/>
              </a:spcBef>
              <a:spcAft>
                <a:spcPts val="0"/>
              </a:spcAft>
              <a:buNone/>
            </a:pPr>
            <a:r>
              <a:t/>
            </a:r>
            <a:endParaRPr sz="1200">
              <a:solidFill>
                <a:schemeClr val="accent3"/>
              </a:solidFill>
              <a:latin typeface="Lato"/>
              <a:ea typeface="Lato"/>
              <a:cs typeface="Lato"/>
              <a:sym typeface="Lato"/>
            </a:endParaRPr>
          </a:p>
          <a:p>
            <a:pPr indent="0" lvl="0" marL="0" rtl="0" algn="l">
              <a:spcBef>
                <a:spcPts val="0"/>
              </a:spcBef>
              <a:spcAft>
                <a:spcPts val="0"/>
              </a:spcAft>
              <a:buNone/>
            </a:pPr>
            <a:r>
              <a:rPr b="1" lang="es" sz="1200">
                <a:solidFill>
                  <a:srgbClr val="212121"/>
                </a:solidFill>
                <a:highlight>
                  <a:srgbClr val="FFFFFF"/>
                </a:highlight>
                <a:latin typeface="Roboto"/>
                <a:ea typeface="Roboto"/>
                <a:cs typeface="Roboto"/>
                <a:sym typeface="Roboto"/>
              </a:rPr>
              <a:t>Edad</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Genero</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Tipo_dolor_en_pecho</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Presión_arterial_reposo</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Colesterol</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Glucemia_ayunas</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Resultados_electrocardiográficos_reposo</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Frecuencia_cardíaca_máx</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Angina_inducida_ejercicio</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Depresión</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Punto_maximo</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Arterias_con_problemas</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s" sz="1200">
                <a:solidFill>
                  <a:srgbClr val="212121"/>
                </a:solidFill>
                <a:highlight>
                  <a:srgbClr val="FFFFFF"/>
                </a:highlight>
                <a:latin typeface="Roboto"/>
                <a:ea typeface="Roboto"/>
                <a:cs typeface="Roboto"/>
                <a:sym typeface="Roboto"/>
              </a:rPr>
              <a:t>Talasemia</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s" sz="1200">
                <a:solidFill>
                  <a:schemeClr val="accent3"/>
                </a:solidFill>
                <a:latin typeface="Lato"/>
                <a:ea typeface="Lato"/>
                <a:cs typeface="Lato"/>
                <a:sym typeface="Lato"/>
              </a:rPr>
              <a:t>Podemos anticiparnos a  si un paciente </a:t>
            </a:r>
            <a:r>
              <a:rPr lang="es" sz="1200">
                <a:solidFill>
                  <a:schemeClr val="accent3"/>
                </a:solidFill>
                <a:latin typeface="Lato"/>
                <a:ea typeface="Lato"/>
                <a:cs typeface="Lato"/>
                <a:sym typeface="Lato"/>
              </a:rPr>
              <a:t>sufrirá</a:t>
            </a:r>
            <a:r>
              <a:rPr lang="es" sz="1200">
                <a:solidFill>
                  <a:schemeClr val="accent3"/>
                </a:solidFill>
                <a:latin typeface="Lato"/>
                <a:ea typeface="Lato"/>
                <a:cs typeface="Lato"/>
                <a:sym typeface="Lato"/>
              </a:rPr>
              <a:t> o no un accidente cardiaco con una </a:t>
            </a:r>
            <a:r>
              <a:rPr lang="es" sz="1200">
                <a:solidFill>
                  <a:schemeClr val="accent3"/>
                </a:solidFill>
                <a:latin typeface="Lato"/>
                <a:ea typeface="Lato"/>
                <a:cs typeface="Lato"/>
                <a:sym typeface="Lato"/>
              </a:rPr>
              <a:t>probabilidad</a:t>
            </a:r>
            <a:r>
              <a:rPr lang="es" sz="1200">
                <a:solidFill>
                  <a:schemeClr val="accent3"/>
                </a:solidFill>
                <a:latin typeface="Lato"/>
                <a:ea typeface="Lato"/>
                <a:cs typeface="Lato"/>
                <a:sym typeface="Lato"/>
              </a:rPr>
              <a:t> de acierto superior al 80% </a:t>
            </a:r>
            <a:endParaRPr sz="1200">
              <a:solidFill>
                <a:schemeClr val="accent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14880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s" sz="2600">
                <a:solidFill>
                  <a:srgbClr val="1A1A1A"/>
                </a:solidFill>
                <a:latin typeface="Raleway"/>
                <a:ea typeface="Raleway"/>
                <a:cs typeface="Raleway"/>
                <a:sym typeface="Raleway"/>
              </a:rPr>
              <a:t>Tabla de</a:t>
            </a:r>
            <a:r>
              <a:rPr lang="es"/>
              <a:t> </a:t>
            </a:r>
            <a:r>
              <a:rPr b="1" lang="es" sz="2600">
                <a:solidFill>
                  <a:srgbClr val="1A1A1A"/>
                </a:solidFill>
                <a:latin typeface="Raleway"/>
                <a:ea typeface="Raleway"/>
                <a:cs typeface="Raleway"/>
                <a:sym typeface="Raleway"/>
              </a:rPr>
              <a:t>versiones</a:t>
            </a:r>
            <a:endParaRPr/>
          </a:p>
        </p:txBody>
      </p:sp>
      <p:graphicFrame>
        <p:nvGraphicFramePr>
          <p:cNvPr id="68" name="Google Shape;68;p14"/>
          <p:cNvGraphicFramePr/>
          <p:nvPr/>
        </p:nvGraphicFramePr>
        <p:xfrm>
          <a:off x="278200" y="970975"/>
          <a:ext cx="3000000" cy="3000000"/>
        </p:xfrm>
        <a:graphic>
          <a:graphicData uri="http://schemas.openxmlformats.org/drawingml/2006/table">
            <a:tbl>
              <a:tblPr>
                <a:noFill/>
                <a:tableStyleId>{A9148478-2C54-4EFD-92D8-CD82B204D262}</a:tableStyleId>
              </a:tblPr>
              <a:tblGrid>
                <a:gridCol w="920500"/>
                <a:gridCol w="2058025"/>
                <a:gridCol w="5609075"/>
              </a:tblGrid>
              <a:tr h="313450">
                <a:tc>
                  <a:txBody>
                    <a:bodyPr/>
                    <a:lstStyle/>
                    <a:p>
                      <a:pPr indent="0" lvl="0" marL="0" rtl="0" algn="l">
                        <a:spcBef>
                          <a:spcPts val="0"/>
                        </a:spcBef>
                        <a:spcAft>
                          <a:spcPts val="0"/>
                        </a:spcAft>
                        <a:buNone/>
                      </a:pPr>
                      <a:r>
                        <a:rPr b="1" lang="es" sz="1100"/>
                        <a:t>Versión</a:t>
                      </a:r>
                      <a:endParaRPr b="1" sz="1100"/>
                    </a:p>
                  </a:txBody>
                  <a:tcPr marT="91425" marB="91425" marR="91425" marL="91425"/>
                </a:tc>
                <a:tc>
                  <a:txBody>
                    <a:bodyPr/>
                    <a:lstStyle/>
                    <a:p>
                      <a:pPr indent="0" lvl="0" marL="0" rtl="0" algn="l">
                        <a:spcBef>
                          <a:spcPts val="0"/>
                        </a:spcBef>
                        <a:spcAft>
                          <a:spcPts val="0"/>
                        </a:spcAft>
                        <a:buNone/>
                      </a:pPr>
                      <a:r>
                        <a:rPr b="1" lang="es" sz="1100"/>
                        <a:t>Fecha de entrega</a:t>
                      </a:r>
                      <a:endParaRPr b="1" sz="1100"/>
                    </a:p>
                  </a:txBody>
                  <a:tcPr marT="91425" marB="91425" marR="91425" marL="91425"/>
                </a:tc>
                <a:tc>
                  <a:txBody>
                    <a:bodyPr/>
                    <a:lstStyle/>
                    <a:p>
                      <a:pPr indent="0" lvl="0" marL="0" rtl="0" algn="l">
                        <a:spcBef>
                          <a:spcPts val="0"/>
                        </a:spcBef>
                        <a:spcAft>
                          <a:spcPts val="0"/>
                        </a:spcAft>
                        <a:buNone/>
                      </a:pPr>
                      <a:r>
                        <a:rPr b="1" lang="es" sz="1100"/>
                        <a:t>Cambios</a:t>
                      </a:r>
                      <a:endParaRPr b="1" sz="1100"/>
                    </a:p>
                  </a:txBody>
                  <a:tcPr marT="91425" marB="91425" marR="91425" marL="91425"/>
                </a:tc>
              </a:tr>
              <a:tr h="272575">
                <a:tc>
                  <a:txBody>
                    <a:bodyPr/>
                    <a:lstStyle/>
                    <a:p>
                      <a:pPr indent="0" lvl="0" marL="0" rtl="0" algn="l">
                        <a:spcBef>
                          <a:spcPts val="0"/>
                        </a:spcBef>
                        <a:spcAft>
                          <a:spcPts val="0"/>
                        </a:spcAft>
                        <a:buNone/>
                      </a:pPr>
                      <a:r>
                        <a:rPr lang="es" sz="900"/>
                        <a:t>0.1</a:t>
                      </a:r>
                      <a:endParaRPr sz="900"/>
                    </a:p>
                  </a:txBody>
                  <a:tcPr marT="91425" marB="91425" marR="91425" marL="91425"/>
                </a:tc>
                <a:tc>
                  <a:txBody>
                    <a:bodyPr/>
                    <a:lstStyle/>
                    <a:p>
                      <a:pPr indent="0" lvl="0" marL="0" rtl="0" algn="l">
                        <a:spcBef>
                          <a:spcPts val="0"/>
                        </a:spcBef>
                        <a:spcAft>
                          <a:spcPts val="0"/>
                        </a:spcAft>
                        <a:buNone/>
                      </a:pPr>
                      <a:r>
                        <a:rPr lang="es" sz="900"/>
                        <a:t>25 octubre 2021</a:t>
                      </a:r>
                      <a:endParaRPr sz="900"/>
                    </a:p>
                  </a:txBody>
                  <a:tcPr marT="91425" marB="91425" marR="91425" marL="91425"/>
                </a:tc>
                <a:tc>
                  <a:txBody>
                    <a:bodyPr/>
                    <a:lstStyle/>
                    <a:p>
                      <a:pPr indent="0" lvl="0" marL="0" rtl="0" algn="l">
                        <a:spcBef>
                          <a:spcPts val="0"/>
                        </a:spcBef>
                        <a:spcAft>
                          <a:spcPts val="0"/>
                        </a:spcAft>
                        <a:buNone/>
                      </a:pPr>
                      <a:r>
                        <a:rPr lang="es" sz="900"/>
                        <a:t>Se inicia el proyecto con la </a:t>
                      </a:r>
                      <a:r>
                        <a:rPr lang="es" sz="900"/>
                        <a:t>definición</a:t>
                      </a:r>
                      <a:r>
                        <a:rPr lang="es" sz="900"/>
                        <a:t> del dataset.</a:t>
                      </a:r>
                      <a:endParaRPr sz="900"/>
                    </a:p>
                  </a:txBody>
                  <a:tcPr marT="91425" marB="91425" marR="91425" marL="91425"/>
                </a:tc>
              </a:tr>
              <a:tr h="599675">
                <a:tc>
                  <a:txBody>
                    <a:bodyPr/>
                    <a:lstStyle/>
                    <a:p>
                      <a:pPr indent="0" lvl="0" marL="0" rtl="0" algn="l">
                        <a:spcBef>
                          <a:spcPts val="0"/>
                        </a:spcBef>
                        <a:spcAft>
                          <a:spcPts val="0"/>
                        </a:spcAft>
                        <a:buNone/>
                      </a:pPr>
                      <a:r>
                        <a:rPr lang="es" sz="900"/>
                        <a:t>0.2</a:t>
                      </a:r>
                      <a:endParaRPr sz="900"/>
                    </a:p>
                  </a:txBody>
                  <a:tcPr marT="91425" marB="91425" marR="91425" marL="91425"/>
                </a:tc>
                <a:tc>
                  <a:txBody>
                    <a:bodyPr/>
                    <a:lstStyle/>
                    <a:p>
                      <a:pPr indent="0" lvl="0" marL="0" rtl="0" algn="l">
                        <a:spcBef>
                          <a:spcPts val="0"/>
                        </a:spcBef>
                        <a:spcAft>
                          <a:spcPts val="0"/>
                        </a:spcAft>
                        <a:buNone/>
                      </a:pPr>
                      <a:r>
                        <a:rPr lang="es" sz="900"/>
                        <a:t>22 noviembre 2021</a:t>
                      </a:r>
                      <a:endParaRPr sz="900"/>
                    </a:p>
                  </a:txBody>
                  <a:tcPr marT="91425" marB="91425" marR="91425" marL="91425"/>
                </a:tc>
                <a:tc>
                  <a:txBody>
                    <a:bodyPr/>
                    <a:lstStyle/>
                    <a:p>
                      <a:pPr indent="0" lvl="0" marL="0" rtl="0" algn="l">
                        <a:spcBef>
                          <a:spcPts val="0"/>
                        </a:spcBef>
                        <a:spcAft>
                          <a:spcPts val="0"/>
                        </a:spcAft>
                        <a:buNone/>
                      </a:pPr>
                      <a:r>
                        <a:rPr lang="es" sz="900"/>
                        <a:t>Se incorpora:</a:t>
                      </a:r>
                      <a:endParaRPr sz="900"/>
                    </a:p>
                    <a:p>
                      <a:pPr indent="-285750" lvl="0" marL="457200" rtl="0" algn="l">
                        <a:spcBef>
                          <a:spcPts val="0"/>
                        </a:spcBef>
                        <a:spcAft>
                          <a:spcPts val="0"/>
                        </a:spcAft>
                        <a:buSzPts val="900"/>
                        <a:buChar char="●"/>
                      </a:pPr>
                      <a:r>
                        <a:rPr lang="es" sz="900"/>
                        <a:t>Presentación</a:t>
                      </a:r>
                      <a:r>
                        <a:rPr lang="es" sz="900"/>
                        <a:t> de la empresa.</a:t>
                      </a:r>
                      <a:endParaRPr sz="900"/>
                    </a:p>
                    <a:p>
                      <a:pPr indent="-285750" lvl="0" marL="457200" rtl="0" algn="l">
                        <a:spcBef>
                          <a:spcPts val="0"/>
                        </a:spcBef>
                        <a:spcAft>
                          <a:spcPts val="0"/>
                        </a:spcAft>
                        <a:buSzPts val="900"/>
                        <a:buChar char="●"/>
                      </a:pPr>
                      <a:r>
                        <a:rPr lang="es" sz="900"/>
                        <a:t>Primer Data Wrangling.</a:t>
                      </a:r>
                      <a:endParaRPr sz="900"/>
                    </a:p>
                    <a:p>
                      <a:pPr indent="-285750" lvl="0" marL="457200" rtl="0" algn="l">
                        <a:spcBef>
                          <a:spcPts val="0"/>
                        </a:spcBef>
                        <a:spcAft>
                          <a:spcPts val="0"/>
                        </a:spcAft>
                        <a:buSzPts val="900"/>
                        <a:buChar char="●"/>
                      </a:pPr>
                      <a:r>
                        <a:rPr lang="es" sz="900"/>
                        <a:t>Análisis</a:t>
                      </a:r>
                      <a:r>
                        <a:rPr lang="es" sz="900"/>
                        <a:t> general del dataset.</a:t>
                      </a:r>
                      <a:endParaRPr sz="900"/>
                    </a:p>
                  </a:txBody>
                  <a:tcPr marT="91425" marB="91425" marR="91425" marL="91425"/>
                </a:tc>
              </a:tr>
              <a:tr h="926775">
                <a:tc>
                  <a:txBody>
                    <a:bodyPr/>
                    <a:lstStyle/>
                    <a:p>
                      <a:pPr indent="0" lvl="0" marL="0" rtl="0" algn="l">
                        <a:spcBef>
                          <a:spcPts val="0"/>
                        </a:spcBef>
                        <a:spcAft>
                          <a:spcPts val="0"/>
                        </a:spcAft>
                        <a:buNone/>
                      </a:pPr>
                      <a:r>
                        <a:rPr lang="es" sz="900"/>
                        <a:t>0.3</a:t>
                      </a:r>
                      <a:endParaRPr sz="900"/>
                    </a:p>
                  </a:txBody>
                  <a:tcPr marT="91425" marB="91425" marR="91425" marL="91425"/>
                </a:tc>
                <a:tc>
                  <a:txBody>
                    <a:bodyPr/>
                    <a:lstStyle/>
                    <a:p>
                      <a:pPr indent="0" lvl="0" marL="0" rtl="0" algn="l">
                        <a:spcBef>
                          <a:spcPts val="0"/>
                        </a:spcBef>
                        <a:spcAft>
                          <a:spcPts val="0"/>
                        </a:spcAft>
                        <a:buNone/>
                      </a:pPr>
                      <a:r>
                        <a:rPr lang="es" sz="900"/>
                        <a:t>22 diciembre 2021</a:t>
                      </a:r>
                      <a:endParaRPr sz="900"/>
                    </a:p>
                  </a:txBody>
                  <a:tcPr marT="91425" marB="91425" marR="91425" marL="91425"/>
                </a:tc>
                <a:tc>
                  <a:txBody>
                    <a:bodyPr/>
                    <a:lstStyle/>
                    <a:p>
                      <a:pPr indent="0" lvl="0" marL="0" rtl="0" algn="l">
                        <a:spcBef>
                          <a:spcPts val="0"/>
                        </a:spcBef>
                        <a:spcAft>
                          <a:spcPts val="0"/>
                        </a:spcAft>
                        <a:buNone/>
                      </a:pPr>
                      <a:r>
                        <a:rPr lang="es" sz="900"/>
                        <a:t>Se incorpora:</a:t>
                      </a:r>
                      <a:endParaRPr sz="900"/>
                    </a:p>
                    <a:p>
                      <a:pPr indent="-285750" lvl="0" marL="457200" rtl="0" algn="l">
                        <a:spcBef>
                          <a:spcPts val="0"/>
                        </a:spcBef>
                        <a:spcAft>
                          <a:spcPts val="0"/>
                        </a:spcAft>
                        <a:buSzPts val="900"/>
                        <a:buChar char="●"/>
                      </a:pPr>
                      <a:r>
                        <a:rPr lang="es" sz="900"/>
                        <a:t>Descripción</a:t>
                      </a:r>
                      <a:r>
                        <a:rPr lang="es" sz="900"/>
                        <a:t> general del dataset.</a:t>
                      </a:r>
                      <a:endParaRPr sz="900"/>
                    </a:p>
                    <a:p>
                      <a:pPr indent="-285750" lvl="0" marL="457200" rtl="0" algn="l">
                        <a:spcBef>
                          <a:spcPts val="0"/>
                        </a:spcBef>
                        <a:spcAft>
                          <a:spcPts val="0"/>
                        </a:spcAft>
                        <a:buSzPts val="900"/>
                        <a:buChar char="●"/>
                      </a:pPr>
                      <a:r>
                        <a:rPr lang="es" sz="900"/>
                        <a:t>Cambio de nombres de columnas para mayor entendimiento</a:t>
                      </a:r>
                      <a:endParaRPr sz="900"/>
                    </a:p>
                    <a:p>
                      <a:pPr indent="-285750" lvl="0" marL="457200" rtl="0" algn="l">
                        <a:spcBef>
                          <a:spcPts val="0"/>
                        </a:spcBef>
                        <a:spcAft>
                          <a:spcPts val="0"/>
                        </a:spcAft>
                        <a:buSzPts val="900"/>
                        <a:buChar char="●"/>
                      </a:pPr>
                      <a:r>
                        <a:rPr lang="es" sz="900"/>
                        <a:t>Comparación</a:t>
                      </a:r>
                      <a:r>
                        <a:rPr lang="es" sz="900"/>
                        <a:t> de </a:t>
                      </a:r>
                      <a:r>
                        <a:rPr lang="es" sz="900"/>
                        <a:t>modelos de clasificación. </a:t>
                      </a:r>
                      <a:endParaRPr sz="900"/>
                    </a:p>
                    <a:p>
                      <a:pPr indent="-285750" lvl="0" marL="457200" rtl="0" algn="l">
                        <a:spcBef>
                          <a:spcPts val="0"/>
                        </a:spcBef>
                        <a:spcAft>
                          <a:spcPts val="0"/>
                        </a:spcAft>
                        <a:buSzPts val="900"/>
                        <a:buChar char="●"/>
                      </a:pPr>
                      <a:r>
                        <a:rPr lang="es" sz="900"/>
                        <a:t>Definición de objetivos, hipótesis</a:t>
                      </a:r>
                      <a:endParaRPr sz="900"/>
                    </a:p>
                    <a:p>
                      <a:pPr indent="0" lvl="0" marL="0" rtl="0" algn="l">
                        <a:spcBef>
                          <a:spcPts val="0"/>
                        </a:spcBef>
                        <a:spcAft>
                          <a:spcPts val="0"/>
                        </a:spcAft>
                        <a:buNone/>
                      </a:pPr>
                      <a:r>
                        <a:rPr lang="es" sz="900"/>
                        <a:t>Se modifica:</a:t>
                      </a:r>
                      <a:endParaRPr sz="900"/>
                    </a:p>
                    <a:p>
                      <a:pPr indent="-285750" lvl="0" marL="457200" rtl="0" algn="l">
                        <a:spcBef>
                          <a:spcPts val="0"/>
                        </a:spcBef>
                        <a:spcAft>
                          <a:spcPts val="0"/>
                        </a:spcAft>
                        <a:buSzPts val="900"/>
                        <a:buChar char="●"/>
                      </a:pPr>
                      <a:r>
                        <a:rPr lang="es" sz="900"/>
                        <a:t>Descripciones al Data Wrangling.</a:t>
                      </a:r>
                      <a:endParaRPr sz="900"/>
                    </a:p>
                  </a:txBody>
                  <a:tcPr marT="91425" marB="91425" marR="91425" marL="91425"/>
                </a:tc>
              </a:tr>
              <a:tr h="490625">
                <a:tc>
                  <a:txBody>
                    <a:bodyPr/>
                    <a:lstStyle/>
                    <a:p>
                      <a:pPr indent="0" lvl="0" marL="0" rtl="0" algn="l">
                        <a:spcBef>
                          <a:spcPts val="0"/>
                        </a:spcBef>
                        <a:spcAft>
                          <a:spcPts val="0"/>
                        </a:spcAft>
                        <a:buNone/>
                      </a:pPr>
                      <a:r>
                        <a:rPr lang="es" sz="900"/>
                        <a:t>0.4</a:t>
                      </a:r>
                      <a:endParaRPr sz="900"/>
                    </a:p>
                  </a:txBody>
                  <a:tcPr marT="91425" marB="91425" marR="91425" marL="91425"/>
                </a:tc>
                <a:tc>
                  <a:txBody>
                    <a:bodyPr/>
                    <a:lstStyle/>
                    <a:p>
                      <a:pPr indent="0" lvl="0" marL="0" rtl="0" algn="l">
                        <a:spcBef>
                          <a:spcPts val="0"/>
                        </a:spcBef>
                        <a:spcAft>
                          <a:spcPts val="0"/>
                        </a:spcAft>
                        <a:buNone/>
                      </a:pPr>
                      <a:r>
                        <a:rPr lang="es" sz="900"/>
                        <a:t>19 enero 2022</a:t>
                      </a:r>
                      <a:endParaRPr sz="900"/>
                    </a:p>
                  </a:txBody>
                  <a:tcPr marT="91425" marB="91425" marR="91425" marL="91425"/>
                </a:tc>
                <a:tc>
                  <a:txBody>
                    <a:bodyPr/>
                    <a:lstStyle/>
                    <a:p>
                      <a:pPr indent="0" lvl="0" marL="0" rtl="0" algn="l">
                        <a:spcBef>
                          <a:spcPts val="0"/>
                        </a:spcBef>
                        <a:spcAft>
                          <a:spcPts val="0"/>
                        </a:spcAft>
                        <a:buNone/>
                      </a:pPr>
                      <a:r>
                        <a:rPr lang="es" sz="900"/>
                        <a:t>Se </a:t>
                      </a:r>
                      <a:r>
                        <a:rPr lang="es" sz="900"/>
                        <a:t>modifica</a:t>
                      </a:r>
                      <a:r>
                        <a:rPr lang="es" sz="900"/>
                        <a:t>:</a:t>
                      </a:r>
                      <a:endParaRPr sz="900"/>
                    </a:p>
                    <a:p>
                      <a:pPr indent="-285750" lvl="0" marL="457200" rtl="0" algn="l">
                        <a:spcBef>
                          <a:spcPts val="0"/>
                        </a:spcBef>
                        <a:spcAft>
                          <a:spcPts val="0"/>
                        </a:spcAft>
                        <a:buSzPts val="900"/>
                        <a:buChar char="●"/>
                      </a:pPr>
                      <a:r>
                        <a:rPr lang="es" sz="900"/>
                        <a:t>Aspectos </a:t>
                      </a:r>
                      <a:r>
                        <a:rPr lang="es" sz="900"/>
                        <a:t>visuales</a:t>
                      </a:r>
                      <a:r>
                        <a:rPr lang="es" sz="900"/>
                        <a:t> en las </a:t>
                      </a:r>
                      <a:r>
                        <a:rPr lang="es" sz="900"/>
                        <a:t>gráficas</a:t>
                      </a:r>
                      <a:r>
                        <a:rPr lang="es" sz="900"/>
                        <a:t>. </a:t>
                      </a:r>
                      <a:endParaRPr sz="900"/>
                    </a:p>
                    <a:p>
                      <a:pPr indent="-285750" lvl="0" marL="457200" rtl="0" algn="l">
                        <a:spcBef>
                          <a:spcPts val="0"/>
                        </a:spcBef>
                        <a:spcAft>
                          <a:spcPts val="0"/>
                        </a:spcAft>
                        <a:buSzPts val="900"/>
                        <a:buChar char="●"/>
                      </a:pPr>
                      <a:r>
                        <a:rPr lang="es" sz="900"/>
                        <a:t>Mejoras al modelado</a:t>
                      </a:r>
                      <a:endParaRPr sz="900"/>
                    </a:p>
                  </a:txBody>
                  <a:tcPr marT="91425" marB="91425" marR="91425" marL="91425"/>
                </a:tc>
              </a:tr>
              <a:tr h="664425">
                <a:tc>
                  <a:txBody>
                    <a:bodyPr/>
                    <a:lstStyle/>
                    <a:p>
                      <a:pPr indent="0" lvl="0" marL="0" rtl="0" algn="l">
                        <a:spcBef>
                          <a:spcPts val="0"/>
                        </a:spcBef>
                        <a:spcAft>
                          <a:spcPts val="0"/>
                        </a:spcAft>
                        <a:buNone/>
                      </a:pPr>
                      <a:r>
                        <a:rPr lang="es" sz="900"/>
                        <a:t>1.0</a:t>
                      </a:r>
                      <a:endParaRPr sz="900"/>
                    </a:p>
                  </a:txBody>
                  <a:tcPr marT="91425" marB="91425" marR="91425" marL="91425"/>
                </a:tc>
                <a:tc>
                  <a:txBody>
                    <a:bodyPr/>
                    <a:lstStyle/>
                    <a:p>
                      <a:pPr indent="0" lvl="0" marL="0" rtl="0" algn="l">
                        <a:spcBef>
                          <a:spcPts val="0"/>
                        </a:spcBef>
                        <a:spcAft>
                          <a:spcPts val="0"/>
                        </a:spcAft>
                        <a:buNone/>
                      </a:pPr>
                      <a:r>
                        <a:rPr lang="es" sz="900"/>
                        <a:t>20 febrero 2022</a:t>
                      </a:r>
                      <a:endParaRPr sz="900"/>
                    </a:p>
                  </a:txBody>
                  <a:tcPr marT="91425" marB="91425" marR="91425" marL="91425"/>
                </a:tc>
                <a:tc>
                  <a:txBody>
                    <a:bodyPr/>
                    <a:lstStyle/>
                    <a:p>
                      <a:pPr indent="0" lvl="0" marL="0" rtl="0" algn="l">
                        <a:spcBef>
                          <a:spcPts val="0"/>
                        </a:spcBef>
                        <a:spcAft>
                          <a:spcPts val="0"/>
                        </a:spcAft>
                        <a:buNone/>
                      </a:pPr>
                      <a:r>
                        <a:rPr lang="es" sz="900"/>
                        <a:t>Se modifica:</a:t>
                      </a:r>
                      <a:endParaRPr sz="900"/>
                    </a:p>
                    <a:p>
                      <a:pPr indent="-285750" lvl="0" marL="457200" rtl="0" algn="l">
                        <a:spcBef>
                          <a:spcPts val="0"/>
                        </a:spcBef>
                        <a:spcAft>
                          <a:spcPts val="0"/>
                        </a:spcAft>
                        <a:buSzPts val="900"/>
                        <a:buChar char="●"/>
                      </a:pPr>
                      <a:r>
                        <a:rPr lang="es" sz="900"/>
                        <a:t>Aspectos estéticos en general. (Tipos de letra, formatos, colores y logos)</a:t>
                      </a:r>
                      <a:endParaRPr sz="900"/>
                    </a:p>
                    <a:p>
                      <a:pPr indent="-285750" lvl="0" marL="457200" rtl="0" algn="l">
                        <a:spcBef>
                          <a:spcPts val="0"/>
                        </a:spcBef>
                        <a:spcAft>
                          <a:spcPts val="0"/>
                        </a:spcAft>
                        <a:buSzPts val="900"/>
                        <a:buChar char="●"/>
                      </a:pPr>
                      <a:r>
                        <a:rPr lang="es" sz="900"/>
                        <a:t>Definición de imagenes para presentacion gerencial.</a:t>
                      </a:r>
                      <a:endParaRPr sz="9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 sz="2600">
                <a:solidFill>
                  <a:srgbClr val="1A1A1A"/>
                </a:solidFill>
                <a:latin typeface="Raleway"/>
                <a:ea typeface="Raleway"/>
                <a:cs typeface="Raleway"/>
                <a:sym typeface="Raleway"/>
              </a:rPr>
              <a:t>Hospital Nacional Universitario CoderHouse</a:t>
            </a:r>
            <a:endParaRPr/>
          </a:p>
        </p:txBody>
      </p:sp>
      <p:sp>
        <p:nvSpPr>
          <p:cNvPr id="74" name="Google Shape;74;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s" sz="1050">
                <a:solidFill>
                  <a:srgbClr val="000000"/>
                </a:solidFill>
                <a:highlight>
                  <a:srgbClr val="FFFFFE"/>
                </a:highlight>
                <a:latin typeface="Lato"/>
                <a:ea typeface="Lato"/>
                <a:cs typeface="Lato"/>
                <a:sym typeface="Lato"/>
              </a:rPr>
              <a:t>Hospital Universitario CoderHouse fue fundado en 2014 en Buenos Aires, donde el foco siempre tuvo puesto en los pacientes para crear alternativas a lo tradicional y demostrar que la calidad del paciente es lo que nos mueve, se especializa en realizar investigaciones para mejorar la calidad de vida de los pacientes</a:t>
            </a:r>
            <a:r>
              <a:rPr lang="es" sz="1050">
                <a:solidFill>
                  <a:srgbClr val="000000"/>
                </a:solidFill>
                <a:highlight>
                  <a:srgbClr val="FFFFFE"/>
                </a:highlight>
                <a:latin typeface="Courier New"/>
                <a:ea typeface="Courier New"/>
                <a:cs typeface="Courier New"/>
                <a:sym typeface="Courier New"/>
              </a:rPr>
              <a:t>.</a:t>
            </a:r>
            <a:endParaRPr/>
          </a:p>
        </p:txBody>
      </p:sp>
      <p:sp>
        <p:nvSpPr>
          <p:cNvPr id="75" name="Google Shape;75;p15"/>
          <p:cNvSpPr txBox="1"/>
          <p:nvPr>
            <p:ph idx="2" type="body"/>
          </p:nvPr>
        </p:nvSpPr>
        <p:spPr>
          <a:xfrm>
            <a:off x="4891125"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sz="1300">
                <a:latin typeface="Lato"/>
                <a:ea typeface="Lato"/>
                <a:cs typeface="Lato"/>
                <a:sym typeface="Lato"/>
              </a:rPr>
              <a:t>Hospital Universitario que se especializa en realizar investigaciones para mejorar la calidad de vida de los pacientes.</a:t>
            </a:r>
            <a:endParaRPr b="1" sz="1300">
              <a:latin typeface="Lato"/>
              <a:ea typeface="Lato"/>
              <a:cs typeface="Lato"/>
              <a:sym typeface="Lato"/>
            </a:endParaRPr>
          </a:p>
          <a:p>
            <a:pPr indent="0" lvl="0" marL="0" rtl="0" algn="l">
              <a:spcBef>
                <a:spcPts val="1200"/>
              </a:spcBef>
              <a:spcAft>
                <a:spcPts val="1200"/>
              </a:spcAft>
              <a:buNone/>
            </a:pPr>
            <a:r>
              <a:rPr b="1" lang="es" sz="1300">
                <a:latin typeface="Lato"/>
                <a:ea typeface="Lato"/>
                <a:cs typeface="Lato"/>
                <a:sym typeface="Lato"/>
              </a:rPr>
              <a:t>En esta oportunidad se profundizó en encontrar patrones comunes en pacientes que sufren de enfermedades cardíacas y de ser posible encontrar condiciones óptimas para disminuir las probabilidades de enfermedades cardíacas.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600">
                <a:solidFill>
                  <a:srgbClr val="1A1A1A"/>
                </a:solidFill>
                <a:latin typeface="Raleway"/>
                <a:ea typeface="Raleway"/>
                <a:cs typeface="Raleway"/>
                <a:sym typeface="Raleway"/>
              </a:rPr>
              <a:t>O</a:t>
            </a:r>
            <a:r>
              <a:rPr b="1" lang="es" sz="2600">
                <a:solidFill>
                  <a:srgbClr val="1A1A1A"/>
                </a:solidFill>
                <a:latin typeface="Raleway"/>
                <a:ea typeface="Raleway"/>
                <a:cs typeface="Raleway"/>
                <a:sym typeface="Raleway"/>
              </a:rPr>
              <a:t>bjetivo del proyecto</a:t>
            </a:r>
            <a:endParaRPr b="1" sz="2600">
              <a:solidFill>
                <a:srgbClr val="1A1A1A"/>
              </a:solidFill>
              <a:latin typeface="Raleway"/>
              <a:ea typeface="Raleway"/>
              <a:cs typeface="Raleway"/>
              <a:sym typeface="Raleway"/>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lnSpc>
                <a:spcPct val="135714"/>
              </a:lnSpc>
              <a:spcBef>
                <a:spcPts val="0"/>
              </a:spcBef>
              <a:spcAft>
                <a:spcPts val="0"/>
              </a:spcAft>
              <a:buClr>
                <a:srgbClr val="000000"/>
              </a:buClr>
              <a:buSzPts val="1550"/>
              <a:buFont typeface="Lato"/>
              <a:buChar char="●"/>
            </a:pPr>
            <a:r>
              <a:rPr lang="es" sz="1350">
                <a:solidFill>
                  <a:srgbClr val="000000"/>
                </a:solidFill>
                <a:highlight>
                  <a:srgbClr val="FFFFFE"/>
                </a:highlight>
                <a:latin typeface="Lato"/>
                <a:ea typeface="Lato"/>
                <a:cs typeface="Lato"/>
                <a:sym typeface="Lato"/>
              </a:rPr>
              <a:t>Selección de un dataset al cual se pueda aplicar un </a:t>
            </a:r>
            <a:r>
              <a:rPr lang="es" sz="1350">
                <a:solidFill>
                  <a:srgbClr val="000000"/>
                </a:solidFill>
                <a:highlight>
                  <a:srgbClr val="FFFFFE"/>
                </a:highlight>
                <a:latin typeface="Lato"/>
                <a:ea typeface="Lato"/>
                <a:cs typeface="Lato"/>
                <a:sym typeface="Lato"/>
              </a:rPr>
              <a:t>análisis</a:t>
            </a:r>
            <a:r>
              <a:rPr lang="es" sz="1350">
                <a:solidFill>
                  <a:srgbClr val="000000"/>
                </a:solidFill>
                <a:highlight>
                  <a:srgbClr val="FFFFFE"/>
                </a:highlight>
                <a:latin typeface="Lato"/>
                <a:ea typeface="Lato"/>
                <a:cs typeface="Lato"/>
                <a:sym typeface="Lato"/>
              </a:rPr>
              <a:t> exhaustivo y aplicar modelos </a:t>
            </a:r>
            <a:r>
              <a:rPr lang="es" sz="1350">
                <a:solidFill>
                  <a:srgbClr val="000000"/>
                </a:solidFill>
                <a:highlight>
                  <a:srgbClr val="FFFFFE"/>
                </a:highlight>
                <a:latin typeface="Lato"/>
                <a:ea typeface="Lato"/>
                <a:cs typeface="Lato"/>
                <a:sym typeface="Lato"/>
              </a:rPr>
              <a:t>estadísticos</a:t>
            </a:r>
            <a:r>
              <a:rPr lang="es" sz="1350">
                <a:solidFill>
                  <a:srgbClr val="000000"/>
                </a:solidFill>
                <a:highlight>
                  <a:srgbClr val="FFFFFE"/>
                </a:highlight>
                <a:latin typeface="Lato"/>
                <a:ea typeface="Lato"/>
                <a:cs typeface="Lato"/>
                <a:sym typeface="Lato"/>
              </a:rPr>
              <a:t> para predecir en base a una variable target.</a:t>
            </a:r>
            <a:endParaRPr sz="1350">
              <a:solidFill>
                <a:srgbClr val="000000"/>
              </a:solidFill>
              <a:highlight>
                <a:srgbClr val="FFFFFE"/>
              </a:highlight>
              <a:latin typeface="Lato"/>
              <a:ea typeface="Lato"/>
              <a:cs typeface="Lato"/>
              <a:sym typeface="Lato"/>
            </a:endParaRPr>
          </a:p>
          <a:p>
            <a:pPr indent="-327025" lvl="0" marL="457200" rtl="0" algn="l">
              <a:lnSpc>
                <a:spcPct val="135714"/>
              </a:lnSpc>
              <a:spcBef>
                <a:spcPts val="0"/>
              </a:spcBef>
              <a:spcAft>
                <a:spcPts val="0"/>
              </a:spcAft>
              <a:buClr>
                <a:srgbClr val="000000"/>
              </a:buClr>
              <a:buSzPts val="1550"/>
              <a:buFont typeface="Lato"/>
              <a:buChar char="●"/>
            </a:pPr>
            <a:r>
              <a:rPr lang="es" sz="1350">
                <a:solidFill>
                  <a:srgbClr val="000000"/>
                </a:solidFill>
                <a:highlight>
                  <a:srgbClr val="FFFFFE"/>
                </a:highlight>
                <a:latin typeface="Lato"/>
                <a:ea typeface="Lato"/>
                <a:cs typeface="Lato"/>
                <a:sym typeface="Lato"/>
              </a:rPr>
              <a:t>Realizar correcta lectura de los datos, incluyendo limpieza de datos y detectar outliers.</a:t>
            </a:r>
            <a:endParaRPr sz="1350">
              <a:solidFill>
                <a:srgbClr val="000000"/>
              </a:solidFill>
              <a:highlight>
                <a:srgbClr val="FFFFFE"/>
              </a:highlight>
              <a:latin typeface="Lato"/>
              <a:ea typeface="Lato"/>
              <a:cs typeface="Lato"/>
              <a:sym typeface="Lato"/>
            </a:endParaRPr>
          </a:p>
          <a:p>
            <a:pPr indent="-327025" lvl="0" marL="457200" rtl="0" algn="l">
              <a:lnSpc>
                <a:spcPct val="135714"/>
              </a:lnSpc>
              <a:spcBef>
                <a:spcPts val="0"/>
              </a:spcBef>
              <a:spcAft>
                <a:spcPts val="0"/>
              </a:spcAft>
              <a:buClr>
                <a:srgbClr val="000000"/>
              </a:buClr>
              <a:buSzPts val="1550"/>
              <a:buFont typeface="Lato"/>
              <a:buChar char="●"/>
            </a:pPr>
            <a:r>
              <a:rPr lang="es" sz="1350">
                <a:solidFill>
                  <a:srgbClr val="000000"/>
                </a:solidFill>
                <a:highlight>
                  <a:srgbClr val="FFFFFE"/>
                </a:highlight>
                <a:latin typeface="Lato"/>
                <a:ea typeface="Lato"/>
                <a:cs typeface="Lato"/>
                <a:sym typeface="Lato"/>
              </a:rPr>
              <a:t>Realizar </a:t>
            </a:r>
            <a:r>
              <a:rPr lang="es" sz="1350">
                <a:solidFill>
                  <a:srgbClr val="000000"/>
                </a:solidFill>
                <a:highlight>
                  <a:srgbClr val="FFFFFE"/>
                </a:highlight>
                <a:latin typeface="Lato"/>
                <a:ea typeface="Lato"/>
                <a:cs typeface="Lato"/>
                <a:sym typeface="Lato"/>
              </a:rPr>
              <a:t>análisis</a:t>
            </a:r>
            <a:r>
              <a:rPr lang="es" sz="1350">
                <a:solidFill>
                  <a:srgbClr val="000000"/>
                </a:solidFill>
                <a:highlight>
                  <a:srgbClr val="FFFFFE"/>
                </a:highlight>
                <a:latin typeface="Lato"/>
                <a:ea typeface="Lato"/>
                <a:cs typeface="Lato"/>
                <a:sym typeface="Lato"/>
              </a:rPr>
              <a:t> univariado, bivariado y multivariado del dataset.</a:t>
            </a:r>
            <a:endParaRPr sz="1350">
              <a:solidFill>
                <a:srgbClr val="000000"/>
              </a:solidFill>
              <a:highlight>
                <a:srgbClr val="FFFFFE"/>
              </a:highlight>
              <a:latin typeface="Lato"/>
              <a:ea typeface="Lato"/>
              <a:cs typeface="Lato"/>
              <a:sym typeface="Lato"/>
            </a:endParaRPr>
          </a:p>
          <a:p>
            <a:pPr indent="-327025" lvl="0" marL="457200" rtl="0" algn="l">
              <a:lnSpc>
                <a:spcPct val="135714"/>
              </a:lnSpc>
              <a:spcBef>
                <a:spcPts val="0"/>
              </a:spcBef>
              <a:spcAft>
                <a:spcPts val="0"/>
              </a:spcAft>
              <a:buClr>
                <a:srgbClr val="000000"/>
              </a:buClr>
              <a:buSzPts val="1550"/>
              <a:buFont typeface="Lato"/>
              <a:buChar char="●"/>
            </a:pPr>
            <a:r>
              <a:rPr lang="es" sz="1350">
                <a:solidFill>
                  <a:srgbClr val="000000"/>
                </a:solidFill>
                <a:highlight>
                  <a:srgbClr val="FFFFFE"/>
                </a:highlight>
                <a:latin typeface="Lato"/>
                <a:ea typeface="Lato"/>
                <a:cs typeface="Lato"/>
                <a:sym typeface="Lato"/>
              </a:rPr>
              <a:t>Determinar si el dataset cumple con los </a:t>
            </a:r>
            <a:r>
              <a:rPr lang="es" sz="1350">
                <a:solidFill>
                  <a:srgbClr val="000000"/>
                </a:solidFill>
                <a:highlight>
                  <a:srgbClr val="FFFFFE"/>
                </a:highlight>
                <a:latin typeface="Lato"/>
                <a:ea typeface="Lato"/>
                <a:cs typeface="Lato"/>
                <a:sym typeface="Lato"/>
              </a:rPr>
              <a:t>requisitos</a:t>
            </a:r>
            <a:r>
              <a:rPr lang="es" sz="1350">
                <a:solidFill>
                  <a:srgbClr val="000000"/>
                </a:solidFill>
                <a:highlight>
                  <a:srgbClr val="FFFFFE"/>
                </a:highlight>
                <a:latin typeface="Lato"/>
                <a:ea typeface="Lato"/>
                <a:cs typeface="Lato"/>
                <a:sym typeface="Lato"/>
              </a:rPr>
              <a:t> para el desarrollo del proyecto final.</a:t>
            </a:r>
            <a:endParaRPr sz="1350">
              <a:solidFill>
                <a:srgbClr val="000000"/>
              </a:solidFill>
              <a:highlight>
                <a:srgbClr val="FFFFFE"/>
              </a:highlight>
              <a:latin typeface="Lato"/>
              <a:ea typeface="Lato"/>
              <a:cs typeface="Lato"/>
              <a:sym typeface="Lato"/>
            </a:endParaRPr>
          </a:p>
          <a:p>
            <a:pPr indent="-327025" lvl="0" marL="457200" rtl="0" algn="l">
              <a:lnSpc>
                <a:spcPct val="135714"/>
              </a:lnSpc>
              <a:spcBef>
                <a:spcPts val="0"/>
              </a:spcBef>
              <a:spcAft>
                <a:spcPts val="0"/>
              </a:spcAft>
              <a:buClr>
                <a:srgbClr val="000000"/>
              </a:buClr>
              <a:buSzPts val="1550"/>
              <a:buFont typeface="Lato"/>
              <a:buChar char="●"/>
            </a:pPr>
            <a:r>
              <a:rPr lang="es" sz="1350">
                <a:solidFill>
                  <a:srgbClr val="000000"/>
                </a:solidFill>
                <a:highlight>
                  <a:srgbClr val="FFFFFE"/>
                </a:highlight>
                <a:latin typeface="Lato"/>
                <a:ea typeface="Lato"/>
                <a:cs typeface="Lato"/>
                <a:sym typeface="Lato"/>
              </a:rPr>
              <a:t>Finalmente lograr responder las preguntas del problema principal planteado</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23025" y="338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s" sz="2220">
                <a:latin typeface="Raleway ExtraBold"/>
                <a:ea typeface="Raleway ExtraBold"/>
                <a:cs typeface="Raleway ExtraBold"/>
                <a:sym typeface="Raleway ExtraBold"/>
              </a:rPr>
              <a:t>Análisis iniciales - Distribuciones</a:t>
            </a:r>
            <a:endParaRPr sz="2220">
              <a:latin typeface="Raleway ExtraBold"/>
              <a:ea typeface="Raleway ExtraBold"/>
              <a:cs typeface="Raleway ExtraBold"/>
              <a:sym typeface="Raleway ExtraBold"/>
            </a:endParaRPr>
          </a:p>
        </p:txBody>
      </p:sp>
      <p:pic>
        <p:nvPicPr>
          <p:cNvPr id="87" name="Google Shape;87;p17"/>
          <p:cNvPicPr preferRelativeResize="0"/>
          <p:nvPr/>
        </p:nvPicPr>
        <p:blipFill>
          <a:blip r:embed="rId3">
            <a:alphaModFix/>
          </a:blip>
          <a:stretch>
            <a:fillRect/>
          </a:stretch>
        </p:blipFill>
        <p:spPr>
          <a:xfrm>
            <a:off x="401688" y="893528"/>
            <a:ext cx="3966475" cy="3905023"/>
          </a:xfrm>
          <a:prstGeom prst="rect">
            <a:avLst/>
          </a:prstGeom>
          <a:noFill/>
          <a:ln>
            <a:noFill/>
          </a:ln>
        </p:spPr>
      </p:pic>
      <p:sp>
        <p:nvSpPr>
          <p:cNvPr id="88" name="Google Shape;88;p17"/>
          <p:cNvSpPr txBox="1"/>
          <p:nvPr>
            <p:ph type="title"/>
          </p:nvPr>
        </p:nvSpPr>
        <p:spPr>
          <a:xfrm>
            <a:off x="1182375" y="508775"/>
            <a:ext cx="2405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1720">
                <a:latin typeface="Raleway ExtraBold"/>
                <a:ea typeface="Raleway ExtraBold"/>
                <a:cs typeface="Raleway ExtraBold"/>
                <a:sym typeface="Raleway ExtraBold"/>
              </a:rPr>
              <a:t>Variables </a:t>
            </a:r>
            <a:r>
              <a:rPr lang="es" sz="1720">
                <a:latin typeface="Raleway ExtraBold"/>
                <a:ea typeface="Raleway ExtraBold"/>
                <a:cs typeface="Raleway ExtraBold"/>
                <a:sym typeface="Raleway ExtraBold"/>
              </a:rPr>
              <a:t>numéricas</a:t>
            </a:r>
            <a:endParaRPr sz="1220">
              <a:latin typeface="Raleway ExtraBold"/>
              <a:ea typeface="Raleway ExtraBold"/>
              <a:cs typeface="Raleway ExtraBold"/>
              <a:sym typeface="Raleway ExtraBold"/>
            </a:endParaRPr>
          </a:p>
        </p:txBody>
      </p:sp>
      <p:pic>
        <p:nvPicPr>
          <p:cNvPr id="89" name="Google Shape;89;p17"/>
          <p:cNvPicPr preferRelativeResize="0"/>
          <p:nvPr/>
        </p:nvPicPr>
        <p:blipFill>
          <a:blip r:embed="rId4">
            <a:alphaModFix/>
          </a:blip>
          <a:stretch>
            <a:fillRect/>
          </a:stretch>
        </p:blipFill>
        <p:spPr>
          <a:xfrm>
            <a:off x="4628425" y="893525"/>
            <a:ext cx="4259309" cy="4175676"/>
          </a:xfrm>
          <a:prstGeom prst="rect">
            <a:avLst/>
          </a:prstGeom>
          <a:noFill/>
          <a:ln>
            <a:noFill/>
          </a:ln>
        </p:spPr>
      </p:pic>
      <p:sp>
        <p:nvSpPr>
          <p:cNvPr id="90" name="Google Shape;90;p17"/>
          <p:cNvSpPr txBox="1"/>
          <p:nvPr>
            <p:ph type="title"/>
          </p:nvPr>
        </p:nvSpPr>
        <p:spPr>
          <a:xfrm>
            <a:off x="5458775" y="456150"/>
            <a:ext cx="2405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7558"/>
              <a:buNone/>
            </a:pPr>
            <a:r>
              <a:rPr lang="es" sz="1720">
                <a:latin typeface="Raleway ExtraBold"/>
                <a:ea typeface="Raleway ExtraBold"/>
                <a:cs typeface="Raleway ExtraBold"/>
                <a:sym typeface="Raleway ExtraBold"/>
              </a:rPr>
              <a:t>Variables Categóricas</a:t>
            </a:r>
            <a:endParaRPr sz="1220">
              <a:latin typeface="Raleway ExtraBold"/>
              <a:ea typeface="Raleway ExtraBold"/>
              <a:cs typeface="Raleway ExtraBold"/>
              <a:sym typeface="Raleway ExtraBold"/>
            </a:endParaRPr>
          </a:p>
        </p:txBody>
      </p:sp>
      <p:sp>
        <p:nvSpPr>
          <p:cNvPr id="91" name="Google Shape;91;p17"/>
          <p:cNvSpPr txBox="1"/>
          <p:nvPr>
            <p:ph type="title"/>
          </p:nvPr>
        </p:nvSpPr>
        <p:spPr>
          <a:xfrm>
            <a:off x="443175" y="4705025"/>
            <a:ext cx="3883500" cy="3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s" sz="698">
                <a:latin typeface="Raleway"/>
                <a:ea typeface="Raleway"/>
                <a:cs typeface="Raleway"/>
                <a:sym typeface="Raleway"/>
              </a:rPr>
              <a:t>No se detectan alta concentraciones en un solo registro, no se descartan variables.</a:t>
            </a:r>
            <a:endParaRPr sz="3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23025" y="338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s" sz="2220">
                <a:latin typeface="Raleway ExtraBold"/>
                <a:ea typeface="Raleway ExtraBold"/>
                <a:cs typeface="Raleway ExtraBold"/>
                <a:sym typeface="Raleway ExtraBold"/>
              </a:rPr>
              <a:t>Análisis iniciales - Outliers</a:t>
            </a:r>
            <a:endParaRPr sz="2220">
              <a:latin typeface="Raleway ExtraBold"/>
              <a:ea typeface="Raleway ExtraBold"/>
              <a:cs typeface="Raleway ExtraBold"/>
              <a:sym typeface="Raleway ExtraBold"/>
            </a:endParaRPr>
          </a:p>
        </p:txBody>
      </p:sp>
      <p:pic>
        <p:nvPicPr>
          <p:cNvPr id="97" name="Google Shape;97;p18"/>
          <p:cNvPicPr preferRelativeResize="0"/>
          <p:nvPr/>
        </p:nvPicPr>
        <p:blipFill>
          <a:blip r:embed="rId3">
            <a:alphaModFix/>
          </a:blip>
          <a:stretch>
            <a:fillRect/>
          </a:stretch>
        </p:blipFill>
        <p:spPr>
          <a:xfrm>
            <a:off x="223025" y="740388"/>
            <a:ext cx="4022901" cy="1675700"/>
          </a:xfrm>
          <a:prstGeom prst="rect">
            <a:avLst/>
          </a:prstGeom>
          <a:noFill/>
          <a:ln>
            <a:noFill/>
          </a:ln>
        </p:spPr>
      </p:pic>
      <p:pic>
        <p:nvPicPr>
          <p:cNvPr id="98" name="Google Shape;98;p18"/>
          <p:cNvPicPr preferRelativeResize="0"/>
          <p:nvPr/>
        </p:nvPicPr>
        <p:blipFill>
          <a:blip r:embed="rId4">
            <a:alphaModFix/>
          </a:blip>
          <a:stretch>
            <a:fillRect/>
          </a:stretch>
        </p:blipFill>
        <p:spPr>
          <a:xfrm>
            <a:off x="346200" y="2944575"/>
            <a:ext cx="4109650" cy="1675675"/>
          </a:xfrm>
          <a:prstGeom prst="rect">
            <a:avLst/>
          </a:prstGeom>
          <a:noFill/>
          <a:ln>
            <a:noFill/>
          </a:ln>
        </p:spPr>
      </p:pic>
      <p:pic>
        <p:nvPicPr>
          <p:cNvPr id="99" name="Google Shape;99;p18"/>
          <p:cNvPicPr preferRelativeResize="0"/>
          <p:nvPr/>
        </p:nvPicPr>
        <p:blipFill>
          <a:blip r:embed="rId5">
            <a:alphaModFix/>
          </a:blip>
          <a:stretch>
            <a:fillRect/>
          </a:stretch>
        </p:blipFill>
        <p:spPr>
          <a:xfrm>
            <a:off x="4571999" y="740400"/>
            <a:ext cx="4449225" cy="1675675"/>
          </a:xfrm>
          <a:prstGeom prst="rect">
            <a:avLst/>
          </a:prstGeom>
          <a:noFill/>
          <a:ln>
            <a:noFill/>
          </a:ln>
        </p:spPr>
      </p:pic>
      <p:pic>
        <p:nvPicPr>
          <p:cNvPr id="100" name="Google Shape;100;p18"/>
          <p:cNvPicPr preferRelativeResize="0"/>
          <p:nvPr/>
        </p:nvPicPr>
        <p:blipFill>
          <a:blip r:embed="rId6">
            <a:alphaModFix/>
          </a:blip>
          <a:stretch>
            <a:fillRect/>
          </a:stretch>
        </p:blipFill>
        <p:spPr>
          <a:xfrm>
            <a:off x="4572000" y="2944575"/>
            <a:ext cx="4203875" cy="1675675"/>
          </a:xfrm>
          <a:prstGeom prst="rect">
            <a:avLst/>
          </a:prstGeom>
          <a:noFill/>
          <a:ln>
            <a:noFill/>
          </a:ln>
        </p:spPr>
      </p:pic>
      <p:sp>
        <p:nvSpPr>
          <p:cNvPr id="101" name="Google Shape;101;p18"/>
          <p:cNvSpPr txBox="1"/>
          <p:nvPr>
            <p:ph type="title"/>
          </p:nvPr>
        </p:nvSpPr>
        <p:spPr>
          <a:xfrm>
            <a:off x="1198475" y="482688"/>
            <a:ext cx="2405100" cy="30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1147"/>
              <a:buNone/>
            </a:pPr>
            <a:r>
              <a:rPr lang="es" sz="1220">
                <a:latin typeface="Raleway ExtraBold"/>
                <a:ea typeface="Raleway ExtraBold"/>
                <a:cs typeface="Raleway ExtraBold"/>
                <a:sym typeface="Raleway ExtraBold"/>
              </a:rPr>
              <a:t>Edad</a:t>
            </a:r>
            <a:endParaRPr sz="720">
              <a:latin typeface="Raleway ExtraBold"/>
              <a:ea typeface="Raleway ExtraBold"/>
              <a:cs typeface="Raleway ExtraBold"/>
              <a:sym typeface="Raleway ExtraBold"/>
            </a:endParaRPr>
          </a:p>
        </p:txBody>
      </p:sp>
      <p:sp>
        <p:nvSpPr>
          <p:cNvPr id="102" name="Google Shape;102;p18"/>
          <p:cNvSpPr txBox="1"/>
          <p:nvPr>
            <p:ph type="title"/>
          </p:nvPr>
        </p:nvSpPr>
        <p:spPr>
          <a:xfrm>
            <a:off x="319050" y="2292175"/>
            <a:ext cx="3883500" cy="3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s" sz="698">
                <a:latin typeface="Raleway"/>
                <a:ea typeface="Raleway"/>
                <a:cs typeface="Raleway"/>
                <a:sym typeface="Raleway"/>
              </a:rPr>
              <a:t>No se detectan valores atípicos</a:t>
            </a:r>
            <a:endParaRPr sz="300">
              <a:latin typeface="Raleway"/>
              <a:ea typeface="Raleway"/>
              <a:cs typeface="Raleway"/>
              <a:sym typeface="Raleway"/>
            </a:endParaRPr>
          </a:p>
        </p:txBody>
      </p:sp>
      <p:sp>
        <p:nvSpPr>
          <p:cNvPr id="103" name="Google Shape;103;p18"/>
          <p:cNvSpPr txBox="1"/>
          <p:nvPr>
            <p:ph type="title"/>
          </p:nvPr>
        </p:nvSpPr>
        <p:spPr>
          <a:xfrm>
            <a:off x="4572000" y="2292175"/>
            <a:ext cx="3883500" cy="3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s" sz="698">
                <a:latin typeface="Raleway"/>
                <a:ea typeface="Raleway"/>
                <a:cs typeface="Raleway"/>
                <a:sym typeface="Raleway"/>
              </a:rPr>
              <a:t>S</a:t>
            </a:r>
            <a:r>
              <a:rPr lang="es" sz="698">
                <a:latin typeface="Raleway"/>
                <a:ea typeface="Raleway"/>
                <a:cs typeface="Raleway"/>
                <a:sym typeface="Raleway"/>
              </a:rPr>
              <a:t>e detectan valores atípicos, pero se decide no excluirlos</a:t>
            </a:r>
            <a:endParaRPr sz="300">
              <a:latin typeface="Raleway"/>
              <a:ea typeface="Raleway"/>
              <a:cs typeface="Raleway"/>
              <a:sym typeface="Raleway"/>
            </a:endParaRPr>
          </a:p>
        </p:txBody>
      </p:sp>
      <p:sp>
        <p:nvSpPr>
          <p:cNvPr id="104" name="Google Shape;104;p18"/>
          <p:cNvSpPr txBox="1"/>
          <p:nvPr>
            <p:ph type="title"/>
          </p:nvPr>
        </p:nvSpPr>
        <p:spPr>
          <a:xfrm>
            <a:off x="5684488" y="482688"/>
            <a:ext cx="2405100" cy="30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1147"/>
              <a:buNone/>
            </a:pPr>
            <a:r>
              <a:rPr lang="es" sz="1220">
                <a:latin typeface="Raleway ExtraBold"/>
                <a:ea typeface="Raleway ExtraBold"/>
                <a:cs typeface="Raleway ExtraBold"/>
                <a:sym typeface="Raleway ExtraBold"/>
              </a:rPr>
              <a:t>Colesterol</a:t>
            </a:r>
            <a:endParaRPr sz="720">
              <a:latin typeface="Raleway ExtraBold"/>
              <a:ea typeface="Raleway ExtraBold"/>
              <a:cs typeface="Raleway ExtraBold"/>
              <a:sym typeface="Raleway ExtraBold"/>
            </a:endParaRPr>
          </a:p>
        </p:txBody>
      </p:sp>
      <p:sp>
        <p:nvSpPr>
          <p:cNvPr id="105" name="Google Shape;105;p18"/>
          <p:cNvSpPr txBox="1"/>
          <p:nvPr>
            <p:ph type="title"/>
          </p:nvPr>
        </p:nvSpPr>
        <p:spPr>
          <a:xfrm>
            <a:off x="1198475" y="2549888"/>
            <a:ext cx="2405100" cy="30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1147"/>
              <a:buNone/>
            </a:pPr>
            <a:r>
              <a:rPr lang="es" sz="1220">
                <a:latin typeface="Raleway ExtraBold"/>
                <a:ea typeface="Raleway ExtraBold"/>
                <a:cs typeface="Raleway ExtraBold"/>
                <a:sym typeface="Raleway ExtraBold"/>
              </a:rPr>
              <a:t>Presión en Reposo</a:t>
            </a:r>
            <a:endParaRPr sz="720">
              <a:latin typeface="Raleway ExtraBold"/>
              <a:ea typeface="Raleway ExtraBold"/>
              <a:cs typeface="Raleway ExtraBold"/>
              <a:sym typeface="Raleway ExtraBold"/>
            </a:endParaRPr>
          </a:p>
        </p:txBody>
      </p:sp>
      <p:sp>
        <p:nvSpPr>
          <p:cNvPr id="106" name="Google Shape;106;p18"/>
          <p:cNvSpPr txBox="1"/>
          <p:nvPr>
            <p:ph type="title"/>
          </p:nvPr>
        </p:nvSpPr>
        <p:spPr>
          <a:xfrm>
            <a:off x="5594063" y="2597563"/>
            <a:ext cx="2405100" cy="30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81147"/>
              <a:buNone/>
            </a:pPr>
            <a:r>
              <a:rPr lang="es" sz="1220">
                <a:latin typeface="Raleway ExtraBold"/>
                <a:ea typeface="Raleway ExtraBold"/>
                <a:cs typeface="Raleway ExtraBold"/>
                <a:sym typeface="Raleway ExtraBold"/>
              </a:rPr>
              <a:t>Frecuencia Cardíaca</a:t>
            </a:r>
            <a:endParaRPr sz="720">
              <a:latin typeface="Raleway ExtraBold"/>
              <a:ea typeface="Raleway ExtraBold"/>
              <a:cs typeface="Raleway ExtraBold"/>
              <a:sym typeface="Raleway ExtraBold"/>
            </a:endParaRPr>
          </a:p>
        </p:txBody>
      </p:sp>
      <p:sp>
        <p:nvSpPr>
          <p:cNvPr id="107" name="Google Shape;107;p18"/>
          <p:cNvSpPr txBox="1"/>
          <p:nvPr>
            <p:ph type="title"/>
          </p:nvPr>
        </p:nvSpPr>
        <p:spPr>
          <a:xfrm>
            <a:off x="459275" y="4617100"/>
            <a:ext cx="3883500" cy="3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s" sz="698">
                <a:latin typeface="Raleway"/>
                <a:ea typeface="Raleway"/>
                <a:cs typeface="Raleway"/>
                <a:sym typeface="Raleway"/>
              </a:rPr>
              <a:t>Se detectan valores atípicos, pero se decide no excluirlos</a:t>
            </a:r>
            <a:endParaRPr sz="300">
              <a:latin typeface="Raleway"/>
              <a:ea typeface="Raleway"/>
              <a:cs typeface="Raleway"/>
              <a:sym typeface="Raleway"/>
            </a:endParaRPr>
          </a:p>
        </p:txBody>
      </p:sp>
      <p:sp>
        <p:nvSpPr>
          <p:cNvPr id="108" name="Google Shape;108;p18"/>
          <p:cNvSpPr txBox="1"/>
          <p:nvPr>
            <p:ph type="title"/>
          </p:nvPr>
        </p:nvSpPr>
        <p:spPr>
          <a:xfrm>
            <a:off x="4732188" y="4617100"/>
            <a:ext cx="3883500" cy="3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s" sz="698">
                <a:latin typeface="Raleway"/>
                <a:ea typeface="Raleway"/>
                <a:cs typeface="Raleway"/>
                <a:sym typeface="Raleway"/>
              </a:rPr>
              <a:t>Se detectan valores atípicos, pero se decide no excluirlos</a:t>
            </a:r>
            <a:endParaRPr sz="3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08425" y="741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s" sz="2600">
                <a:solidFill>
                  <a:srgbClr val="1A1A1A"/>
                </a:solidFill>
                <a:latin typeface="Raleway"/>
                <a:ea typeface="Raleway"/>
                <a:cs typeface="Raleway"/>
                <a:sym typeface="Raleway"/>
              </a:rPr>
              <a:t>Correlaciones con variables </a:t>
            </a:r>
            <a:r>
              <a:rPr b="1" lang="es" sz="2600">
                <a:solidFill>
                  <a:srgbClr val="1A1A1A"/>
                </a:solidFill>
                <a:latin typeface="Raleway"/>
                <a:ea typeface="Raleway"/>
                <a:cs typeface="Raleway"/>
                <a:sym typeface="Raleway"/>
              </a:rPr>
              <a:t>numéricas</a:t>
            </a:r>
            <a:endParaRPr b="1" sz="2600">
              <a:solidFill>
                <a:srgbClr val="1A1A1A"/>
              </a:solidFill>
              <a:latin typeface="Raleway"/>
              <a:ea typeface="Raleway"/>
              <a:cs typeface="Raleway"/>
              <a:sym typeface="Raleway"/>
            </a:endParaRPr>
          </a:p>
        </p:txBody>
      </p:sp>
      <p:pic>
        <p:nvPicPr>
          <p:cNvPr id="114" name="Google Shape;114;p19"/>
          <p:cNvPicPr preferRelativeResize="0"/>
          <p:nvPr/>
        </p:nvPicPr>
        <p:blipFill>
          <a:blip r:embed="rId3">
            <a:alphaModFix/>
          </a:blip>
          <a:stretch>
            <a:fillRect/>
          </a:stretch>
        </p:blipFill>
        <p:spPr>
          <a:xfrm>
            <a:off x="837675" y="646875"/>
            <a:ext cx="3936168" cy="4191826"/>
          </a:xfrm>
          <a:prstGeom prst="rect">
            <a:avLst/>
          </a:prstGeom>
          <a:noFill/>
          <a:ln>
            <a:noFill/>
          </a:ln>
        </p:spPr>
      </p:pic>
      <p:sp>
        <p:nvSpPr>
          <p:cNvPr id="115" name="Google Shape;115;p19"/>
          <p:cNvSpPr txBox="1"/>
          <p:nvPr>
            <p:ph idx="4294967295" type="subTitle"/>
          </p:nvPr>
        </p:nvSpPr>
        <p:spPr>
          <a:xfrm>
            <a:off x="4883825" y="1132323"/>
            <a:ext cx="4045200" cy="342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300">
                <a:solidFill>
                  <a:srgbClr val="000000"/>
                </a:solidFill>
                <a:highlight>
                  <a:srgbClr val="FFFFFE"/>
                </a:highlight>
                <a:latin typeface="Lato"/>
                <a:ea typeface="Lato"/>
                <a:cs typeface="Lato"/>
                <a:sym typeface="Lato"/>
              </a:rPr>
              <a:t>Se detectaron variables con niveles considerados altos de correlación para este </a:t>
            </a:r>
            <a:r>
              <a:rPr lang="es" sz="1300">
                <a:solidFill>
                  <a:srgbClr val="000000"/>
                </a:solidFill>
                <a:highlight>
                  <a:srgbClr val="FFFFFE"/>
                </a:highlight>
                <a:latin typeface="Lato"/>
                <a:ea typeface="Lato"/>
                <a:cs typeface="Lato"/>
                <a:sym typeface="Lato"/>
              </a:rPr>
              <a:t>análisis</a:t>
            </a:r>
            <a:r>
              <a:rPr lang="es" sz="1300">
                <a:solidFill>
                  <a:srgbClr val="000000"/>
                </a:solidFill>
                <a:highlight>
                  <a:srgbClr val="FFFFFE"/>
                </a:highlight>
                <a:latin typeface="Lato"/>
                <a:ea typeface="Lato"/>
                <a:cs typeface="Lato"/>
                <a:sym typeface="Lato"/>
              </a:rPr>
              <a:t> respecto a la variables target.</a:t>
            </a:r>
            <a:endParaRPr sz="1300">
              <a:solidFill>
                <a:srgbClr val="000000"/>
              </a:solidFill>
              <a:highlight>
                <a:srgbClr val="FFFFFE"/>
              </a:highlight>
              <a:latin typeface="Lato"/>
              <a:ea typeface="Lato"/>
              <a:cs typeface="Lato"/>
              <a:sym typeface="Lato"/>
            </a:endParaRPr>
          </a:p>
          <a:p>
            <a:pPr indent="0" lvl="0" marL="0" rtl="0" algn="l">
              <a:spcBef>
                <a:spcPts val="1200"/>
              </a:spcBef>
              <a:spcAft>
                <a:spcPts val="0"/>
              </a:spcAft>
              <a:buNone/>
            </a:pPr>
            <a:r>
              <a:rPr lang="es" sz="1300" u="sng">
                <a:solidFill>
                  <a:srgbClr val="212121"/>
                </a:solidFill>
                <a:highlight>
                  <a:srgbClr val="FFFFFF"/>
                </a:highlight>
                <a:latin typeface="Lato"/>
                <a:ea typeface="Lato"/>
                <a:cs typeface="Lato"/>
                <a:sym typeface="Lato"/>
              </a:rPr>
              <a:t>Depresión </a:t>
            </a:r>
            <a:r>
              <a:rPr lang="es" sz="1300">
                <a:solidFill>
                  <a:srgbClr val="212121"/>
                </a:solidFill>
                <a:highlight>
                  <a:srgbClr val="FFFFFF"/>
                </a:highlight>
                <a:latin typeface="Lato"/>
                <a:ea typeface="Lato"/>
                <a:cs typeface="Lato"/>
                <a:sym typeface="Lato"/>
              </a:rPr>
              <a:t>alta correlación negativa,  inducida por el ejercicio en relación con el descanso.</a:t>
            </a:r>
            <a:endParaRPr sz="1300">
              <a:solidFill>
                <a:srgbClr val="212121"/>
              </a:solidFill>
              <a:highlight>
                <a:srgbClr val="FFFFFF"/>
              </a:highlight>
              <a:latin typeface="Lato"/>
              <a:ea typeface="Lato"/>
              <a:cs typeface="Lato"/>
              <a:sym typeface="Lato"/>
            </a:endParaRPr>
          </a:p>
          <a:p>
            <a:pPr indent="0" lvl="0" marL="0" rtl="0" algn="l">
              <a:spcBef>
                <a:spcPts val="1200"/>
              </a:spcBef>
              <a:spcAft>
                <a:spcPts val="0"/>
              </a:spcAft>
              <a:buNone/>
            </a:pPr>
            <a:r>
              <a:rPr lang="es" sz="1300" u="sng">
                <a:solidFill>
                  <a:srgbClr val="212121"/>
                </a:solidFill>
                <a:highlight>
                  <a:srgbClr val="FFFFFF"/>
                </a:highlight>
                <a:latin typeface="Lato"/>
                <a:ea typeface="Lato"/>
                <a:cs typeface="Lato"/>
                <a:sym typeface="Lato"/>
              </a:rPr>
              <a:t>Frec_cardica_max </a:t>
            </a:r>
            <a:r>
              <a:rPr lang="es" sz="1300">
                <a:solidFill>
                  <a:srgbClr val="212121"/>
                </a:solidFill>
                <a:highlight>
                  <a:srgbClr val="FFFFFF"/>
                </a:highlight>
                <a:latin typeface="Lato"/>
                <a:ea typeface="Lato"/>
                <a:cs typeface="Lato"/>
                <a:sym typeface="Lato"/>
              </a:rPr>
              <a:t>alta correlación positiva.</a:t>
            </a:r>
            <a:endParaRPr sz="1300">
              <a:solidFill>
                <a:srgbClr val="212121"/>
              </a:solidFill>
              <a:highlight>
                <a:srgbClr val="FFFFFF"/>
              </a:highlight>
              <a:latin typeface="Lato"/>
              <a:ea typeface="Lato"/>
              <a:cs typeface="Lato"/>
              <a:sym typeface="Lato"/>
            </a:endParaRPr>
          </a:p>
          <a:p>
            <a:pPr indent="0" lvl="0" marL="0" rtl="0" algn="l">
              <a:spcBef>
                <a:spcPts val="1200"/>
              </a:spcBef>
              <a:spcAft>
                <a:spcPts val="0"/>
              </a:spcAft>
              <a:buNone/>
            </a:pPr>
            <a:r>
              <a:rPr lang="es" sz="1300" u="sng">
                <a:solidFill>
                  <a:srgbClr val="212121"/>
                </a:solidFill>
                <a:highlight>
                  <a:srgbClr val="FFFFFF"/>
                </a:highlight>
                <a:latin typeface="Lato"/>
                <a:ea typeface="Lato"/>
                <a:cs typeface="Lato"/>
                <a:sym typeface="Lato"/>
              </a:rPr>
              <a:t>Edad</a:t>
            </a:r>
            <a:r>
              <a:rPr lang="es" sz="1300">
                <a:solidFill>
                  <a:srgbClr val="212121"/>
                </a:solidFill>
                <a:highlight>
                  <a:srgbClr val="FFFFFF"/>
                </a:highlight>
                <a:latin typeface="Lato"/>
                <a:ea typeface="Lato"/>
                <a:cs typeface="Lato"/>
                <a:sym typeface="Lato"/>
              </a:rPr>
              <a:t> correlación positiva.</a:t>
            </a:r>
            <a:endParaRPr sz="1300">
              <a:solidFill>
                <a:srgbClr val="212121"/>
              </a:solidFill>
              <a:highlight>
                <a:srgbClr val="FFFFFF"/>
              </a:highlight>
              <a:latin typeface="Lato"/>
              <a:ea typeface="Lato"/>
              <a:cs typeface="Lato"/>
              <a:sym typeface="Lato"/>
            </a:endParaRPr>
          </a:p>
          <a:p>
            <a:pPr indent="0" lvl="0" marL="0" rtl="0" algn="l">
              <a:spcBef>
                <a:spcPts val="1200"/>
              </a:spcBef>
              <a:spcAft>
                <a:spcPts val="0"/>
              </a:spcAft>
              <a:buNone/>
            </a:pPr>
            <a:r>
              <a:rPr lang="es" sz="1300" u="sng">
                <a:solidFill>
                  <a:srgbClr val="212121"/>
                </a:solidFill>
                <a:highlight>
                  <a:srgbClr val="FFFFFF"/>
                </a:highlight>
                <a:latin typeface="Lato"/>
                <a:ea typeface="Lato"/>
                <a:cs typeface="Lato"/>
                <a:sym typeface="Lato"/>
              </a:rPr>
              <a:t>Presion_arterial_reposo</a:t>
            </a:r>
            <a:r>
              <a:rPr lang="es" sz="1300">
                <a:solidFill>
                  <a:srgbClr val="212121"/>
                </a:solidFill>
                <a:highlight>
                  <a:srgbClr val="FFFFFF"/>
                </a:highlight>
                <a:latin typeface="Lato"/>
                <a:ea typeface="Lato"/>
                <a:cs typeface="Lato"/>
                <a:sym typeface="Lato"/>
              </a:rPr>
              <a:t> correlación negativa</a:t>
            </a:r>
            <a:endParaRPr sz="1300">
              <a:solidFill>
                <a:srgbClr val="212121"/>
              </a:solidFill>
              <a:highlight>
                <a:srgbClr val="FFFFFF"/>
              </a:highlight>
              <a:latin typeface="Lato"/>
              <a:ea typeface="Lato"/>
              <a:cs typeface="Lato"/>
              <a:sym typeface="Lato"/>
            </a:endParaRPr>
          </a:p>
          <a:p>
            <a:pPr indent="0" lvl="0" marL="0" rtl="0" algn="l">
              <a:spcBef>
                <a:spcPts val="1200"/>
              </a:spcBef>
              <a:spcAft>
                <a:spcPts val="0"/>
              </a:spcAft>
              <a:buNone/>
            </a:pPr>
            <a:r>
              <a:rPr lang="es" sz="1300" u="sng">
                <a:solidFill>
                  <a:srgbClr val="212121"/>
                </a:solidFill>
                <a:highlight>
                  <a:srgbClr val="FFFFFF"/>
                </a:highlight>
                <a:latin typeface="Lato"/>
                <a:ea typeface="Lato"/>
                <a:cs typeface="Lato"/>
                <a:sym typeface="Lato"/>
              </a:rPr>
              <a:t>Colesterol</a:t>
            </a:r>
            <a:r>
              <a:rPr lang="es" sz="1300">
                <a:solidFill>
                  <a:srgbClr val="212121"/>
                </a:solidFill>
                <a:highlight>
                  <a:srgbClr val="FFFFFF"/>
                </a:highlight>
                <a:latin typeface="Lato"/>
                <a:ea typeface="Lato"/>
                <a:cs typeface="Lato"/>
                <a:sym typeface="Lato"/>
              </a:rPr>
              <a:t> baja </a:t>
            </a:r>
            <a:r>
              <a:rPr lang="es" sz="1300">
                <a:solidFill>
                  <a:srgbClr val="212121"/>
                </a:solidFill>
                <a:highlight>
                  <a:srgbClr val="FFFFFF"/>
                </a:highlight>
                <a:latin typeface="Lato"/>
                <a:ea typeface="Lato"/>
                <a:cs typeface="Lato"/>
                <a:sym typeface="Lato"/>
              </a:rPr>
              <a:t>correlación</a:t>
            </a:r>
            <a:r>
              <a:rPr lang="es" sz="1300">
                <a:solidFill>
                  <a:srgbClr val="212121"/>
                </a:solidFill>
                <a:highlight>
                  <a:srgbClr val="FFFFFF"/>
                </a:highlight>
                <a:latin typeface="Lato"/>
                <a:ea typeface="Lato"/>
                <a:cs typeface="Lato"/>
                <a:sym typeface="Lato"/>
              </a:rPr>
              <a:t> negativa</a:t>
            </a:r>
            <a:endParaRPr sz="1300">
              <a:solidFill>
                <a:srgbClr val="212121"/>
              </a:solidFill>
              <a:highlight>
                <a:srgbClr val="FFFFFF"/>
              </a:highlight>
              <a:latin typeface="Lato"/>
              <a:ea typeface="Lato"/>
              <a:cs typeface="Lato"/>
              <a:sym typeface="Lato"/>
            </a:endParaRPr>
          </a:p>
          <a:p>
            <a:pPr indent="0" lvl="0" marL="0" rtl="0" algn="l">
              <a:spcBef>
                <a:spcPts val="1200"/>
              </a:spcBef>
              <a:spcAft>
                <a:spcPts val="1200"/>
              </a:spcAft>
              <a:buNone/>
            </a:pPr>
            <a:r>
              <a:t/>
            </a:r>
            <a:endParaRPr sz="1300">
              <a:solidFill>
                <a:srgbClr val="212121"/>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26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600">
                <a:solidFill>
                  <a:srgbClr val="1A1A1A"/>
                </a:solidFill>
                <a:latin typeface="Raleway"/>
                <a:ea typeface="Raleway"/>
                <a:cs typeface="Raleway"/>
                <a:sym typeface="Raleway"/>
              </a:rPr>
              <a:t>Primeras</a:t>
            </a:r>
            <a:r>
              <a:rPr lang="es"/>
              <a:t> </a:t>
            </a:r>
            <a:r>
              <a:rPr b="1" lang="es" sz="2600">
                <a:solidFill>
                  <a:srgbClr val="1A1A1A"/>
                </a:solidFill>
                <a:latin typeface="Raleway"/>
                <a:ea typeface="Raleway"/>
                <a:cs typeface="Raleway"/>
                <a:sym typeface="Raleway"/>
              </a:rPr>
              <a:t>conclusiones</a:t>
            </a:r>
            <a:r>
              <a:rPr lang="es"/>
              <a:t> </a:t>
            </a:r>
            <a:endParaRPr/>
          </a:p>
        </p:txBody>
      </p:sp>
      <p:sp>
        <p:nvSpPr>
          <p:cNvPr id="121" name="Google Shape;121;p20"/>
          <p:cNvSpPr txBox="1"/>
          <p:nvPr>
            <p:ph idx="1" type="body"/>
          </p:nvPr>
        </p:nvSpPr>
        <p:spPr>
          <a:xfrm>
            <a:off x="311700" y="914350"/>
            <a:ext cx="8520600" cy="3416400"/>
          </a:xfrm>
          <a:prstGeom prst="rect">
            <a:avLst/>
          </a:prstGeom>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rgbClr val="000000"/>
              </a:buClr>
              <a:buSzPts val="1400"/>
              <a:buFont typeface="Lato"/>
              <a:buChar char="●"/>
            </a:pPr>
            <a:r>
              <a:rPr lang="es" sz="1400">
                <a:solidFill>
                  <a:srgbClr val="000000"/>
                </a:solidFill>
                <a:highlight>
                  <a:srgbClr val="FFFFFE"/>
                </a:highlight>
                <a:latin typeface="Lato"/>
                <a:ea typeface="Lato"/>
                <a:cs typeface="Lato"/>
                <a:sym typeface="Lato"/>
              </a:rPr>
              <a:t>Niveles de Colesterol: Dada la evidencia de la muestra se observó que  los pacientes con probabilidades de sufrir enfermedades cardíacas tienen niveles de colesterol más altos en comparación con los pacientes con los que  probablemente no padezcan enfermedades cardíacas.</a:t>
            </a:r>
            <a:endParaRPr sz="1400">
              <a:solidFill>
                <a:srgbClr val="000000"/>
              </a:solidFill>
              <a:highlight>
                <a:srgbClr val="FFFFFE"/>
              </a:highlight>
              <a:latin typeface="Lato"/>
              <a:ea typeface="Lato"/>
              <a:cs typeface="Lato"/>
              <a:sym typeface="Lato"/>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Lato"/>
              <a:ea typeface="Lato"/>
              <a:cs typeface="Lato"/>
              <a:sym typeface="Lato"/>
            </a:endParaRPr>
          </a:p>
          <a:p>
            <a:pPr indent="-317500" lvl="0" marL="457200" rtl="0" algn="l">
              <a:lnSpc>
                <a:spcPct val="135714"/>
              </a:lnSpc>
              <a:spcBef>
                <a:spcPts val="0"/>
              </a:spcBef>
              <a:spcAft>
                <a:spcPts val="0"/>
              </a:spcAft>
              <a:buClr>
                <a:srgbClr val="000000"/>
              </a:buClr>
              <a:buSzPts val="1400"/>
              <a:buFont typeface="Lato"/>
              <a:buChar char="●"/>
            </a:pPr>
            <a:r>
              <a:rPr lang="es" sz="1400">
                <a:solidFill>
                  <a:srgbClr val="000000"/>
                </a:solidFill>
                <a:highlight>
                  <a:srgbClr val="FFFFFE"/>
                </a:highlight>
                <a:latin typeface="Lato"/>
                <a:ea typeface="Lato"/>
                <a:cs typeface="Lato"/>
                <a:sym typeface="Lato"/>
              </a:rPr>
              <a:t>Edad: No se observan resultados esperados, se recomienda repetir el ejercicio con una muestra más grande</a:t>
            </a:r>
            <a:endParaRPr sz="1400">
              <a:solidFill>
                <a:srgbClr val="000000"/>
              </a:solidFill>
              <a:highlight>
                <a:srgbClr val="FFFFFE"/>
              </a:highlight>
              <a:latin typeface="Lato"/>
              <a:ea typeface="Lato"/>
              <a:cs typeface="Lato"/>
              <a:sym typeface="Lato"/>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Lato"/>
              <a:ea typeface="Lato"/>
              <a:cs typeface="Lato"/>
              <a:sym typeface="Lato"/>
            </a:endParaRPr>
          </a:p>
          <a:p>
            <a:pPr indent="-317500" lvl="0" marL="457200" rtl="0" algn="l">
              <a:lnSpc>
                <a:spcPct val="135714"/>
              </a:lnSpc>
              <a:spcBef>
                <a:spcPts val="0"/>
              </a:spcBef>
              <a:spcAft>
                <a:spcPts val="0"/>
              </a:spcAft>
              <a:buClr>
                <a:srgbClr val="000000"/>
              </a:buClr>
              <a:buSzPts val="1400"/>
              <a:buFont typeface="Lato"/>
              <a:buChar char="●"/>
            </a:pPr>
            <a:r>
              <a:rPr lang="es" sz="1400">
                <a:solidFill>
                  <a:srgbClr val="000000"/>
                </a:solidFill>
                <a:highlight>
                  <a:srgbClr val="FFFFFE"/>
                </a:highlight>
                <a:latin typeface="Lato"/>
                <a:ea typeface="Lato"/>
                <a:cs typeface="Lato"/>
                <a:sym typeface="Lato"/>
              </a:rPr>
              <a:t>Presión Arterial: La distribución sugiere que los pacientes que tienen más probabilidades de no sufrir la enfermedad tienen una presión arterial ligeramente mayor que los pacientes que tienen enfermedades cardíacas.</a:t>
            </a:r>
            <a:endParaRPr sz="1400">
              <a:solidFill>
                <a:srgbClr val="000000"/>
              </a:solidFill>
              <a:highlight>
                <a:srgbClr val="FFFFFE"/>
              </a:highlight>
              <a:latin typeface="Lato"/>
              <a:ea typeface="Lato"/>
              <a:cs typeface="Lato"/>
              <a:sym typeface="Lato"/>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Lato"/>
              <a:ea typeface="Lato"/>
              <a:cs typeface="Lato"/>
              <a:sym typeface="Lato"/>
            </a:endParaRPr>
          </a:p>
          <a:p>
            <a:pPr indent="-317500" lvl="0" marL="457200" rtl="0" algn="l">
              <a:lnSpc>
                <a:spcPct val="135714"/>
              </a:lnSpc>
              <a:spcBef>
                <a:spcPts val="0"/>
              </a:spcBef>
              <a:spcAft>
                <a:spcPts val="0"/>
              </a:spcAft>
              <a:buClr>
                <a:srgbClr val="000000"/>
              </a:buClr>
              <a:buSzPts val="1400"/>
              <a:buFont typeface="Lato"/>
              <a:buChar char="●"/>
            </a:pPr>
            <a:r>
              <a:rPr lang="es" sz="1400">
                <a:solidFill>
                  <a:srgbClr val="000000"/>
                </a:solidFill>
                <a:highlight>
                  <a:srgbClr val="FFFFFE"/>
                </a:highlight>
                <a:latin typeface="Lato"/>
                <a:ea typeface="Lato"/>
                <a:cs typeface="Lato"/>
                <a:sym typeface="Lato"/>
              </a:rPr>
              <a:t>Dolor en el pecho:  La mayoría de los pacientes con enfermedades cardíacas presentan dolor de pecho asintomático. De hecho se detectó correlación relevante respecto a la variable target.</a:t>
            </a:r>
            <a:endParaRPr sz="1400">
              <a:solidFill>
                <a:srgbClr val="000000"/>
              </a:solidFill>
              <a:highlight>
                <a:srgbClr val="FFFFFE"/>
              </a:highlight>
              <a:latin typeface="Lato"/>
              <a:ea typeface="Lato"/>
              <a:cs typeface="Lato"/>
              <a:sym typeface="Lato"/>
            </a:endParaRPr>
          </a:p>
          <a:p>
            <a:pPr indent="0" lvl="0" marL="0" rtl="0" algn="l">
              <a:spcBef>
                <a:spcPts val="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s" sz="2600">
                <a:solidFill>
                  <a:srgbClr val="1A1A1A"/>
                </a:solidFill>
                <a:latin typeface="Raleway"/>
                <a:ea typeface="Raleway"/>
                <a:cs typeface="Raleway"/>
                <a:sym typeface="Raleway"/>
              </a:rPr>
              <a:t>Entrenamiento de Modelos</a:t>
            </a:r>
            <a:endParaRPr b="1" sz="2600">
              <a:solidFill>
                <a:srgbClr val="1A1A1A"/>
              </a:solidFill>
              <a:latin typeface="Raleway"/>
              <a:ea typeface="Raleway"/>
              <a:cs typeface="Raleway"/>
              <a:sym typeface="Raleway"/>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entrenaron 4 modelos distintos:</a:t>
            </a:r>
            <a:endParaRPr/>
          </a:p>
          <a:p>
            <a:pPr indent="-342900" lvl="0" marL="457200" rtl="0" algn="l">
              <a:spcBef>
                <a:spcPts val="1200"/>
              </a:spcBef>
              <a:spcAft>
                <a:spcPts val="0"/>
              </a:spcAft>
              <a:buSzPts val="1800"/>
              <a:buChar char="●"/>
            </a:pPr>
            <a:r>
              <a:rPr lang="es"/>
              <a:t>Decision Tree</a:t>
            </a:r>
            <a:endParaRPr/>
          </a:p>
          <a:p>
            <a:pPr indent="-342900" lvl="0" marL="457200" rtl="0" algn="l">
              <a:spcBef>
                <a:spcPts val="0"/>
              </a:spcBef>
              <a:spcAft>
                <a:spcPts val="0"/>
              </a:spcAft>
              <a:buSzPts val="1800"/>
              <a:buChar char="●"/>
            </a:pPr>
            <a:r>
              <a:rPr lang="es"/>
              <a:t>Regresión</a:t>
            </a:r>
            <a:r>
              <a:rPr lang="es"/>
              <a:t> </a:t>
            </a:r>
            <a:r>
              <a:rPr lang="es"/>
              <a:t>Logística</a:t>
            </a:r>
            <a:endParaRPr/>
          </a:p>
          <a:p>
            <a:pPr indent="-342900" lvl="0" marL="457200" rtl="0" algn="l">
              <a:spcBef>
                <a:spcPts val="0"/>
              </a:spcBef>
              <a:spcAft>
                <a:spcPts val="0"/>
              </a:spcAft>
              <a:buSzPts val="1800"/>
              <a:buChar char="●"/>
            </a:pPr>
            <a:r>
              <a:rPr lang="es"/>
              <a:t>KNN</a:t>
            </a:r>
            <a:endParaRPr/>
          </a:p>
          <a:p>
            <a:pPr indent="-342900" lvl="0" marL="457200" rtl="0" algn="l">
              <a:spcBef>
                <a:spcPts val="0"/>
              </a:spcBef>
              <a:spcAft>
                <a:spcPts val="0"/>
              </a:spcAft>
              <a:buSzPts val="1800"/>
              <a:buChar char="●"/>
            </a:pPr>
            <a:r>
              <a:rPr lang="es"/>
              <a:t>Random Forest</a:t>
            </a:r>
            <a:endParaRPr/>
          </a:p>
          <a:p>
            <a:pPr indent="0" lvl="0" marL="0" rtl="0" algn="l">
              <a:spcBef>
                <a:spcPts val="1200"/>
              </a:spcBef>
              <a:spcAft>
                <a:spcPts val="1200"/>
              </a:spcAft>
              <a:buNone/>
            </a:pPr>
            <a:r>
              <a:rPr lang="es"/>
              <a:t>Teniendo como variable Target: Marca si el paciente tiene o no una enfermedad cardíaca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