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7"/>
  </p:notesMasterIdLst>
  <p:sldIdLst>
    <p:sldId id="256" r:id="rId5"/>
    <p:sldId id="285" r:id="rId6"/>
    <p:sldId id="286" r:id="rId7"/>
    <p:sldId id="288" r:id="rId8"/>
    <p:sldId id="287" r:id="rId9"/>
    <p:sldId id="289" r:id="rId10"/>
    <p:sldId id="299" r:id="rId11"/>
    <p:sldId id="292" r:id="rId12"/>
    <p:sldId id="293" r:id="rId13"/>
    <p:sldId id="294" r:id="rId14"/>
    <p:sldId id="290" r:id="rId15"/>
    <p:sldId id="291" r:id="rId16"/>
    <p:sldId id="300" r:id="rId17"/>
    <p:sldId id="295" r:id="rId18"/>
    <p:sldId id="296" r:id="rId19"/>
    <p:sldId id="297" r:id="rId20"/>
    <p:sldId id="305" r:id="rId21"/>
    <p:sldId id="298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9A299-F339-5A4A-845B-820919438408}" type="datetimeFigureOut">
              <a:rPr lang="es-ES" smtClean="0"/>
              <a:t>2/14/15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7E31E-F715-4844-9146-C603ACECEED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6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21C4C1-AB20-9444-8778-87E5F4E698B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International </a:t>
            </a:r>
            <a:r>
              <a:rPr lang="es-ES" dirty="0" err="1" smtClean="0"/>
              <a:t>Finance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366017"/>
            <a:ext cx="6400800" cy="1752600"/>
          </a:xfrm>
        </p:spPr>
        <p:txBody>
          <a:bodyPr/>
          <a:lstStyle/>
          <a:p>
            <a:r>
              <a:rPr lang="es-ES" dirty="0" smtClean="0"/>
              <a:t>José Vicente Romero Ch.</a:t>
            </a:r>
          </a:p>
          <a:p>
            <a:r>
              <a:rPr lang="es-ES" dirty="0" smtClean="0"/>
              <a:t>Universidad del Rosario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60494" cy="102400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18" y="4588070"/>
            <a:ext cx="1076960" cy="150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97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Foreign</a:t>
            </a:r>
            <a:r>
              <a:rPr lang="es-ES" dirty="0" smtClean="0"/>
              <a:t> </a:t>
            </a:r>
            <a:r>
              <a:rPr lang="es-ES" dirty="0"/>
              <a:t>Exchange </a:t>
            </a:r>
            <a:r>
              <a:rPr lang="es-ES" dirty="0" err="1" smtClean="0"/>
              <a:t>Quotes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10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  B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correct</a:t>
            </a:r>
            <a:r>
              <a:rPr lang="es-ES" i="1" dirty="0"/>
              <a:t>. A </a:t>
            </a:r>
            <a:r>
              <a:rPr lang="es-ES" i="1" dirty="0" err="1"/>
              <a:t>direct</a:t>
            </a:r>
            <a:r>
              <a:rPr lang="es-ES" i="1" dirty="0"/>
              <a:t> </a:t>
            </a:r>
            <a:r>
              <a:rPr lang="es-ES" i="1" dirty="0" err="1"/>
              <a:t>exchange</a:t>
            </a:r>
            <a:r>
              <a:rPr lang="es-ES" i="1" dirty="0"/>
              <a:t> </a:t>
            </a:r>
            <a:r>
              <a:rPr lang="es-ES" i="1" dirty="0" err="1"/>
              <a:t>rate</a:t>
            </a:r>
            <a:r>
              <a:rPr lang="es-ES" i="1" dirty="0"/>
              <a:t> uses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domestic</a:t>
            </a:r>
            <a:r>
              <a:rPr lang="es-ES" i="1" dirty="0"/>
              <a:t> </a:t>
            </a:r>
            <a:r>
              <a:rPr lang="es-ES" i="1" dirty="0" err="1"/>
              <a:t>currency</a:t>
            </a:r>
            <a:r>
              <a:rPr lang="es-ES" i="1" dirty="0"/>
              <a:t> as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 smtClean="0"/>
              <a:t>price</a:t>
            </a:r>
            <a:r>
              <a:rPr lang="es-ES" i="1" dirty="0"/>
              <a:t> </a:t>
            </a:r>
            <a:r>
              <a:rPr lang="es-ES" i="1" dirty="0" err="1" smtClean="0"/>
              <a:t>currency</a:t>
            </a:r>
            <a:r>
              <a:rPr lang="es-ES" i="1" dirty="0" smtClean="0"/>
              <a:t> </a:t>
            </a:r>
            <a:r>
              <a:rPr lang="es-ES" i="1" dirty="0"/>
              <a:t>and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foreign</a:t>
            </a:r>
            <a:r>
              <a:rPr lang="es-ES" i="1" dirty="0"/>
              <a:t> </a:t>
            </a:r>
            <a:r>
              <a:rPr lang="es-ES" i="1" dirty="0" err="1"/>
              <a:t>currency</a:t>
            </a:r>
            <a:r>
              <a:rPr lang="es-ES" i="1" dirty="0"/>
              <a:t> as </a:t>
            </a:r>
            <a:r>
              <a:rPr lang="es-ES" i="1" dirty="0" err="1"/>
              <a:t>the</a:t>
            </a:r>
            <a:r>
              <a:rPr lang="es-ES" i="1" dirty="0"/>
              <a:t> base </a:t>
            </a:r>
            <a:r>
              <a:rPr lang="es-ES" i="1" dirty="0" err="1"/>
              <a:t>currency</a:t>
            </a:r>
            <a:r>
              <a:rPr lang="es-ES" i="1" dirty="0"/>
              <a:t>.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an</a:t>
            </a:r>
            <a:r>
              <a:rPr lang="es-ES" i="1" dirty="0"/>
              <a:t> MXN/USD </a:t>
            </a:r>
            <a:r>
              <a:rPr lang="es-ES" i="1" dirty="0" err="1"/>
              <a:t>quote</a:t>
            </a:r>
            <a:r>
              <a:rPr lang="es-ES" i="1" dirty="0"/>
              <a:t>, </a:t>
            </a:r>
            <a:r>
              <a:rPr lang="es-ES" i="1" dirty="0" err="1" smtClean="0"/>
              <a:t>the</a:t>
            </a:r>
            <a:r>
              <a:rPr lang="es-ES" i="1" dirty="0"/>
              <a:t> MXN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price</a:t>
            </a:r>
            <a:r>
              <a:rPr lang="es-ES" i="1" dirty="0"/>
              <a:t> </a:t>
            </a:r>
            <a:r>
              <a:rPr lang="es-ES" i="1" dirty="0" err="1"/>
              <a:t>currency</a:t>
            </a:r>
            <a:r>
              <a:rPr lang="es-ES" i="1" dirty="0"/>
              <a:t>; </a:t>
            </a:r>
            <a:r>
              <a:rPr lang="es-ES" i="1" dirty="0" err="1"/>
              <a:t>therefore</a:t>
            </a:r>
            <a:r>
              <a:rPr lang="es-ES" i="1" dirty="0"/>
              <a:t>,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direct</a:t>
            </a:r>
            <a:r>
              <a:rPr lang="es-ES" i="1" dirty="0"/>
              <a:t> </a:t>
            </a:r>
            <a:r>
              <a:rPr lang="es-ES" i="1" dirty="0" err="1"/>
              <a:t>quote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Mexican</a:t>
            </a:r>
            <a:r>
              <a:rPr lang="es-ES" i="1" dirty="0"/>
              <a:t> </a:t>
            </a:r>
            <a:r>
              <a:rPr lang="es-ES" i="1" dirty="0" err="1"/>
              <a:t>client</a:t>
            </a:r>
            <a:r>
              <a:rPr lang="es-ES" i="1" dirty="0"/>
              <a:t> </a:t>
            </a:r>
            <a:r>
              <a:rPr lang="es-ES" i="1" dirty="0" err="1" smtClean="0"/>
              <a:t>is</a:t>
            </a:r>
            <a:r>
              <a:rPr lang="es-ES" i="1" dirty="0" smtClean="0"/>
              <a:t> 12.4035 </a:t>
            </a:r>
            <a:r>
              <a:rPr lang="es-ES" i="1" dirty="0"/>
              <a:t>(</a:t>
            </a:r>
            <a:r>
              <a:rPr lang="es-ES" i="1" dirty="0" err="1"/>
              <a:t>it</a:t>
            </a:r>
            <a:r>
              <a:rPr lang="es-ES" i="1" dirty="0"/>
              <a:t> </a:t>
            </a:r>
            <a:r>
              <a:rPr lang="es-ES" i="1" dirty="0" err="1"/>
              <a:t>costs</a:t>
            </a:r>
            <a:r>
              <a:rPr lang="es-ES" i="1" dirty="0"/>
              <a:t> 12.4035 pesos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purchase</a:t>
            </a:r>
            <a:r>
              <a:rPr lang="es-ES" i="1" dirty="0"/>
              <a:t> </a:t>
            </a:r>
            <a:r>
              <a:rPr lang="es-ES" i="1" dirty="0" err="1"/>
              <a:t>one</a:t>
            </a:r>
            <a:r>
              <a:rPr lang="es-ES" i="1" dirty="0"/>
              <a:t> U.S. </a:t>
            </a:r>
            <a:r>
              <a:rPr lang="es-ES" i="1" dirty="0" err="1"/>
              <a:t>dollar</a:t>
            </a:r>
            <a:r>
              <a:rPr lang="es-ES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743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11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937" y="986763"/>
            <a:ext cx="3721994" cy="5193374"/>
          </a:xfrm>
          <a:prstGeom prst="rect">
            <a:avLst/>
          </a:prstGeom>
        </p:spPr>
      </p:pic>
      <p:sp>
        <p:nvSpPr>
          <p:cNvPr id="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34937" y="185737"/>
            <a:ext cx="4407263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 smtClean="0">
                <a:solidFill>
                  <a:schemeClr val="accent1"/>
                </a:solidFill>
              </a:rPr>
              <a:t>Standard </a:t>
            </a:r>
            <a:r>
              <a:rPr lang="es-ES" sz="3800" b="1" dirty="0" err="1" smtClean="0">
                <a:solidFill>
                  <a:schemeClr val="accent1"/>
                </a:solidFill>
              </a:rPr>
              <a:t>codes</a:t>
            </a:r>
            <a:r>
              <a:rPr lang="es-ES" sz="3800" b="1" dirty="0" smtClean="0">
                <a:solidFill>
                  <a:schemeClr val="accent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332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12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91" y="1132632"/>
            <a:ext cx="6843643" cy="4994167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Exchange </a:t>
            </a:r>
            <a:r>
              <a:rPr lang="es-ES" sz="3800" b="1" dirty="0" err="1">
                <a:solidFill>
                  <a:schemeClr val="accent1"/>
                </a:solidFill>
              </a:rPr>
              <a:t>Rate</a:t>
            </a:r>
            <a:r>
              <a:rPr lang="es-ES" sz="3800" b="1" dirty="0">
                <a:solidFill>
                  <a:schemeClr val="accent1"/>
                </a:solidFill>
              </a:rPr>
              <a:t> </a:t>
            </a:r>
            <a:r>
              <a:rPr lang="es-ES" sz="3800" b="1" dirty="0" err="1">
                <a:solidFill>
                  <a:schemeClr val="accent1"/>
                </a:solidFill>
              </a:rPr>
              <a:t>Quote</a:t>
            </a:r>
            <a:r>
              <a:rPr lang="es-ES" sz="3800" b="1" dirty="0">
                <a:solidFill>
                  <a:schemeClr val="accent1"/>
                </a:solidFill>
              </a:rPr>
              <a:t> </a:t>
            </a:r>
            <a:r>
              <a:rPr lang="es-ES" sz="3800" b="1" dirty="0" err="1">
                <a:solidFill>
                  <a:schemeClr val="accent1"/>
                </a:solidFill>
              </a:rPr>
              <a:t>Conventions</a:t>
            </a:r>
            <a:endParaRPr lang="es-ES" sz="3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13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022" y="2493902"/>
            <a:ext cx="7422461" cy="718918"/>
          </a:xfrm>
        </p:spPr>
        <p:txBody>
          <a:bodyPr lIns="92071" tIns="46036" rIns="92071" bIns="46036">
            <a:noAutofit/>
          </a:bodyPr>
          <a:lstStyle/>
          <a:p>
            <a:pPr marL="0" indent="0" algn="just">
              <a:buNone/>
            </a:pPr>
            <a:r>
              <a:rPr lang="es-ES" sz="4800" b="1" dirty="0" err="1" smtClean="0">
                <a:solidFill>
                  <a:schemeClr val="accent1"/>
                </a:solidFill>
              </a:rPr>
              <a:t>Examples</a:t>
            </a:r>
            <a:endParaRPr lang="es-ES" sz="4800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1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14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Cross-</a:t>
            </a:r>
            <a:r>
              <a:rPr lang="es-ES" sz="3800" b="1" dirty="0" err="1">
                <a:solidFill>
                  <a:schemeClr val="accent1"/>
                </a:solidFill>
              </a:rPr>
              <a:t>Rate</a:t>
            </a:r>
            <a:r>
              <a:rPr lang="es-ES" sz="3800" b="1" dirty="0">
                <a:solidFill>
                  <a:schemeClr val="accent1"/>
                </a:solidFill>
              </a:rPr>
              <a:t>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 smtClean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0" y="1759011"/>
            <a:ext cx="8361315" cy="27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15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Cross-</a:t>
            </a:r>
            <a:r>
              <a:rPr lang="es-ES" sz="3800" b="1" dirty="0" err="1">
                <a:solidFill>
                  <a:schemeClr val="accent1"/>
                </a:solidFill>
              </a:rPr>
              <a:t>Rate</a:t>
            </a:r>
            <a:r>
              <a:rPr lang="es-ES" sz="3800" b="1" dirty="0">
                <a:solidFill>
                  <a:schemeClr val="accent1"/>
                </a:solidFill>
              </a:rPr>
              <a:t>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 smtClean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" y="2076491"/>
            <a:ext cx="8031862" cy="17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16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Cross-</a:t>
            </a:r>
            <a:r>
              <a:rPr lang="es-ES" sz="3800" b="1" dirty="0" err="1">
                <a:solidFill>
                  <a:schemeClr val="accent1"/>
                </a:solidFill>
              </a:rPr>
              <a:t>Rate</a:t>
            </a:r>
            <a:r>
              <a:rPr lang="es-ES" sz="3800" b="1" dirty="0">
                <a:solidFill>
                  <a:schemeClr val="accent1"/>
                </a:solidFill>
              </a:rPr>
              <a:t>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 smtClean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" y="1830140"/>
            <a:ext cx="9144000" cy="28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17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022" y="2493902"/>
            <a:ext cx="7422461" cy="718918"/>
          </a:xfrm>
        </p:spPr>
        <p:txBody>
          <a:bodyPr lIns="92071" tIns="46036" rIns="92071" bIns="46036">
            <a:noAutofit/>
          </a:bodyPr>
          <a:lstStyle/>
          <a:p>
            <a:pPr marL="0" indent="0" algn="just">
              <a:buNone/>
            </a:pPr>
            <a:r>
              <a:rPr lang="es-ES" sz="4800" b="1" dirty="0" smtClean="0">
                <a:solidFill>
                  <a:schemeClr val="accent1"/>
                </a:solidFill>
              </a:rPr>
              <a:t>Triangular </a:t>
            </a:r>
            <a:r>
              <a:rPr lang="es-ES" sz="4800" b="1" dirty="0" err="1" smtClean="0">
                <a:solidFill>
                  <a:schemeClr val="accent1"/>
                </a:solidFill>
              </a:rPr>
              <a:t>arbitrage</a:t>
            </a:r>
            <a:endParaRPr lang="es-ES" sz="4800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79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18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Forward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1" y="1834076"/>
            <a:ext cx="8105714" cy="23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0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19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Forward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9" y="2033590"/>
            <a:ext cx="8454829" cy="20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9"/>
          <p:cNvSpPr>
            <a:spLocks noGrp="1"/>
          </p:cNvSpPr>
          <p:nvPr>
            <p:ph type="body" idx="1"/>
          </p:nvPr>
        </p:nvSpPr>
        <p:spPr>
          <a:xfrm>
            <a:off x="723195" y="2547938"/>
            <a:ext cx="7771694" cy="133899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rgbClr val="898989"/>
                </a:solidFill>
                <a:latin typeface="Perpetua" charset="0"/>
              </a:rPr>
              <a:t>FX Market</a:t>
            </a:r>
            <a:endParaRPr lang="en-US" sz="2800" b="1" i="1" dirty="0">
              <a:solidFill>
                <a:srgbClr val="898989"/>
              </a:solidFill>
              <a:latin typeface="Perpetua" charset="0"/>
            </a:endParaRP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0E079AE-7269-F74B-B127-0F0A724C5188}" type="slidenum">
              <a:rPr lang="en-US">
                <a:cs typeface="ＭＳ Ｐゴシック" charset="0"/>
              </a:rPr>
              <a:pPr/>
              <a:t>2</a:t>
            </a:fld>
            <a:endParaRPr lang="en-US">
              <a:cs typeface="ＭＳ Ｐゴシック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160494" cy="102400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21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20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Forward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>
              <a:solidFill>
                <a:schemeClr val="accent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3" y="1929127"/>
            <a:ext cx="8148617" cy="25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21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225" y="413714"/>
            <a:ext cx="5786207" cy="718918"/>
          </a:xfrm>
        </p:spPr>
        <p:txBody>
          <a:bodyPr lIns="92071" tIns="46036" rIns="92071" bIns="46036">
            <a:normAutofit/>
          </a:bodyPr>
          <a:lstStyle/>
          <a:p>
            <a:pPr marL="0" indent="0" algn="just">
              <a:buNone/>
            </a:pPr>
            <a:r>
              <a:rPr lang="es-ES" sz="3800" b="1" dirty="0">
                <a:solidFill>
                  <a:schemeClr val="accent1"/>
                </a:solidFill>
              </a:rPr>
              <a:t>Forward </a:t>
            </a:r>
            <a:r>
              <a:rPr lang="es-ES" sz="3800" b="1" dirty="0" err="1">
                <a:solidFill>
                  <a:schemeClr val="accent1"/>
                </a:solidFill>
              </a:rPr>
              <a:t>Calculations</a:t>
            </a:r>
            <a:endParaRPr lang="es-ES" sz="3800"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15" y="1681786"/>
            <a:ext cx="5427671" cy="37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22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022" y="2493902"/>
            <a:ext cx="7422461" cy="718918"/>
          </a:xfrm>
        </p:spPr>
        <p:txBody>
          <a:bodyPr lIns="92071" tIns="46036" rIns="92071" bIns="46036">
            <a:noAutofit/>
          </a:bodyPr>
          <a:lstStyle/>
          <a:p>
            <a:pPr marL="0" indent="0" algn="just">
              <a:buNone/>
            </a:pPr>
            <a:r>
              <a:rPr lang="es-ES" sz="4800" b="1" dirty="0" err="1" smtClean="0">
                <a:solidFill>
                  <a:schemeClr val="accent1"/>
                </a:solidFill>
              </a:rPr>
              <a:t>Bid</a:t>
            </a:r>
            <a:r>
              <a:rPr lang="es-ES" sz="4800" b="1" dirty="0" smtClean="0">
                <a:solidFill>
                  <a:schemeClr val="accent1"/>
                </a:solidFill>
              </a:rPr>
              <a:t> –</a:t>
            </a:r>
            <a:r>
              <a:rPr lang="es-ES" sz="4800" b="1" dirty="0" err="1" smtClean="0">
                <a:solidFill>
                  <a:schemeClr val="accent1"/>
                </a:solidFill>
              </a:rPr>
              <a:t>ask</a:t>
            </a:r>
            <a:r>
              <a:rPr lang="es-ES" sz="4800" b="1" dirty="0" smtClean="0">
                <a:solidFill>
                  <a:schemeClr val="accent1"/>
                </a:solidFill>
              </a:rPr>
              <a:t> spreads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9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3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8293" y="1739180"/>
            <a:ext cx="8161389" cy="4249615"/>
          </a:xfrm>
        </p:spPr>
        <p:txBody>
          <a:bodyPr lIns="92071" tIns="46036" rIns="92071" bIns="46036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3800" b="1" dirty="0" err="1" smtClean="0">
                <a:solidFill>
                  <a:schemeClr val="accent1"/>
                </a:solidFill>
              </a:rPr>
              <a:t>Introduction</a:t>
            </a:r>
            <a:endParaRPr lang="es-ES" sz="3800" b="1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s-ES" sz="2800" dirty="0" err="1" smtClean="0"/>
              <a:t>Whether</a:t>
            </a:r>
            <a:r>
              <a:rPr lang="es-ES" sz="2800" dirty="0" smtClean="0"/>
              <a:t> </a:t>
            </a:r>
            <a:r>
              <a:rPr lang="es-ES" sz="2800" dirty="0" err="1"/>
              <a:t>you</a:t>
            </a:r>
            <a:r>
              <a:rPr lang="es-ES" sz="2800" dirty="0"/>
              <a:t> are a Dutch </a:t>
            </a:r>
            <a:r>
              <a:rPr lang="es-ES" sz="2800" dirty="0" err="1"/>
              <a:t>exporter</a:t>
            </a:r>
            <a:r>
              <a:rPr lang="es-ES" sz="2800" dirty="0"/>
              <a:t> </a:t>
            </a:r>
            <a:r>
              <a:rPr lang="es-ES" sz="2800" dirty="0" err="1"/>
              <a:t>selling</a:t>
            </a:r>
            <a:r>
              <a:rPr lang="es-ES" sz="2800" dirty="0"/>
              <a:t> Gouda </a:t>
            </a:r>
            <a:r>
              <a:rPr lang="es-ES" sz="2800" dirty="0" err="1"/>
              <a:t>cheese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a U.S. </a:t>
            </a:r>
            <a:r>
              <a:rPr lang="es-ES" sz="2800" dirty="0" err="1"/>
              <a:t>supermarket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 smtClean="0"/>
              <a:t>dollars</a:t>
            </a:r>
            <a:r>
              <a:rPr lang="es-ES" sz="2800" dirty="0" smtClean="0"/>
              <a:t> </a:t>
            </a:r>
            <a:r>
              <a:rPr lang="es-ES" sz="2800" dirty="0" err="1" smtClean="0"/>
              <a:t>or</a:t>
            </a:r>
            <a:r>
              <a:rPr lang="es-ES" sz="2800" dirty="0" smtClean="0"/>
              <a:t> </a:t>
            </a:r>
            <a:r>
              <a:rPr lang="es-ES" sz="2800" dirty="0"/>
              <a:t>a U.S. mutual </a:t>
            </a:r>
            <a:r>
              <a:rPr lang="es-ES" sz="2800" dirty="0" err="1"/>
              <a:t>fund</a:t>
            </a:r>
            <a:r>
              <a:rPr lang="es-ES" sz="2800" dirty="0"/>
              <a:t> </a:t>
            </a:r>
            <a:r>
              <a:rPr lang="es-ES" sz="2800" dirty="0" err="1"/>
              <a:t>investing</a:t>
            </a:r>
            <a:r>
              <a:rPr lang="es-ES" sz="2800" dirty="0"/>
              <a:t> in </a:t>
            </a:r>
            <a:r>
              <a:rPr lang="es-ES" sz="2800" dirty="0" err="1"/>
              <a:t>Mexican</a:t>
            </a:r>
            <a:r>
              <a:rPr lang="es-ES" sz="2800" dirty="0"/>
              <a:t> stocks, </a:t>
            </a:r>
            <a:r>
              <a:rPr lang="es-ES" sz="2800" dirty="0" err="1"/>
              <a:t>you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</a:t>
            </a:r>
            <a:r>
              <a:rPr lang="es-ES" sz="2800" dirty="0" err="1"/>
              <a:t>need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find</a:t>
            </a:r>
            <a:r>
              <a:rPr lang="es-ES" sz="2800" dirty="0"/>
              <a:t> a </a:t>
            </a:r>
            <a:r>
              <a:rPr lang="es-ES" sz="2800" dirty="0" err="1"/>
              <a:t>way</a:t>
            </a:r>
            <a:r>
              <a:rPr lang="es-ES" sz="2800" dirty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exchange</a:t>
            </a:r>
            <a:r>
              <a:rPr lang="es-ES" sz="2800" dirty="0" smtClean="0"/>
              <a:t> </a:t>
            </a:r>
            <a:r>
              <a:rPr lang="es-ES" sz="2800" dirty="0" err="1"/>
              <a:t>foreign</a:t>
            </a:r>
            <a:r>
              <a:rPr lang="es-ES" sz="2800" dirty="0"/>
              <a:t> </a:t>
            </a:r>
            <a:r>
              <a:rPr lang="es-ES" sz="2800" dirty="0" err="1"/>
              <a:t>currency</a:t>
            </a:r>
            <a:r>
              <a:rPr lang="es-ES" sz="2800" dirty="0"/>
              <a:t> </a:t>
            </a:r>
            <a:r>
              <a:rPr lang="es-ES" sz="2800" dirty="0" err="1"/>
              <a:t>into</a:t>
            </a:r>
            <a:r>
              <a:rPr lang="es-ES" sz="2800" dirty="0"/>
              <a:t> </a:t>
            </a:r>
            <a:r>
              <a:rPr lang="es-ES" sz="2800" dirty="0" err="1"/>
              <a:t>your</a:t>
            </a:r>
            <a:r>
              <a:rPr lang="es-ES" sz="2800" dirty="0"/>
              <a:t> </a:t>
            </a:r>
            <a:r>
              <a:rPr lang="es-ES" sz="2800" dirty="0" err="1"/>
              <a:t>own</a:t>
            </a:r>
            <a:r>
              <a:rPr lang="es-ES" sz="2800" dirty="0"/>
              <a:t> </a:t>
            </a:r>
            <a:r>
              <a:rPr lang="es-ES" sz="2800" dirty="0" err="1"/>
              <a:t>currency</a:t>
            </a:r>
            <a:r>
              <a:rPr lang="es-ES" sz="2800" dirty="0"/>
              <a:t> and vice versa. </a:t>
            </a:r>
            <a:endParaRPr lang="es-ES" sz="2800" dirty="0" smtClean="0"/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r>
              <a:rPr lang="es-ES" sz="2800" dirty="0" err="1" smtClean="0"/>
              <a:t>These</a:t>
            </a:r>
            <a:r>
              <a:rPr lang="es-ES" sz="2800" dirty="0" smtClean="0"/>
              <a:t> </a:t>
            </a:r>
            <a:r>
              <a:rPr lang="es-ES" sz="2800" dirty="0" err="1"/>
              <a:t>exchanges</a:t>
            </a:r>
            <a:r>
              <a:rPr lang="es-ES" sz="2800" dirty="0"/>
              <a:t> of </a:t>
            </a:r>
            <a:r>
              <a:rPr lang="es-ES" sz="2800" dirty="0" err="1" smtClean="0"/>
              <a:t>monies</a:t>
            </a:r>
            <a:r>
              <a:rPr lang="es-ES" sz="2800" dirty="0" smtClean="0"/>
              <a:t> </a:t>
            </a:r>
            <a:r>
              <a:rPr lang="es-ES" sz="2800" dirty="0" err="1" smtClean="0"/>
              <a:t>occur</a:t>
            </a:r>
            <a:r>
              <a:rPr lang="es-ES" sz="2800" dirty="0" smtClean="0"/>
              <a:t> </a:t>
            </a:r>
            <a:r>
              <a:rPr lang="es-ES" sz="2800" dirty="0"/>
              <a:t>in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foreign</a:t>
            </a:r>
            <a:r>
              <a:rPr lang="es-ES" sz="2800" dirty="0"/>
              <a:t> </a:t>
            </a:r>
            <a:r>
              <a:rPr lang="es-ES" sz="2800" dirty="0" err="1"/>
              <a:t>exchange</a:t>
            </a:r>
            <a:r>
              <a:rPr lang="es-ES" sz="2800" dirty="0"/>
              <a:t> </a:t>
            </a:r>
            <a:r>
              <a:rPr lang="es-ES" sz="2800" dirty="0" err="1" smtClean="0"/>
              <a:t>market</a:t>
            </a:r>
            <a:r>
              <a:rPr lang="es-ES" sz="2800" dirty="0" smtClean="0"/>
              <a:t>. </a:t>
            </a:r>
            <a:r>
              <a:rPr lang="es-ES" sz="2800" dirty="0" err="1" smtClean="0"/>
              <a:t>Because</a:t>
            </a:r>
            <a:r>
              <a:rPr lang="es-ES" sz="2800" dirty="0" smtClean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countries</a:t>
            </a:r>
            <a:r>
              <a:rPr lang="es-ES" sz="2800" dirty="0"/>
              <a:t> use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 smtClean="0"/>
              <a:t>kinds</a:t>
            </a:r>
            <a:r>
              <a:rPr lang="es-ES" sz="2800" dirty="0" smtClean="0"/>
              <a:t> of </a:t>
            </a:r>
            <a:r>
              <a:rPr lang="es-ES" sz="2800" dirty="0" err="1"/>
              <a:t>money</a:t>
            </a:r>
            <a:r>
              <a:rPr lang="es-ES" sz="2800" dirty="0"/>
              <a:t>,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globalization</a:t>
            </a:r>
            <a:r>
              <a:rPr lang="es-ES" sz="2800" dirty="0"/>
              <a:t> </a:t>
            </a:r>
            <a:r>
              <a:rPr lang="es-ES" sz="2800" dirty="0" err="1"/>
              <a:t>process</a:t>
            </a:r>
            <a:r>
              <a:rPr lang="es-ES" sz="2800" dirty="0"/>
              <a:t> of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past</a:t>
            </a:r>
            <a:r>
              <a:rPr lang="es-ES" sz="2800" dirty="0"/>
              <a:t> 30 </a:t>
            </a:r>
            <a:r>
              <a:rPr lang="es-ES" sz="2800" dirty="0" err="1" smtClean="0"/>
              <a:t>years</a:t>
            </a:r>
            <a:r>
              <a:rPr lang="es-ES" sz="2800" dirty="0" smtClean="0"/>
              <a:t> has </a:t>
            </a:r>
            <a:r>
              <a:rPr lang="es-ES" sz="2800" dirty="0" err="1"/>
              <a:t>led</a:t>
            </a:r>
            <a:r>
              <a:rPr lang="es-ES" sz="2800" dirty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</a:t>
            </a:r>
            <a:r>
              <a:rPr lang="es-ES" sz="2800" dirty="0" err="1" smtClean="0"/>
              <a:t>spectacular</a:t>
            </a:r>
            <a:r>
              <a:rPr lang="es-ES" sz="2800" dirty="0" smtClean="0"/>
              <a:t> </a:t>
            </a:r>
            <a:r>
              <a:rPr lang="es-ES" sz="2800" dirty="0" err="1"/>
              <a:t>growth</a:t>
            </a:r>
            <a:r>
              <a:rPr lang="es-ES" sz="2800" dirty="0"/>
              <a:t> in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volumes</a:t>
            </a:r>
            <a:r>
              <a:rPr lang="es-ES" sz="2800" dirty="0"/>
              <a:t> </a:t>
            </a:r>
            <a:r>
              <a:rPr lang="es-ES" sz="2800" dirty="0" err="1"/>
              <a:t>traded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this</a:t>
            </a:r>
            <a:r>
              <a:rPr lang="es-ES" sz="2800" dirty="0"/>
              <a:t> </a:t>
            </a:r>
            <a:r>
              <a:rPr lang="es-ES" sz="2800" dirty="0" err="1"/>
              <a:t>market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8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4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71961" y="1249724"/>
            <a:ext cx="4407263" cy="718918"/>
          </a:xfrm>
        </p:spPr>
        <p:txBody>
          <a:bodyPr lIns="92071" tIns="46036" rIns="92071" bIns="46036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sz="3800" b="1" dirty="0" err="1" smtClean="0">
                <a:solidFill>
                  <a:schemeClr val="accent1"/>
                </a:solidFill>
              </a:rPr>
              <a:t>Structure</a:t>
            </a:r>
            <a:r>
              <a:rPr lang="es-ES" sz="3800" b="1" dirty="0" smtClean="0">
                <a:solidFill>
                  <a:schemeClr val="accent1"/>
                </a:solidFill>
              </a:rPr>
              <a:t> of </a:t>
            </a:r>
            <a:r>
              <a:rPr lang="es-ES" sz="3800" b="1" dirty="0" err="1" smtClean="0">
                <a:solidFill>
                  <a:schemeClr val="accent1"/>
                </a:solidFill>
              </a:rPr>
              <a:t>the</a:t>
            </a:r>
            <a:r>
              <a:rPr lang="es-ES" sz="3800" b="1" dirty="0" smtClean="0">
                <a:solidFill>
                  <a:schemeClr val="accent1"/>
                </a:solidFill>
              </a:rPr>
              <a:t> FX </a:t>
            </a:r>
            <a:r>
              <a:rPr lang="es-ES" sz="3800" b="1" dirty="0" err="1" smtClean="0">
                <a:solidFill>
                  <a:schemeClr val="accent1"/>
                </a:solidFill>
              </a:rPr>
              <a:t>Market</a:t>
            </a:r>
            <a:r>
              <a:rPr lang="es-ES" sz="3800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04" y="1964945"/>
            <a:ext cx="4578576" cy="43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5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71961" y="1249724"/>
            <a:ext cx="4407263" cy="718918"/>
          </a:xfrm>
        </p:spPr>
        <p:txBody>
          <a:bodyPr lIns="92071" tIns="46036" rIns="92071" bIns="46036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sz="3800" b="1" dirty="0" err="1" smtClean="0">
                <a:solidFill>
                  <a:schemeClr val="accent1"/>
                </a:solidFill>
              </a:rPr>
              <a:t>Size</a:t>
            </a:r>
            <a:r>
              <a:rPr lang="es-ES" sz="3800" b="1" dirty="0" smtClean="0">
                <a:solidFill>
                  <a:schemeClr val="accent1"/>
                </a:solidFill>
              </a:rPr>
              <a:t> of </a:t>
            </a:r>
            <a:r>
              <a:rPr lang="es-ES" sz="3800" b="1" dirty="0" err="1" smtClean="0">
                <a:solidFill>
                  <a:schemeClr val="accent1"/>
                </a:solidFill>
              </a:rPr>
              <a:t>the</a:t>
            </a:r>
            <a:r>
              <a:rPr lang="es-ES" sz="3800" b="1" dirty="0" smtClean="0">
                <a:solidFill>
                  <a:schemeClr val="accent1"/>
                </a:solidFill>
              </a:rPr>
              <a:t> FX </a:t>
            </a:r>
            <a:r>
              <a:rPr lang="es-ES" sz="3800" b="1" dirty="0" err="1" smtClean="0">
                <a:solidFill>
                  <a:schemeClr val="accent1"/>
                </a:solidFill>
              </a:rPr>
              <a:t>Market</a:t>
            </a:r>
            <a:r>
              <a:rPr lang="es-ES" sz="3800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60" y="2088769"/>
            <a:ext cx="5835335" cy="3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6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71961" y="1249724"/>
            <a:ext cx="4407263" cy="718918"/>
          </a:xfrm>
        </p:spPr>
        <p:txBody>
          <a:bodyPr lIns="92071" tIns="46036" rIns="92071" bIns="46036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sz="3800" b="1" dirty="0" err="1" smtClean="0">
                <a:solidFill>
                  <a:schemeClr val="accent1"/>
                </a:solidFill>
              </a:rPr>
              <a:t>Size</a:t>
            </a:r>
            <a:r>
              <a:rPr lang="es-ES" sz="3800" b="1" dirty="0" smtClean="0">
                <a:solidFill>
                  <a:schemeClr val="accent1"/>
                </a:solidFill>
              </a:rPr>
              <a:t> of </a:t>
            </a:r>
            <a:r>
              <a:rPr lang="es-ES" sz="3800" b="1" dirty="0" err="1" smtClean="0">
                <a:solidFill>
                  <a:schemeClr val="accent1"/>
                </a:solidFill>
              </a:rPr>
              <a:t>the</a:t>
            </a:r>
            <a:r>
              <a:rPr lang="es-ES" sz="3800" b="1" dirty="0" smtClean="0">
                <a:solidFill>
                  <a:schemeClr val="accent1"/>
                </a:solidFill>
              </a:rPr>
              <a:t> FX </a:t>
            </a:r>
            <a:r>
              <a:rPr lang="es-ES" sz="3800" b="1" dirty="0" err="1" smtClean="0">
                <a:solidFill>
                  <a:schemeClr val="accent1"/>
                </a:solidFill>
              </a:rPr>
              <a:t>Market</a:t>
            </a:r>
            <a:r>
              <a:rPr lang="es-ES" sz="3800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2" y="1676822"/>
            <a:ext cx="4714209" cy="24171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982" y="3097582"/>
            <a:ext cx="4000691" cy="267372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1238" y="5947967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900" dirty="0" err="1" smtClean="0"/>
              <a:t>Source</a:t>
            </a:r>
            <a:r>
              <a:rPr lang="es-ES" sz="900" dirty="0" smtClean="0"/>
              <a:t>: http</a:t>
            </a:r>
            <a:r>
              <a:rPr lang="es-ES" sz="900" dirty="0"/>
              <a:t>://</a:t>
            </a:r>
            <a:r>
              <a:rPr lang="es-ES" sz="900" dirty="0" err="1"/>
              <a:t>www.euromoney.com</a:t>
            </a:r>
            <a:r>
              <a:rPr lang="es-ES" sz="900" dirty="0"/>
              <a:t>/</a:t>
            </a:r>
            <a:r>
              <a:rPr lang="es-ES" sz="900" dirty="0" err="1"/>
              <a:t>Article</a:t>
            </a:r>
            <a:r>
              <a:rPr lang="es-ES" sz="900" dirty="0"/>
              <a:t>/3331040/FX-Survey-2014-Respondent-Report.html</a:t>
            </a:r>
          </a:p>
        </p:txBody>
      </p:sp>
    </p:spTree>
    <p:extLst>
      <p:ext uri="{BB962C8B-B14F-4D97-AF65-F5344CB8AC3E}">
        <p14:creationId xmlns:p14="http://schemas.microsoft.com/office/powerpoint/2010/main" val="204802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/>
              <a:t>Foreign</a:t>
            </a:r>
            <a:r>
              <a:rPr lang="es-ES" dirty="0"/>
              <a:t> Exchange </a:t>
            </a:r>
            <a:r>
              <a:rPr lang="es-ES" dirty="0" err="1"/>
              <a:t>Market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7</a:t>
            </a:fld>
            <a:endParaRPr lang="en-US"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022" y="2493902"/>
            <a:ext cx="7422461" cy="718918"/>
          </a:xfrm>
        </p:spPr>
        <p:txBody>
          <a:bodyPr lIns="92071" tIns="46036" rIns="92071" bIns="46036">
            <a:noAutofit/>
          </a:bodyPr>
          <a:lstStyle/>
          <a:p>
            <a:pPr marL="0" indent="0" algn="just">
              <a:buNone/>
            </a:pPr>
            <a:r>
              <a:rPr lang="es-ES" sz="4800" b="1" dirty="0" err="1" smtClean="0">
                <a:solidFill>
                  <a:schemeClr val="accent1"/>
                </a:solidFill>
              </a:rPr>
              <a:t>Currency</a:t>
            </a:r>
            <a:r>
              <a:rPr lang="es-ES" sz="4800" b="1" dirty="0" smtClean="0">
                <a:solidFill>
                  <a:schemeClr val="accent1"/>
                </a:solidFill>
              </a:rPr>
              <a:t> </a:t>
            </a:r>
            <a:r>
              <a:rPr lang="es-ES" sz="4800" b="1" dirty="0" err="1" smtClean="0">
                <a:solidFill>
                  <a:schemeClr val="accent1"/>
                </a:solidFill>
              </a:rPr>
              <a:t>quotes</a:t>
            </a:r>
            <a:r>
              <a:rPr lang="es-ES" sz="4800" b="1" dirty="0" smtClean="0">
                <a:solidFill>
                  <a:schemeClr val="accent1"/>
                </a:solidFill>
              </a:rPr>
              <a:t> and </a:t>
            </a:r>
            <a:r>
              <a:rPr lang="es-ES" sz="4800" b="1" dirty="0" err="1" smtClean="0">
                <a:solidFill>
                  <a:schemeClr val="accent1"/>
                </a:solidFill>
              </a:rPr>
              <a:t>prices</a:t>
            </a:r>
            <a:endParaRPr lang="es-ES" sz="4800" b="1" dirty="0" smtClean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9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Foreign</a:t>
            </a:r>
            <a:r>
              <a:rPr lang="es-ES" dirty="0" smtClean="0"/>
              <a:t> </a:t>
            </a:r>
            <a:r>
              <a:rPr lang="es-ES" dirty="0"/>
              <a:t>Exchange </a:t>
            </a:r>
            <a:r>
              <a:rPr lang="es-ES" dirty="0" err="1" smtClean="0"/>
              <a:t>Quotes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8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/>
          <a:srcRect l="6597" r="6597"/>
          <a:stretch>
            <a:fillRect/>
          </a:stretch>
        </p:blipFill>
        <p:spPr>
          <a:xfrm>
            <a:off x="1564133" y="1904881"/>
            <a:ext cx="5662928" cy="3114392"/>
          </a:xfrm>
        </p:spPr>
      </p:pic>
    </p:spTree>
    <p:extLst>
      <p:ext uri="{BB962C8B-B14F-4D97-AF65-F5344CB8AC3E}">
        <p14:creationId xmlns:p14="http://schemas.microsoft.com/office/powerpoint/2010/main" val="391317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Foreign</a:t>
            </a:r>
            <a:r>
              <a:rPr lang="es-ES" dirty="0" smtClean="0"/>
              <a:t> </a:t>
            </a:r>
            <a:r>
              <a:rPr lang="es-ES" dirty="0"/>
              <a:t>Exchange </a:t>
            </a:r>
            <a:r>
              <a:rPr lang="es-ES" dirty="0" err="1" smtClean="0"/>
              <a:t>Quotes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cs typeface="ＭＳ Ｐゴシック" charset="0"/>
              </a:rPr>
              <a:t>2-</a:t>
            </a:r>
            <a:fld id="{BE85B2EA-24A5-9941-845C-B764A8E529E5}" type="slidenum">
              <a:rPr lang="en-US">
                <a:cs typeface="ＭＳ Ｐゴシック" charset="0"/>
              </a:rPr>
              <a:pPr/>
              <a:t>9</a:t>
            </a:fld>
            <a:endParaRPr lang="en-US">
              <a:cs typeface="ＭＳ Ｐゴシック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436301"/>
            <a:ext cx="9160494" cy="421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2000"/>
                </a:schemeClr>
              </a:gs>
              <a:gs pos="6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 A </a:t>
            </a:r>
            <a:r>
              <a:rPr lang="es-ES" dirty="0" err="1"/>
              <a:t>dealer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in New York City </a:t>
            </a:r>
            <a:r>
              <a:rPr lang="es-ES" dirty="0" err="1"/>
              <a:t>provides</a:t>
            </a:r>
            <a:r>
              <a:rPr lang="es-ES" dirty="0"/>
              <a:t> a spot </a:t>
            </a:r>
            <a:r>
              <a:rPr lang="es-ES" dirty="0" err="1"/>
              <a:t>exchange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quote</a:t>
            </a:r>
            <a:r>
              <a:rPr lang="es-ES" dirty="0"/>
              <a:t> of 12.4035 MXN</a:t>
            </a:r>
            <a:r>
              <a:rPr lang="es-ES" dirty="0" smtClean="0"/>
              <a:t>/USD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client</a:t>
            </a:r>
            <a:r>
              <a:rPr lang="es-ES" dirty="0"/>
              <a:t> in </a:t>
            </a:r>
            <a:r>
              <a:rPr lang="es-ES" dirty="0" err="1"/>
              <a:t>Mexico</a:t>
            </a:r>
            <a:r>
              <a:rPr lang="es-ES" dirty="0"/>
              <a:t> City.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inverse</a:t>
            </a:r>
            <a:r>
              <a:rPr lang="es-ES" dirty="0"/>
              <a:t> of 12.4035 </a:t>
            </a:r>
            <a:r>
              <a:rPr lang="es-ES" dirty="0" err="1"/>
              <a:t>is</a:t>
            </a:r>
            <a:r>
              <a:rPr lang="es-ES" dirty="0"/>
              <a:t> 0.0806.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perspective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Mexican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most</a:t>
            </a:r>
            <a:r>
              <a:rPr lang="es-ES" dirty="0"/>
              <a:t> </a:t>
            </a:r>
            <a:r>
              <a:rPr lang="es-ES" dirty="0" err="1" smtClean="0"/>
              <a:t>accurate</a:t>
            </a:r>
            <a:r>
              <a:rPr lang="es-ES" dirty="0" smtClean="0"/>
              <a:t>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A.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exchange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quotation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0.0806.</a:t>
            </a:r>
          </a:p>
          <a:p>
            <a:pPr marL="0" indent="0">
              <a:buNone/>
            </a:pPr>
            <a:r>
              <a:rPr lang="es-ES" dirty="0"/>
              <a:t>B.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exchange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quotation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12.4035.</a:t>
            </a:r>
          </a:p>
          <a:p>
            <a:pPr marL="0" indent="0">
              <a:buNone/>
            </a:pPr>
            <a:r>
              <a:rPr lang="es-ES" dirty="0"/>
              <a:t>C.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indirect</a:t>
            </a:r>
            <a:r>
              <a:rPr lang="es-ES" dirty="0"/>
              <a:t> </a:t>
            </a:r>
            <a:r>
              <a:rPr lang="es-ES" dirty="0" err="1"/>
              <a:t>exchange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quotation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12.4035.</a:t>
            </a:r>
          </a:p>
        </p:txBody>
      </p:sp>
    </p:spTree>
    <p:extLst>
      <p:ext uri="{BB962C8B-B14F-4D97-AF65-F5344CB8AC3E}">
        <p14:creationId xmlns:p14="http://schemas.microsoft.com/office/powerpoint/2010/main" val="178254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263</TotalTime>
  <Words>443</Words>
  <Application>Microsoft Macintosh PowerPoint</Application>
  <PresentationFormat>Presentación en pantalla (4:3)</PresentationFormat>
  <Paragraphs>84</Paragraphs>
  <Slides>22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Office Theme</vt:lpstr>
      <vt:lpstr>International Finance</vt:lpstr>
      <vt:lpstr>Presentación de PowerPoint</vt:lpstr>
      <vt:lpstr>The Foreign Exchange Market</vt:lpstr>
      <vt:lpstr>The Foreign Exchange Market</vt:lpstr>
      <vt:lpstr>The Foreign Exchange Market</vt:lpstr>
      <vt:lpstr>The Foreign Exchange Market</vt:lpstr>
      <vt:lpstr>The Foreign Exchange Market</vt:lpstr>
      <vt:lpstr>Foreign Exchange Quotes</vt:lpstr>
      <vt:lpstr>Foreign Exchange Quotes</vt:lpstr>
      <vt:lpstr>Foreign Exchange Quotes</vt:lpstr>
      <vt:lpstr>Presentación de PowerPoint</vt:lpstr>
      <vt:lpstr>Presentación de PowerPoint</vt:lpstr>
      <vt:lpstr>The Foreign Exchange Market</vt:lpstr>
      <vt:lpstr>Presentación de PowerPoint</vt:lpstr>
      <vt:lpstr>Presentación de PowerPoint</vt:lpstr>
      <vt:lpstr>Presentación de PowerPoint</vt:lpstr>
      <vt:lpstr>The Foreign Exchange Market</vt:lpstr>
      <vt:lpstr>Presentación de PowerPoint</vt:lpstr>
      <vt:lpstr>Presentación de PowerPoint</vt:lpstr>
      <vt:lpstr>Presentación de PowerPoint</vt:lpstr>
      <vt:lpstr>Presentación de PowerPoint</vt:lpstr>
      <vt:lpstr>The Foreign Exchange Market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JOSE ROMERO</cp:lastModifiedBy>
  <cp:revision>57</cp:revision>
  <dcterms:created xsi:type="dcterms:W3CDTF">2010-04-12T23:12:02Z</dcterms:created>
  <dcterms:modified xsi:type="dcterms:W3CDTF">2015-02-14T12:03:45Z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