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61" r:id="rId18"/>
    <p:sldId id="260" r:id="rId19"/>
    <p:sldId id="278" r:id="rId20"/>
    <p:sldId id="277" r:id="rId21"/>
    <p:sldId id="257" r:id="rId22"/>
    <p:sldId id="258" r:id="rId23"/>
    <p:sldId id="279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871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40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59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83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561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66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265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54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883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752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67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7491-2478-416A-98B6-073C83119DE3}" type="datetimeFigureOut">
              <a:rPr lang="es-ES" smtClean="0"/>
              <a:pPr/>
              <a:t>11/24/16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8594-F77F-4831-9F17-B149D2B6B74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06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715"/>
          </a:xfrm>
        </p:spPr>
        <p:txBody>
          <a:bodyPr>
            <a:normAutofit/>
          </a:bodyPr>
          <a:lstStyle/>
          <a:p>
            <a:r>
              <a:rPr lang="es-CO" dirty="0" smtClean="0"/>
              <a:t>Análisis </a:t>
            </a:r>
            <a:r>
              <a:rPr lang="es-CO" dirty="0" smtClean="0"/>
              <a:t>del efecto de grupo par en las  </a:t>
            </a:r>
            <a:r>
              <a:rPr lang="es-CO" dirty="0" smtClean="0"/>
              <a:t>r</a:t>
            </a:r>
            <a:r>
              <a:rPr lang="es-CO" dirty="0" smtClean="0"/>
              <a:t>edes de </a:t>
            </a:r>
            <a:r>
              <a:rPr lang="es-CO" dirty="0" smtClean="0"/>
              <a:t>la Facultad de Economía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90734"/>
            <a:ext cx="9144000" cy="1655762"/>
          </a:xfrm>
        </p:spPr>
        <p:txBody>
          <a:bodyPr/>
          <a:lstStyle/>
          <a:p>
            <a:endParaRPr lang="es-CO" dirty="0" smtClean="0"/>
          </a:p>
          <a:p>
            <a:r>
              <a:rPr lang="es-CO" sz="3600" dirty="0" smtClean="0"/>
              <a:t>Camila Valencia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71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stograma de grados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35710" r="-35710"/>
          <a:stretch>
            <a:fillRect/>
          </a:stretch>
        </p:blipFill>
        <p:spPr>
          <a:xfrm>
            <a:off x="-1658603" y="0"/>
            <a:ext cx="15509206" cy="641768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dacademicaprograma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2915" r="-72915"/>
          <a:stretch>
            <a:fillRect/>
          </a:stretch>
        </p:blipFill>
        <p:spPr>
          <a:xfrm>
            <a:off x="-287896" y="158285"/>
            <a:ext cx="12767791" cy="65713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dacademicapromedi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2915" r="-72915"/>
          <a:stretch>
            <a:fillRect/>
          </a:stretch>
        </p:blipFill>
        <p:spPr>
          <a:xfrm>
            <a:off x="-1920149" y="223862"/>
            <a:ext cx="16032297" cy="66341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dacademicapilo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2915" r="-72915"/>
          <a:stretch>
            <a:fillRect/>
          </a:stretch>
        </p:blipFill>
        <p:spPr>
          <a:xfrm>
            <a:off x="-1501675" y="285094"/>
            <a:ext cx="15195350" cy="628781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dacademicaestrat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2915" r="-72915"/>
          <a:stretch>
            <a:fillRect/>
          </a:stretch>
        </p:blipFill>
        <p:spPr>
          <a:xfrm>
            <a:off x="-2303530" y="140888"/>
            <a:ext cx="16232815" cy="67171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Instrumentales</a:t>
            </a:r>
            <a:endParaRPr lang="en-US" dirty="0"/>
          </a:p>
        </p:txBody>
      </p:sp>
      <p:pic>
        <p:nvPicPr>
          <p:cNvPr id="4" name="Content Placeholder 3" descr="Screen Shot 2016-11-25 at 01.02.4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1855" b="-61855"/>
          <a:stretch>
            <a:fillRect/>
          </a:stretch>
        </p:blipFill>
        <p:spPr>
          <a:xfrm>
            <a:off x="838200" y="1253331"/>
            <a:ext cx="10515600" cy="4351338"/>
          </a:xfrm>
        </p:spPr>
      </p:pic>
      <p:pic>
        <p:nvPicPr>
          <p:cNvPr id="5" name="Picture 4" descr="Screen Shot 2016-11-25 at 01.02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51" y="4359394"/>
            <a:ext cx="11099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6" name="Content Placeholder 5" descr="Screen Shot 2016-11-25 at 01.06.5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098" r="-61098"/>
          <a:stretch>
            <a:fillRect/>
          </a:stretch>
        </p:blipFill>
        <p:spPr>
          <a:xfrm>
            <a:off x="30581" y="1377389"/>
            <a:ext cx="12161419" cy="50323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6-11-25 at 01.07.1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263" r="-30263"/>
          <a:stretch>
            <a:fillRect/>
          </a:stretch>
        </p:blipFill>
        <p:spPr>
          <a:xfrm>
            <a:off x="838200" y="317500"/>
            <a:ext cx="10515600" cy="5859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6-11-25 at 01.07.3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5990" r="-65990"/>
          <a:stretch>
            <a:fillRect/>
          </a:stretch>
        </p:blipFill>
        <p:spPr>
          <a:xfrm>
            <a:off x="-626036" y="539428"/>
            <a:ext cx="13966085" cy="577914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18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dsocialpil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3" y="0"/>
            <a:ext cx="67405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La </a:t>
            </a:r>
            <a:r>
              <a:rPr lang="en-US" dirty="0" smtClean="0"/>
              <a:t>principal </a:t>
            </a:r>
            <a:r>
              <a:rPr lang="en-US" dirty="0" err="1" smtClean="0"/>
              <a:t>motivación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de la </a:t>
            </a:r>
            <a:r>
              <a:rPr lang="en-US" dirty="0" err="1" smtClean="0"/>
              <a:t>calidad</a:t>
            </a:r>
            <a:r>
              <a:rPr lang="en-US" dirty="0" smtClean="0"/>
              <a:t> de la red de </a:t>
            </a:r>
            <a:r>
              <a:rPr lang="en-US" dirty="0" err="1" smtClean="0"/>
              <a:t>estudio</a:t>
            </a:r>
            <a:r>
              <a:rPr lang="en-US" dirty="0" smtClean="0"/>
              <a:t> de los </a:t>
            </a:r>
            <a:r>
              <a:rPr lang="en-US" dirty="0" err="1" smtClean="0"/>
              <a:t>individuos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rendimiento</a:t>
            </a:r>
            <a:r>
              <a:rPr lang="en-US" dirty="0" smtClean="0"/>
              <a:t> </a:t>
            </a:r>
            <a:r>
              <a:rPr lang="en-US" dirty="0" err="1" smtClean="0"/>
              <a:t>académico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fundamentos</a:t>
            </a:r>
            <a:r>
              <a:rPr lang="en-US" dirty="0" smtClean="0"/>
              <a:t> </a:t>
            </a:r>
            <a:r>
              <a:rPr lang="en-US" dirty="0" err="1" smtClean="0"/>
              <a:t>claros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los </a:t>
            </a:r>
            <a:r>
              <a:rPr lang="en-US" dirty="0" err="1" smtClean="0"/>
              <a:t>grupos</a:t>
            </a:r>
            <a:r>
              <a:rPr lang="en-US" dirty="0" smtClean="0"/>
              <a:t> del primer </a:t>
            </a:r>
            <a:r>
              <a:rPr lang="en-US" dirty="0" err="1" smtClean="0"/>
              <a:t>semestre</a:t>
            </a:r>
            <a:r>
              <a:rPr lang="en-US" dirty="0" smtClean="0"/>
              <a:t> en la </a:t>
            </a:r>
            <a:r>
              <a:rPr lang="en-US" dirty="0" err="1" smtClean="0"/>
              <a:t>universidad</a:t>
            </a:r>
            <a:r>
              <a:rPr lang="en-US" dirty="0" smtClean="0"/>
              <a:t>.</a:t>
            </a:r>
            <a:endParaRPr lang="es-C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t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8900"/>
            <a:ext cx="9575800" cy="6769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ddeportegenero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2915" r="-72915"/>
          <a:stretch>
            <a:fillRect/>
          </a:stretch>
        </p:blipFill>
        <p:spPr>
          <a:xfrm>
            <a:off x="-1367736" y="340518"/>
            <a:ext cx="14927471" cy="617696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7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85145" y="232291"/>
            <a:ext cx="9008359" cy="6393417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55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t4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35416" r="-35416"/>
          <a:stretch>
            <a:fillRect/>
          </a:stretch>
        </p:blipFill>
        <p:spPr>
          <a:xfrm>
            <a:off x="-1896035" y="875785"/>
            <a:ext cx="15555180" cy="643670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Efecto grande del rendimiento de la red intrumentado sobre el promedio de cadaa estudiante.</a:t>
            </a:r>
          </a:p>
          <a:p>
            <a:r>
              <a:rPr lang="es-ES" dirty="0" smtClean="0"/>
              <a:t>Polarizaci</a:t>
            </a:r>
            <a:r>
              <a:rPr lang="es-ES" dirty="0" smtClean="0"/>
              <a:t>ó</a:t>
            </a:r>
            <a:r>
              <a:rPr lang="es-ES" dirty="0" smtClean="0"/>
              <a:t>n de carreras</a:t>
            </a:r>
          </a:p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 una pol</a:t>
            </a:r>
            <a:r>
              <a:rPr lang="es-ES" dirty="0" smtClean="0"/>
              <a:t>í</a:t>
            </a:r>
            <a:r>
              <a:rPr lang="es-ES" dirty="0" smtClean="0"/>
              <a:t>tica de asignaci</a:t>
            </a:r>
            <a:r>
              <a:rPr lang="es-ES" dirty="0" smtClean="0"/>
              <a:t>ó</a:t>
            </a:r>
            <a:r>
              <a:rPr lang="es-ES" dirty="0" smtClean="0"/>
              <a:t>n de los alumnos dependiendo de su desempeño acad</a:t>
            </a:r>
            <a:r>
              <a:rPr lang="es-ES" dirty="0" smtClean="0"/>
              <a:t>é</a:t>
            </a:r>
            <a:r>
              <a:rPr lang="es-ES" dirty="0" smtClean="0"/>
              <a:t>mico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 smtClean="0"/>
              <a:t>- Qué tan interconectados estan los estudiantes de la universidad del Rosario? </a:t>
            </a:r>
          </a:p>
          <a:p>
            <a:pPr>
              <a:buNone/>
            </a:pPr>
            <a:r>
              <a:rPr lang="es-CO" dirty="0" smtClean="0"/>
              <a:t>- De que atributos depende de esa interconección?</a:t>
            </a:r>
          </a:p>
          <a:p>
            <a:pPr>
              <a:buNone/>
            </a:pPr>
            <a:r>
              <a:rPr lang="es-CO" dirty="0" smtClean="0"/>
              <a:t>- Qué clase de polarizacion hay en la red de estudiantes universitarios?</a:t>
            </a:r>
          </a:p>
          <a:p>
            <a:pPr>
              <a:buNone/>
            </a:pPr>
            <a:r>
              <a:rPr lang="es-CO" dirty="0" smtClean="0"/>
              <a:t>- Qué esfecto tiene la red de amigos sobre el rendimiento académico?</a:t>
            </a:r>
          </a:p>
          <a:p>
            <a:pPr>
              <a:buNone/>
            </a:pPr>
            <a:r>
              <a:rPr lang="es-CO" dirty="0" smtClean="0"/>
              <a:t>- Cual es el efecto del grupo par sobre el rendimiento académico?</a:t>
            </a:r>
            <a:endParaRPr lang="es-CO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CO" dirty="0" smtClean="0"/>
              <a:t>Resultados del Saber 11 de todos los estudiantes y su encuesta socioeconomica</a:t>
            </a:r>
          </a:p>
          <a:p>
            <a:pPr>
              <a:buFontTx/>
              <a:buChar char="-"/>
            </a:pPr>
            <a:r>
              <a:rPr lang="es-CO" dirty="0" smtClean="0"/>
              <a:t>Los datos requeridos de los estudiantes a la hora de admisión </a:t>
            </a:r>
          </a:p>
          <a:p>
            <a:pPr>
              <a:buFontTx/>
              <a:buChar char="-"/>
            </a:pPr>
            <a:r>
              <a:rPr lang="es-CO" dirty="0" smtClean="0"/>
              <a:t>El rendimiento académico del estudiante en el primer semestre</a:t>
            </a:r>
          </a:p>
          <a:p>
            <a:pPr>
              <a:buFontTx/>
              <a:buChar char="-"/>
            </a:pPr>
            <a:r>
              <a:rPr lang="es-CO" dirty="0" smtClean="0"/>
              <a:t>La encuesta de redes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11-25 at 00.17.0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999" r="-25999"/>
          <a:stretch>
            <a:fillRect/>
          </a:stretch>
        </p:blipFill>
        <p:spPr>
          <a:xfrm>
            <a:off x="1083870" y="1072819"/>
            <a:ext cx="10515600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11-25 at 00.18.1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4048" r="-34048"/>
          <a:stretch>
            <a:fillRect/>
          </a:stretch>
        </p:blipFill>
        <p:spPr>
          <a:xfrm>
            <a:off x="838200" y="1253331"/>
            <a:ext cx="10515600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redestudioroja (1)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35416" r="-35416"/>
          <a:stretch>
            <a:fillRect/>
          </a:stretch>
        </p:blipFill>
        <p:spPr>
          <a:xfrm>
            <a:off x="-1186731" y="840564"/>
            <a:ext cx="14565461" cy="601743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Caracteristicas de la red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Conectividad</a:t>
            </a:r>
          </a:p>
          <a:p>
            <a:r>
              <a:rPr lang="es-CO" dirty="0" smtClean="0"/>
              <a:t>Distancia </a:t>
            </a:r>
            <a:r>
              <a:rPr lang="es-CO" dirty="0" smtClean="0"/>
              <a:t>geodésica</a:t>
            </a:r>
          </a:p>
          <a:p>
            <a:r>
              <a:rPr lang="es-CO" dirty="0" smtClean="0"/>
              <a:t>Transitividad</a:t>
            </a:r>
            <a:endParaRPr lang="es-CO" dirty="0" smtClean="0"/>
          </a:p>
          <a:p>
            <a:r>
              <a:rPr lang="es-CO" dirty="0" smtClean="0"/>
              <a:t>Centralidad </a:t>
            </a:r>
            <a:r>
              <a:rPr lang="en-US" dirty="0" smtClean="0"/>
              <a:t>0.1896617</a:t>
            </a:r>
            <a:endParaRPr lang="es-CO" dirty="0" smtClean="0"/>
          </a:p>
          <a:p>
            <a:r>
              <a:rPr lang="es-CO" dirty="0" smtClean="0"/>
              <a:t>Diametro 5</a:t>
            </a:r>
          </a:p>
          <a:p>
            <a:r>
              <a:rPr lang="es-CO" dirty="0" smtClean="0"/>
              <a:t>Densidad 0.06314732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529"/>
            <a:ext cx="10515600" cy="5803434"/>
          </a:xfrm>
        </p:spPr>
        <p:txBody>
          <a:bodyPr/>
          <a:lstStyle/>
          <a:p>
            <a:r>
              <a:rPr lang="es-CO" dirty="0" smtClean="0"/>
              <a:t>Grado de un vertice </a:t>
            </a:r>
          </a:p>
          <a:p>
            <a:endParaRPr lang="en-US" dirty="0"/>
          </a:p>
        </p:txBody>
      </p:sp>
      <p:pic>
        <p:nvPicPr>
          <p:cNvPr id="4" name="Picture 3" descr="redacademicagene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65" y="907115"/>
            <a:ext cx="6164681" cy="6272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219</Words>
  <Application>Microsoft Macintosh PowerPoint</Application>
  <PresentationFormat>Custom</PresentationFormat>
  <Paragraphs>34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de Office</vt:lpstr>
      <vt:lpstr>Análisis del efecto de grupo par en las  redes de la Facultad de Economía</vt:lpstr>
      <vt:lpstr>Motivación </vt:lpstr>
      <vt:lpstr>Preguntas</vt:lpstr>
      <vt:lpstr>Datos</vt:lpstr>
      <vt:lpstr>Slide 5</vt:lpstr>
      <vt:lpstr>Slide 6</vt:lpstr>
      <vt:lpstr>Slide 7</vt:lpstr>
      <vt:lpstr>Caracteristicas de la red</vt:lpstr>
      <vt:lpstr>Slide 9</vt:lpstr>
      <vt:lpstr>Slide 10</vt:lpstr>
      <vt:lpstr>Slide 11</vt:lpstr>
      <vt:lpstr>Slide 12</vt:lpstr>
      <vt:lpstr>Slide 13</vt:lpstr>
      <vt:lpstr>Slide 14</vt:lpstr>
      <vt:lpstr>Variables Instrumentales</vt:lpstr>
      <vt:lpstr>Resultados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Conclusión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Catalina Valencia Rodriguez</dc:creator>
  <cp:lastModifiedBy>Adolfo</cp:lastModifiedBy>
  <cp:revision>7</cp:revision>
  <dcterms:created xsi:type="dcterms:W3CDTF">2016-11-25T04:46:30Z</dcterms:created>
  <dcterms:modified xsi:type="dcterms:W3CDTF">2016-11-25T06:24:15Z</dcterms:modified>
</cp:coreProperties>
</file>