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6" r:id="rId4"/>
    <p:sldId id="263" r:id="rId5"/>
    <p:sldId id="265" r:id="rId6"/>
    <p:sldId id="267" r:id="rId7"/>
    <p:sldId id="268" r:id="rId8"/>
    <p:sldId id="282" r:id="rId9"/>
    <p:sldId id="270" r:id="rId10"/>
    <p:sldId id="271" r:id="rId11"/>
    <p:sldId id="272" r:id="rId12"/>
    <p:sldId id="273" r:id="rId13"/>
    <p:sldId id="274" r:id="rId14"/>
    <p:sldId id="275" r:id="rId15"/>
    <p:sldId id="276" r:id="rId16"/>
    <p:sldId id="264" r:id="rId17"/>
    <p:sldId id="261" r:id="rId18"/>
    <p:sldId id="260" r:id="rId19"/>
    <p:sldId id="278" r:id="rId20"/>
    <p:sldId id="277" r:id="rId21"/>
    <p:sldId id="257" r:id="rId22"/>
    <p:sldId id="258" r:id="rId23"/>
    <p:sldId id="279" r:id="rId24"/>
    <p:sldId id="280"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4" d="100"/>
          <a:sy n="74" d="100"/>
        </p:scale>
        <p:origin x="4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423871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46404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3735994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355831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3915611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144665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2682655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418546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113883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265752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3C57491-2478-416A-98B6-073C83119DE3}" type="datetimeFigureOut">
              <a:rPr lang="es-ES" smtClean="0"/>
              <a:pPr/>
              <a:t>25/11/2016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3FB8594-F77F-4831-9F17-B149D2B6B74B}" type="slidenum">
              <a:rPr lang="es-ES" smtClean="0"/>
              <a:pPr/>
              <a:t>‹Nº›</a:t>
            </a:fld>
            <a:endParaRPr lang="es-ES"/>
          </a:p>
        </p:txBody>
      </p:sp>
    </p:spTree>
    <p:extLst>
      <p:ext uri="{BB962C8B-B14F-4D97-AF65-F5344CB8AC3E}">
        <p14:creationId xmlns:p14="http://schemas.microsoft.com/office/powerpoint/2010/main" val="11167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57491-2478-416A-98B6-073C83119DE3}" type="datetimeFigureOut">
              <a:rPr lang="es-ES" smtClean="0"/>
              <a:pPr/>
              <a:t>25/11/2016</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B8594-F77F-4831-9F17-B149D2B6B74B}" type="slidenum">
              <a:rPr lang="es-ES" smtClean="0"/>
              <a:pPr/>
              <a:t>‹Nº›</a:t>
            </a:fld>
            <a:endParaRPr lang="es-ES"/>
          </a:p>
        </p:txBody>
      </p:sp>
    </p:spTree>
    <p:extLst>
      <p:ext uri="{BB962C8B-B14F-4D97-AF65-F5344CB8AC3E}">
        <p14:creationId xmlns:p14="http://schemas.microsoft.com/office/powerpoint/2010/main" val="1900674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amila.valencia@urosario.edu.c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2"/>
            <a:ext cx="9144000" cy="3105715"/>
          </a:xfrm>
        </p:spPr>
        <p:txBody>
          <a:bodyPr>
            <a:normAutofit/>
          </a:bodyPr>
          <a:lstStyle/>
          <a:p>
            <a:r>
              <a:rPr lang="es-CO" dirty="0" smtClean="0"/>
              <a:t>Análisis del efecto de grupo par en las  redes de la Facultad de Economía</a:t>
            </a:r>
            <a:endParaRPr lang="es-ES" dirty="0"/>
          </a:p>
        </p:txBody>
      </p:sp>
      <p:sp>
        <p:nvSpPr>
          <p:cNvPr id="3" name="Subtítulo 2"/>
          <p:cNvSpPr>
            <a:spLocks noGrp="1"/>
          </p:cNvSpPr>
          <p:nvPr>
            <p:ph type="subTitle" idx="1"/>
          </p:nvPr>
        </p:nvSpPr>
        <p:spPr>
          <a:xfrm>
            <a:off x="1524000" y="4559121"/>
            <a:ext cx="9144000" cy="1887375"/>
          </a:xfrm>
        </p:spPr>
        <p:txBody>
          <a:bodyPr>
            <a:normAutofit fontScale="92500" lnSpcReduction="20000"/>
          </a:bodyPr>
          <a:lstStyle/>
          <a:p>
            <a:endParaRPr lang="es-CO" dirty="0" smtClean="0"/>
          </a:p>
          <a:p>
            <a:r>
              <a:rPr lang="es-CO" sz="3600" dirty="0" smtClean="0"/>
              <a:t>Camila </a:t>
            </a:r>
            <a:r>
              <a:rPr lang="es-CO" sz="3600" dirty="0" smtClean="0"/>
              <a:t>Valencia</a:t>
            </a:r>
          </a:p>
          <a:p>
            <a:r>
              <a:rPr lang="es-CO" sz="3600" dirty="0">
                <a:hlinkClick r:id="rId2"/>
              </a:rPr>
              <a:t>c</a:t>
            </a:r>
            <a:r>
              <a:rPr lang="es-CO" sz="3600" dirty="0" smtClean="0">
                <a:hlinkClick r:id="rId2"/>
              </a:rPr>
              <a:t>amila.valencia@urosario.edu.co</a:t>
            </a:r>
            <a:endParaRPr lang="es-CO" sz="3600" dirty="0" smtClean="0"/>
          </a:p>
          <a:p>
            <a:r>
              <a:rPr lang="es-CO" sz="3600" dirty="0" smtClean="0"/>
              <a:t>Noviembre 2016</a:t>
            </a:r>
            <a:endParaRPr lang="es-ES" sz="3600" dirty="0"/>
          </a:p>
        </p:txBody>
      </p:sp>
    </p:spTree>
    <p:extLst>
      <p:ext uri="{BB962C8B-B14F-4D97-AF65-F5344CB8AC3E}">
        <p14:creationId xmlns:p14="http://schemas.microsoft.com/office/powerpoint/2010/main" val="2547118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istograma de grados.jpeg"/>
          <p:cNvPicPr>
            <a:picLocks noGrp="1" noChangeAspect="1"/>
          </p:cNvPicPr>
          <p:nvPr>
            <p:ph idx="1"/>
          </p:nvPr>
        </p:nvPicPr>
        <p:blipFill>
          <a:blip r:embed="rId2"/>
          <a:srcRect l="-35710" r="-35710"/>
          <a:stretch>
            <a:fillRect/>
          </a:stretch>
        </p:blipFill>
        <p:spPr>
          <a:xfrm>
            <a:off x="-1658603" y="0"/>
            <a:ext cx="15509206" cy="6417684"/>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dacademicaprograma.jpeg"/>
          <p:cNvPicPr>
            <a:picLocks noGrp="1" noChangeAspect="1"/>
          </p:cNvPicPr>
          <p:nvPr>
            <p:ph idx="1"/>
          </p:nvPr>
        </p:nvPicPr>
        <p:blipFill>
          <a:blip r:embed="rId2"/>
          <a:srcRect l="-72915" r="-72915"/>
          <a:stretch>
            <a:fillRect/>
          </a:stretch>
        </p:blipFill>
        <p:spPr>
          <a:xfrm>
            <a:off x="-287896" y="158285"/>
            <a:ext cx="12767791" cy="6571312"/>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dacademicapromedio.png"/>
          <p:cNvPicPr>
            <a:picLocks noGrp="1" noChangeAspect="1"/>
          </p:cNvPicPr>
          <p:nvPr>
            <p:ph idx="1"/>
          </p:nvPr>
        </p:nvPicPr>
        <p:blipFill>
          <a:blip r:embed="rId2"/>
          <a:srcRect l="-72915" r="-72915"/>
          <a:stretch>
            <a:fillRect/>
          </a:stretch>
        </p:blipFill>
        <p:spPr>
          <a:xfrm>
            <a:off x="-1920149" y="223862"/>
            <a:ext cx="16032297" cy="66341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dacademicapilo.jpeg"/>
          <p:cNvPicPr>
            <a:picLocks noGrp="1" noChangeAspect="1"/>
          </p:cNvPicPr>
          <p:nvPr>
            <p:ph idx="1"/>
          </p:nvPr>
        </p:nvPicPr>
        <p:blipFill>
          <a:blip r:embed="rId2"/>
          <a:srcRect l="-72915" r="-72915"/>
          <a:stretch>
            <a:fillRect/>
          </a:stretch>
        </p:blipFill>
        <p:spPr>
          <a:xfrm>
            <a:off x="-1501675" y="285094"/>
            <a:ext cx="15195350" cy="6287811"/>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dacademicaestrato.png"/>
          <p:cNvPicPr>
            <a:picLocks noGrp="1" noChangeAspect="1"/>
          </p:cNvPicPr>
          <p:nvPr>
            <p:ph idx="1"/>
          </p:nvPr>
        </p:nvPicPr>
        <p:blipFill>
          <a:blip r:embed="rId2"/>
          <a:srcRect l="-72915" r="-72915"/>
          <a:stretch>
            <a:fillRect/>
          </a:stretch>
        </p:blipFill>
        <p:spPr>
          <a:xfrm>
            <a:off x="-2303530" y="140888"/>
            <a:ext cx="16232815" cy="671711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r>
              <a:rPr lang="en-US" dirty="0" err="1" smtClean="0"/>
              <a:t>Instrumentales</a:t>
            </a:r>
            <a:endParaRPr lang="en-US" dirty="0"/>
          </a:p>
        </p:txBody>
      </p:sp>
      <p:pic>
        <p:nvPicPr>
          <p:cNvPr id="4" name="Content Placeholder 3" descr="Screen Shot 2016-11-25 at 01.02.43.png"/>
          <p:cNvPicPr>
            <a:picLocks noGrp="1" noChangeAspect="1"/>
          </p:cNvPicPr>
          <p:nvPr>
            <p:ph idx="1"/>
          </p:nvPr>
        </p:nvPicPr>
        <p:blipFill>
          <a:blip r:embed="rId2"/>
          <a:srcRect t="-61855" b="-61855"/>
          <a:stretch>
            <a:fillRect/>
          </a:stretch>
        </p:blipFill>
        <p:spPr>
          <a:xfrm>
            <a:off x="838200" y="1253331"/>
            <a:ext cx="10515600" cy="4351338"/>
          </a:xfrm>
        </p:spPr>
      </p:pic>
      <p:pic>
        <p:nvPicPr>
          <p:cNvPr id="5" name="Picture 4" descr="Screen Shot 2016-11-25 at 01.02.52.png"/>
          <p:cNvPicPr>
            <a:picLocks noChangeAspect="1"/>
          </p:cNvPicPr>
          <p:nvPr/>
        </p:nvPicPr>
        <p:blipFill>
          <a:blip r:embed="rId3"/>
          <a:stretch>
            <a:fillRect/>
          </a:stretch>
        </p:blipFill>
        <p:spPr>
          <a:xfrm>
            <a:off x="878051" y="4359394"/>
            <a:ext cx="11099800" cy="1371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Resultados</a:t>
            </a:r>
            <a:endParaRPr lang="en-US" dirty="0"/>
          </a:p>
        </p:txBody>
      </p:sp>
      <p:pic>
        <p:nvPicPr>
          <p:cNvPr id="6" name="Content Placeholder 5" descr="Screen Shot 2016-11-25 at 01.06.50.png"/>
          <p:cNvPicPr>
            <a:picLocks noGrp="1" noChangeAspect="1"/>
          </p:cNvPicPr>
          <p:nvPr>
            <p:ph idx="1"/>
          </p:nvPr>
        </p:nvPicPr>
        <p:blipFill>
          <a:blip r:embed="rId2"/>
          <a:srcRect l="-61098" r="-61098"/>
          <a:stretch>
            <a:fillRect/>
          </a:stretch>
        </p:blipFill>
        <p:spPr>
          <a:xfrm>
            <a:off x="30581" y="1377389"/>
            <a:ext cx="12161419" cy="503237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6-11-25 at 01.07.14.png"/>
          <p:cNvPicPr>
            <a:picLocks noGrp="1" noChangeAspect="1"/>
          </p:cNvPicPr>
          <p:nvPr>
            <p:ph idx="1"/>
          </p:nvPr>
        </p:nvPicPr>
        <p:blipFill>
          <a:blip r:embed="rId2"/>
          <a:srcRect l="-30263" r="-30263"/>
          <a:stretch>
            <a:fillRect/>
          </a:stretch>
        </p:blipFill>
        <p:spPr>
          <a:xfrm>
            <a:off x="838200" y="317500"/>
            <a:ext cx="10515600" cy="585946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6-11-25 at 01.07.32.png"/>
          <p:cNvPicPr>
            <a:picLocks noGrp="1" noChangeAspect="1"/>
          </p:cNvPicPr>
          <p:nvPr>
            <p:ph idx="1"/>
          </p:nvPr>
        </p:nvPicPr>
        <p:blipFill>
          <a:blip r:embed="rId2"/>
          <a:srcRect l="-65990" r="-65990"/>
          <a:stretch>
            <a:fillRect/>
          </a:stretch>
        </p:blipFill>
        <p:spPr>
          <a:xfrm>
            <a:off x="-626036" y="539428"/>
            <a:ext cx="13966085" cy="5779143"/>
          </a:xfrm>
        </p:spPr>
      </p:pic>
    </p:spTree>
    <p:extLst>
      <p:ext uri="{BB962C8B-B14F-4D97-AF65-F5344CB8AC3E}">
        <p14:creationId xmlns:p14="http://schemas.microsoft.com/office/powerpoint/2010/main" val="3331878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redsocialpilo.jpeg"/>
          <p:cNvPicPr>
            <a:picLocks noChangeAspect="1"/>
          </p:cNvPicPr>
          <p:nvPr/>
        </p:nvPicPr>
        <p:blipFill>
          <a:blip r:embed="rId2"/>
          <a:stretch>
            <a:fillRect/>
          </a:stretch>
        </p:blipFill>
        <p:spPr>
          <a:xfrm>
            <a:off x="2519083" y="0"/>
            <a:ext cx="6740525"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Motivación</a:t>
            </a:r>
            <a:r>
              <a:rPr lang="en-US" dirty="0" smtClean="0"/>
              <a:t> </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r>
              <a:rPr lang="es-ES" dirty="0" smtClean="0"/>
              <a:t>La principal motivación de este trabajo es identificar el efecto de la calidad de la red de estudio de los individuos sobre el rendimiento académico de los estudiantes, para poder tener unos fundamentos claros a la hora de hacer los grupos del primer semestre en la universidad del Rosario.</a:t>
            </a: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rt3.jpeg"/>
          <p:cNvPicPr>
            <a:picLocks noChangeAspect="1"/>
          </p:cNvPicPr>
          <p:nvPr/>
        </p:nvPicPr>
        <p:blipFill>
          <a:blip r:embed="rId2"/>
          <a:stretch>
            <a:fillRect/>
          </a:stretch>
        </p:blipFill>
        <p:spPr>
          <a:xfrm>
            <a:off x="1308100" y="88900"/>
            <a:ext cx="9575800" cy="67691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eddeportegenero.jpeg"/>
          <p:cNvPicPr>
            <a:picLocks noGrp="1" noChangeAspect="1"/>
          </p:cNvPicPr>
          <p:nvPr>
            <p:ph idx="1"/>
          </p:nvPr>
        </p:nvPicPr>
        <p:blipFill>
          <a:blip r:embed="rId2"/>
          <a:srcRect l="-72915" r="-72915"/>
          <a:stretch>
            <a:fillRect/>
          </a:stretch>
        </p:blipFill>
        <p:spPr>
          <a:xfrm>
            <a:off x="-1367736" y="340518"/>
            <a:ext cx="14927471" cy="6176963"/>
          </a:xfrm>
        </p:spPr>
      </p:pic>
    </p:spTree>
    <p:extLst>
      <p:ext uri="{BB962C8B-B14F-4D97-AF65-F5344CB8AC3E}">
        <p14:creationId xmlns:p14="http://schemas.microsoft.com/office/powerpoint/2010/main" val="36271881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145" y="232291"/>
            <a:ext cx="9008359" cy="6393417"/>
          </a:xfrm>
        </p:spPr>
      </p:pic>
    </p:spTree>
    <p:extLst>
      <p:ext uri="{BB962C8B-B14F-4D97-AF65-F5344CB8AC3E}">
        <p14:creationId xmlns:p14="http://schemas.microsoft.com/office/powerpoint/2010/main" val="4265530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t4.jpeg"/>
          <p:cNvPicPr>
            <a:picLocks noGrp="1" noChangeAspect="1"/>
          </p:cNvPicPr>
          <p:nvPr>
            <p:ph idx="1"/>
          </p:nvPr>
        </p:nvPicPr>
        <p:blipFill>
          <a:blip r:embed="rId2"/>
          <a:srcRect l="-35416" r="-35416"/>
          <a:stretch>
            <a:fillRect/>
          </a:stretch>
        </p:blipFill>
        <p:spPr>
          <a:xfrm>
            <a:off x="-1896035" y="875785"/>
            <a:ext cx="15555180" cy="6436708"/>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Conclusión</a:t>
            </a:r>
            <a:endParaRPr lang="en-US" dirty="0"/>
          </a:p>
        </p:txBody>
      </p:sp>
      <p:sp>
        <p:nvSpPr>
          <p:cNvPr id="3" name="Content Placeholder 2"/>
          <p:cNvSpPr>
            <a:spLocks noGrp="1"/>
          </p:cNvSpPr>
          <p:nvPr>
            <p:ph idx="1"/>
          </p:nvPr>
        </p:nvSpPr>
        <p:spPr/>
        <p:txBody>
          <a:bodyPr/>
          <a:lstStyle/>
          <a:p>
            <a:r>
              <a:rPr lang="es-ES" dirty="0" smtClean="0"/>
              <a:t>Efecto grande del rendimiento de la red intrumentado sobre el promedio de </a:t>
            </a:r>
            <a:r>
              <a:rPr lang="es-ES" dirty="0" smtClean="0"/>
              <a:t>cada </a:t>
            </a:r>
            <a:r>
              <a:rPr lang="es-ES" dirty="0" smtClean="0"/>
              <a:t>estudiante.</a:t>
            </a:r>
          </a:p>
          <a:p>
            <a:r>
              <a:rPr lang="es-ES" dirty="0" smtClean="0"/>
              <a:t>Polarización de carreras</a:t>
            </a:r>
          </a:p>
          <a:p>
            <a:r>
              <a:rPr lang="es-ES" dirty="0" smtClean="0"/>
              <a:t>Implementación una política de asignación de los alumnos dependiendo de su desempeño </a:t>
            </a:r>
            <a:r>
              <a:rPr lang="es-ES" dirty="0" smtClean="0"/>
              <a:t>académico en la universidad </a:t>
            </a:r>
            <a:r>
              <a:rPr lang="es-ES" smtClean="0"/>
              <a:t>del Rosario</a:t>
            </a:r>
            <a:endParaRPr lang="es-ES" dirty="0" smtClean="0"/>
          </a:p>
          <a:p>
            <a:endParaRPr lang="es-ES" dirty="0" smtClean="0"/>
          </a:p>
          <a:p>
            <a:endParaRPr lang="es-ES" dirty="0" smtClean="0"/>
          </a:p>
          <a:p>
            <a:endParaRPr lang="es-E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Preguntas</a:t>
            </a:r>
            <a:endParaRPr lang="es-CO" dirty="0"/>
          </a:p>
        </p:txBody>
      </p:sp>
      <p:sp>
        <p:nvSpPr>
          <p:cNvPr id="3" name="Content Placeholder 2"/>
          <p:cNvSpPr>
            <a:spLocks noGrp="1"/>
          </p:cNvSpPr>
          <p:nvPr>
            <p:ph idx="1"/>
          </p:nvPr>
        </p:nvSpPr>
        <p:spPr/>
        <p:txBody>
          <a:bodyPr>
            <a:normAutofit/>
          </a:bodyPr>
          <a:lstStyle/>
          <a:p>
            <a:pPr>
              <a:buNone/>
            </a:pPr>
            <a:r>
              <a:rPr lang="es-CO" dirty="0" smtClean="0"/>
              <a:t>- Qué tan interconectados estan los estudiantes de la universidad del Rosario? </a:t>
            </a:r>
          </a:p>
          <a:p>
            <a:pPr>
              <a:buNone/>
            </a:pPr>
            <a:r>
              <a:rPr lang="es-CO" dirty="0" smtClean="0"/>
              <a:t>- De que atributos depende de esa interconección?</a:t>
            </a:r>
          </a:p>
          <a:p>
            <a:pPr>
              <a:buNone/>
            </a:pPr>
            <a:r>
              <a:rPr lang="es-CO" dirty="0" smtClean="0"/>
              <a:t>- Qué clase de polarizacion hay en la red de estudiantes universitarios?</a:t>
            </a:r>
          </a:p>
          <a:p>
            <a:pPr>
              <a:buNone/>
            </a:pPr>
            <a:r>
              <a:rPr lang="es-CO" dirty="0" smtClean="0"/>
              <a:t>- Qué esfecto tiene la red de amigos sobre el rendimiento académico?</a:t>
            </a:r>
          </a:p>
          <a:p>
            <a:pPr>
              <a:buNone/>
            </a:pPr>
            <a:r>
              <a:rPr lang="es-CO" dirty="0" smtClean="0"/>
              <a:t>- Cual es el efecto del grupo par sobre el rendimiento académico?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Datos</a:t>
            </a:r>
            <a:endParaRPr lang="en-US" dirty="0"/>
          </a:p>
        </p:txBody>
      </p:sp>
      <p:sp>
        <p:nvSpPr>
          <p:cNvPr id="3" name="Content Placeholder 2"/>
          <p:cNvSpPr>
            <a:spLocks noGrp="1"/>
          </p:cNvSpPr>
          <p:nvPr>
            <p:ph idx="1"/>
          </p:nvPr>
        </p:nvSpPr>
        <p:spPr/>
        <p:txBody>
          <a:bodyPr/>
          <a:lstStyle/>
          <a:p>
            <a:pPr>
              <a:buFontTx/>
              <a:buChar char="-"/>
            </a:pPr>
            <a:r>
              <a:rPr lang="es-CO" dirty="0" smtClean="0"/>
              <a:t>Resultados del Saber 11 de todos los estudiantes y su encuesta socioeconomica</a:t>
            </a:r>
          </a:p>
          <a:p>
            <a:pPr>
              <a:buFontTx/>
              <a:buChar char="-"/>
            </a:pPr>
            <a:r>
              <a:rPr lang="es-CO" dirty="0" smtClean="0"/>
              <a:t>Los datos requeridos de los estudiantes a la hora de admisión </a:t>
            </a:r>
          </a:p>
          <a:p>
            <a:pPr>
              <a:buFontTx/>
              <a:buChar char="-"/>
            </a:pPr>
            <a:r>
              <a:rPr lang="es-CO" dirty="0" smtClean="0"/>
              <a:t>El rendimiento académico del estudiante en el primer semestre</a:t>
            </a:r>
          </a:p>
          <a:p>
            <a:pPr>
              <a:buFontTx/>
              <a:buChar char="-"/>
            </a:pPr>
            <a:r>
              <a:rPr lang="es-CO" dirty="0" smtClean="0"/>
              <a:t>La encuesta de redes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6-11-25 at 00.17.00.png"/>
          <p:cNvPicPr>
            <a:picLocks noGrp="1" noChangeAspect="1"/>
          </p:cNvPicPr>
          <p:nvPr>
            <p:ph idx="1"/>
          </p:nvPr>
        </p:nvPicPr>
        <p:blipFill>
          <a:blip r:embed="rId2"/>
          <a:srcRect l="-25999" r="-25999"/>
          <a:stretch>
            <a:fillRect/>
          </a:stretch>
        </p:blipFill>
        <p:spPr>
          <a:xfrm>
            <a:off x="1083870" y="1072819"/>
            <a:ext cx="10515600" cy="435133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6-11-25 at 00.18.18.png"/>
          <p:cNvPicPr>
            <a:picLocks noGrp="1" noChangeAspect="1"/>
          </p:cNvPicPr>
          <p:nvPr>
            <p:ph idx="1"/>
          </p:nvPr>
        </p:nvPicPr>
        <p:blipFill>
          <a:blip r:embed="rId2"/>
          <a:srcRect l="-34048" r="-34048"/>
          <a:stretch>
            <a:fillRect/>
          </a:stretch>
        </p:blipFill>
        <p:spPr>
          <a:xfrm>
            <a:off x="838200" y="1253331"/>
            <a:ext cx="10515600" cy="435133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redestudioroja (1).jpeg"/>
          <p:cNvPicPr>
            <a:picLocks noGrp="1" noChangeAspect="1"/>
          </p:cNvPicPr>
          <p:nvPr>
            <p:ph idx="1"/>
          </p:nvPr>
        </p:nvPicPr>
        <p:blipFill>
          <a:blip r:embed="rId2"/>
          <a:srcRect l="-35416" r="-35416"/>
          <a:stretch>
            <a:fillRect/>
          </a:stretch>
        </p:blipFill>
        <p:spPr>
          <a:xfrm>
            <a:off x="-1186731" y="840564"/>
            <a:ext cx="14565461" cy="601743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Caracteristicas</a:t>
            </a:r>
            <a:endParaRPr lang="es-CO" dirty="0"/>
          </a:p>
        </p:txBody>
      </p:sp>
      <p:sp>
        <p:nvSpPr>
          <p:cNvPr id="3" name="Marcador de contenido 2"/>
          <p:cNvSpPr>
            <a:spLocks noGrp="1"/>
          </p:cNvSpPr>
          <p:nvPr>
            <p:ph idx="1"/>
          </p:nvPr>
        </p:nvSpPr>
        <p:spPr/>
        <p:txBody>
          <a:bodyPr/>
          <a:lstStyle/>
          <a:p>
            <a:pPr>
              <a:buFontTx/>
              <a:buChar char="-"/>
            </a:pPr>
            <a:r>
              <a:rPr lang="es-CO" dirty="0" smtClean="0"/>
              <a:t>Centralidad de grado: Numero de enlaces que posee un nodo con los demás</a:t>
            </a:r>
          </a:p>
          <a:p>
            <a:pPr>
              <a:buFontTx/>
              <a:buChar char="-"/>
            </a:pPr>
            <a:r>
              <a:rPr lang="es-CO" dirty="0" smtClean="0"/>
              <a:t>Cercanía: el promedio de las distancias mas cortas desde uno nodo hacia los demás (menor es mas cercano al centro de la red)</a:t>
            </a:r>
          </a:p>
          <a:p>
            <a:pPr>
              <a:buFontTx/>
              <a:buChar char="-"/>
            </a:pPr>
            <a:r>
              <a:rPr lang="es-CO" dirty="0" smtClean="0"/>
              <a:t>Intermediación: La frecuencia que un nodo actúa como puente en el camino mas corto entre otros dos nodos</a:t>
            </a:r>
          </a:p>
          <a:p>
            <a:pPr>
              <a:buFontTx/>
              <a:buChar char="-"/>
            </a:pPr>
            <a:endParaRPr lang="es-CO" dirty="0" smtClean="0"/>
          </a:p>
          <a:p>
            <a:pPr>
              <a:buFontTx/>
              <a:buChar char="-"/>
            </a:pPr>
            <a:endParaRPr lang="es-CO" dirty="0" smtClean="0"/>
          </a:p>
          <a:p>
            <a:pPr>
              <a:buFontTx/>
              <a:buChar char="-"/>
            </a:pPr>
            <a:endParaRPr lang="es-CO" dirty="0"/>
          </a:p>
        </p:txBody>
      </p:sp>
    </p:spTree>
    <p:extLst>
      <p:ext uri="{BB962C8B-B14F-4D97-AF65-F5344CB8AC3E}">
        <p14:creationId xmlns:p14="http://schemas.microsoft.com/office/powerpoint/2010/main" val="222672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529"/>
            <a:ext cx="10515600" cy="5803434"/>
          </a:xfrm>
        </p:spPr>
        <p:txBody>
          <a:bodyPr/>
          <a:lstStyle/>
          <a:p>
            <a:r>
              <a:rPr lang="es-CO" dirty="0" smtClean="0"/>
              <a:t>Grado de un vertice </a:t>
            </a:r>
          </a:p>
          <a:p>
            <a:endParaRPr lang="en-US" dirty="0"/>
          </a:p>
        </p:txBody>
      </p:sp>
      <p:pic>
        <p:nvPicPr>
          <p:cNvPr id="4" name="Picture 3" descr="redacademicagenero.png"/>
          <p:cNvPicPr>
            <a:picLocks noChangeAspect="1"/>
          </p:cNvPicPr>
          <p:nvPr/>
        </p:nvPicPr>
        <p:blipFill>
          <a:blip r:embed="rId2"/>
          <a:stretch>
            <a:fillRect/>
          </a:stretch>
        </p:blipFill>
        <p:spPr>
          <a:xfrm>
            <a:off x="2834365" y="907115"/>
            <a:ext cx="6164681" cy="62721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1907</TotalTime>
  <Words>223</Words>
  <Application>Microsoft Office PowerPoint</Application>
  <PresentationFormat>Panorámica</PresentationFormat>
  <Paragraphs>34</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Análisis del efecto de grupo par en las  redes de la Facultad de Economía</vt:lpstr>
      <vt:lpstr>Motivación </vt:lpstr>
      <vt:lpstr>Preguntas</vt:lpstr>
      <vt:lpstr>Datos</vt:lpstr>
      <vt:lpstr>Presentación de PowerPoint</vt:lpstr>
      <vt:lpstr>Presentación de PowerPoint</vt:lpstr>
      <vt:lpstr>Presentación de PowerPoint</vt:lpstr>
      <vt:lpstr>Caracteristicas</vt:lpstr>
      <vt:lpstr>Presentación de PowerPoint</vt:lpstr>
      <vt:lpstr>Presentación de PowerPoint</vt:lpstr>
      <vt:lpstr>Presentación de PowerPoint</vt:lpstr>
      <vt:lpstr>Presentación de PowerPoint</vt:lpstr>
      <vt:lpstr>Presentación de PowerPoint</vt:lpstr>
      <vt:lpstr>Presentación de PowerPoint</vt:lpstr>
      <vt:lpstr>Variables Instrumentales</vt:lpstr>
      <vt:lpstr>Resultados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Camila Catalina Valencia Rodriguez</dc:creator>
  <cp:lastModifiedBy>consuelo rodriguez</cp:lastModifiedBy>
  <cp:revision>11</cp:revision>
  <dcterms:created xsi:type="dcterms:W3CDTF">2016-11-25T04:46:30Z</dcterms:created>
  <dcterms:modified xsi:type="dcterms:W3CDTF">2016-11-26T04:11:28Z</dcterms:modified>
</cp:coreProperties>
</file>