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4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E2589-FB84-480E-8EE8-6DF23C5A5EB4}" v="27" dt="2020-02-24T11:51:53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Eriksson" userId="b7cea0c2726be16e" providerId="LiveId" clId="{9C6E2589-FB84-480E-8EE8-6DF23C5A5EB4}"/>
    <pc:docChg chg="undo custSel addSld modSld sldOrd">
      <pc:chgData name="Camilla Eriksson" userId="b7cea0c2726be16e" providerId="LiveId" clId="{9C6E2589-FB84-480E-8EE8-6DF23C5A5EB4}" dt="2020-02-24T11:51:53.486" v="448" actId="20577"/>
      <pc:docMkLst>
        <pc:docMk/>
      </pc:docMkLst>
      <pc:sldChg chg="addSp delSp modSp add ord setBg modAnim">
        <pc:chgData name="Camilla Eriksson" userId="b7cea0c2726be16e" providerId="LiveId" clId="{9C6E2589-FB84-480E-8EE8-6DF23C5A5EB4}" dt="2020-02-24T11:51:53.486" v="448" actId="20577"/>
        <pc:sldMkLst>
          <pc:docMk/>
          <pc:sldMk cId="3724468233" sldId="262"/>
        </pc:sldMkLst>
        <pc:spChg chg="mod">
          <ac:chgData name="Camilla Eriksson" userId="b7cea0c2726be16e" providerId="LiveId" clId="{9C6E2589-FB84-480E-8EE8-6DF23C5A5EB4}" dt="2020-02-23T18:25:20.265" v="429" actId="207"/>
          <ac:spMkLst>
            <pc:docMk/>
            <pc:sldMk cId="3724468233" sldId="262"/>
            <ac:spMk id="2" creationId="{70CB374B-40D2-441F-BED1-5A49E54B674A}"/>
          </ac:spMkLst>
        </pc:spChg>
        <pc:spChg chg="mod">
          <ac:chgData name="Camilla Eriksson" userId="b7cea0c2726be16e" providerId="LiveId" clId="{9C6E2589-FB84-480E-8EE8-6DF23C5A5EB4}" dt="2020-02-24T11:51:53.486" v="448" actId="20577"/>
          <ac:spMkLst>
            <pc:docMk/>
            <pc:sldMk cId="3724468233" sldId="262"/>
            <ac:spMk id="3" creationId="{FDA84230-8BD4-46B2-B3FE-BCAA63DEAF24}"/>
          </ac:spMkLst>
        </pc:spChg>
        <pc:spChg chg="add del mod">
          <ac:chgData name="Camilla Eriksson" userId="b7cea0c2726be16e" providerId="LiveId" clId="{9C6E2589-FB84-480E-8EE8-6DF23C5A5EB4}" dt="2020-02-23T17:40:03.021" v="243" actId="478"/>
          <ac:spMkLst>
            <pc:docMk/>
            <pc:sldMk cId="3724468233" sldId="262"/>
            <ac:spMk id="4" creationId="{AD8F4E16-BD1D-4D96-B618-888CD1B68893}"/>
          </ac:spMkLst>
        </pc:spChg>
        <pc:spChg chg="add del">
          <ac:chgData name="Camilla Eriksson" userId="b7cea0c2726be16e" providerId="LiveId" clId="{9C6E2589-FB84-480E-8EE8-6DF23C5A5EB4}" dt="2020-02-23T17:39:04.700" v="201" actId="478"/>
          <ac:spMkLst>
            <pc:docMk/>
            <pc:sldMk cId="3724468233" sldId="262"/>
            <ac:spMk id="5" creationId="{13E8AAAC-2B76-4F08-BE03-AC49813A475D}"/>
          </ac:spMkLst>
        </pc:spChg>
        <pc:spChg chg="add mod">
          <ac:chgData name="Camilla Eriksson" userId="b7cea0c2726be16e" providerId="LiveId" clId="{9C6E2589-FB84-480E-8EE8-6DF23C5A5EB4}" dt="2020-02-23T18:26:16.625" v="435" actId="1076"/>
          <ac:spMkLst>
            <pc:docMk/>
            <pc:sldMk cId="3724468233" sldId="262"/>
            <ac:spMk id="6" creationId="{807BCB6D-D3DE-4DFE-9BEC-81D5344D3F09}"/>
          </ac:spMkLst>
        </pc:spChg>
        <pc:picChg chg="add mod">
          <ac:chgData name="Camilla Eriksson" userId="b7cea0c2726be16e" providerId="LiveId" clId="{9C6E2589-FB84-480E-8EE8-6DF23C5A5EB4}" dt="2020-02-23T18:11:49.662" v="338" actId="1076"/>
          <ac:picMkLst>
            <pc:docMk/>
            <pc:sldMk cId="3724468233" sldId="262"/>
            <ac:picMk id="12" creationId="{AABA99AC-C6C7-45AB-BABB-CD29C844A595}"/>
          </ac:picMkLst>
        </pc:picChg>
        <pc:cxnChg chg="add mod">
          <ac:chgData name="Camilla Eriksson" userId="b7cea0c2726be16e" providerId="LiveId" clId="{9C6E2589-FB84-480E-8EE8-6DF23C5A5EB4}" dt="2020-02-23T17:41:25.917" v="327" actId="14100"/>
          <ac:cxnSpMkLst>
            <pc:docMk/>
            <pc:sldMk cId="3724468233" sldId="262"/>
            <ac:cxnSpMk id="7" creationId="{A8289697-588C-4EBC-BFD9-2100755B7CE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5251FE-0237-4D25-983E-12A25D557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5CEF4B9-4BB3-4672-9AD2-AF087A957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3B30EB-D782-4F94-AF38-001CA5A9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5F8344-7902-46A5-AB5F-AB6C0188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887F41-A4C1-4C86-A531-F15F484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029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6244E0-CDAF-48BC-9A8A-E9A7FC4D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5562D02-C945-4D21-9C4F-44BF6339B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A57D43B-2E44-427B-B6A6-4C1AC8FD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1702A1B-8989-47E1-98F9-E08E3777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120B9E3-CDE0-4DA5-8AF1-8E4FC3A4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448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01218B9-D4DA-4CE2-A123-3091D7229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3C6484-576E-4D0F-8B84-DD7DA1E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810AA7-FA8E-491C-96C1-E93A72D4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CCCD8B6-0443-4C2E-8BBE-4FACBBF5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ABB12D6-6988-4510-801A-4B8EB047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423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BBF759-6A85-4BCF-8C1A-08CEF95F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8B68B4F-2ABF-4E00-BEF7-E44B911C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A22F675-5AB2-4B8D-9A7B-E59DECD7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B66AC5-9AB6-4F65-9F9D-2C5E278B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4EA2EE-ECB1-44A9-A7F3-1F851082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833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C955F2-5429-42FA-BF2B-4B8FE8C7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03622CB-A7D4-4CE7-9D68-BF4C89A88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A1353A-BC49-445A-B1ED-859FCB9C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C2B7205-0477-4AAD-A643-677FC9ED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4A7EC57-2703-42B4-8A8A-401B40C2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616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483E6C-01D5-40B1-B87A-5AAFCAEB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75F492-A87D-4116-82A4-FBA76C650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4578587-50A5-47C3-84FD-A8E4F082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9A622AB-5998-46DC-B074-7C3C447C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764431F-242D-4F2B-B9FE-01080749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92A6522-FF02-45CD-BC8E-FE2E3F7F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529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C897F0-0B3B-4152-A8E5-EE240B0D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5950749-8248-4F08-B6AE-4C90A9B1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E6946C7-CB30-40B2-BB9B-E319BE23C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1DB8E1F-A278-4642-82EF-4284B4359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DF8E113-8464-4129-82BC-D7118A8D8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9F68CCB-96B0-4551-BE1C-40CDD5A9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040A12F-E7FD-47BA-BE7C-7777768D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DB7B85F-8BDA-44C4-B148-426FF886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952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4BD2CC-4FA6-4710-9D05-A8839862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53BCE90-E779-42DA-9D1F-CC18D455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40F5DF9-19BB-4A61-A2F3-57103C13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4C98CE2-3E71-4057-AAFB-E0A76981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596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EC3469E-57B3-41D6-BDC5-85A76C75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C35898D-B53F-485A-85A8-95D4AC6F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3AE41E-A7D2-48B7-9D16-11773F7D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08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225C4E-8BB6-4D3E-A03B-52D1474C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10B001D-DC71-421F-8FA3-B8CFA4FD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F607F77-73AD-4B16-83E9-7703D450C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42757F7-58E5-4D0B-BA15-D087F8A8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42E19A4-67A5-473C-A843-4818F71D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CCF1F68-5E74-484F-8BE1-D9432764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493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2BFDAB-E69D-442D-A5B8-A2F67E60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9A217AB-1E8A-4CE4-86DC-E35E59C95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754B5F9-1E04-4586-A474-B10F214C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36810BD-6D9F-444C-810F-5D35431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757031-7379-4CD2-BCA6-E8A9385F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351EC12-FE0E-4ADD-BD84-7F1229A1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36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23000">
              <a:schemeClr val="bg2">
                <a:lumMod val="50000"/>
              </a:schemeClr>
            </a:gs>
            <a:gs pos="69000">
              <a:schemeClr val="tx1">
                <a:lumMod val="65000"/>
                <a:lumOff val="3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0BA0C79-591F-4995-9681-A2BC432C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EF85C82-8C10-402C-9DA6-AE2D3124A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58A29E-7D49-4DA0-B554-055D7705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179F-C459-4153-99DB-EB6F5C922872}" type="datetimeFigureOut">
              <a:rPr lang="LID4096" smtClean="0"/>
              <a:t>02/23/2020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ABC9140-6BD8-4CD6-9B67-B14B96692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BB14A1-49F0-4815-914B-37EA89658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9C0A-4F24-4851-A74C-CC6AD191E2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293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ritning, mat&#10;&#10;Automatiskt genererad beskrivning">
            <a:extLst>
              <a:ext uri="{FF2B5EF4-FFF2-40B4-BE49-F238E27FC236}">
                <a16:creationId xmlns:a16="http://schemas.microsoft.com/office/drawing/2014/main" id="{3A236022-2F2F-47F5-8D8E-4332D7BEE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9" y="-958450"/>
            <a:ext cx="10136982" cy="6757988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7961765E-7A0A-47D1-8A38-8656C991C378}"/>
              </a:ext>
            </a:extLst>
          </p:cNvPr>
          <p:cNvSpPr txBox="1"/>
          <p:nvPr/>
        </p:nvSpPr>
        <p:spPr>
          <a:xfrm>
            <a:off x="1446689" y="4595655"/>
            <a:ext cx="929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</a:rPr>
              <a:t>För- och nackdelar med ramverket Ember.js</a:t>
            </a:r>
            <a:endParaRPr lang="LID4096" sz="4000" b="1" dirty="0">
              <a:solidFill>
                <a:schemeClr val="bg1"/>
              </a:solidFill>
            </a:endParaRPr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AA6257D2-C025-4688-B622-1F81AF61E559}"/>
              </a:ext>
            </a:extLst>
          </p:cNvPr>
          <p:cNvCxnSpPr>
            <a:cxnSpLocks/>
          </p:cNvCxnSpPr>
          <p:nvPr/>
        </p:nvCxnSpPr>
        <p:spPr>
          <a:xfrm>
            <a:off x="1324250" y="5437947"/>
            <a:ext cx="9543496" cy="0"/>
          </a:xfrm>
          <a:prstGeom prst="line">
            <a:avLst/>
          </a:prstGeom>
          <a:ln w="38100">
            <a:solidFill>
              <a:srgbClr val="E14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>
            <a:extLst>
              <a:ext uri="{FF2B5EF4-FFF2-40B4-BE49-F238E27FC236}">
                <a16:creationId xmlns:a16="http://schemas.microsoft.com/office/drawing/2014/main" id="{379B5AA8-7E19-4C69-9BBA-8A3C29D91890}"/>
              </a:ext>
            </a:extLst>
          </p:cNvPr>
          <p:cNvSpPr txBox="1"/>
          <p:nvPr/>
        </p:nvSpPr>
        <p:spPr>
          <a:xfrm>
            <a:off x="4666695" y="5546219"/>
            <a:ext cx="28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Camilla Eriksson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51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F21AB4-A084-4509-AE90-A9E87A0E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sv-SE" b="1" dirty="0"/>
              <a:t>Fördelar</a:t>
            </a:r>
            <a:endParaRPr lang="LID4096" b="1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980926-6C10-4A25-A103-ED5ED989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sv-SE" dirty="0"/>
              <a:t>Kraftfullt – för ”ambitiösa” utvecklare</a:t>
            </a:r>
          </a:p>
          <a:p>
            <a:r>
              <a:rPr lang="sv-SE" dirty="0" err="1"/>
              <a:t>Single</a:t>
            </a:r>
            <a:r>
              <a:rPr lang="sv-SE" dirty="0"/>
              <a:t> Page </a:t>
            </a:r>
            <a:r>
              <a:rPr lang="sv-SE" dirty="0" err="1"/>
              <a:t>Application</a:t>
            </a:r>
            <a:r>
              <a:rPr lang="sv-SE" dirty="0"/>
              <a:t> (SPA)</a:t>
            </a:r>
          </a:p>
          <a:p>
            <a:r>
              <a:rPr lang="sv-SE" dirty="0"/>
              <a:t>Bra dokumentation</a:t>
            </a:r>
          </a:p>
          <a:p>
            <a:r>
              <a:rPr lang="sv-SE" dirty="0"/>
              <a:t>Mycket starkt inbyggt ”best </a:t>
            </a:r>
            <a:r>
              <a:rPr lang="sv-SE" dirty="0" err="1"/>
              <a:t>practice</a:t>
            </a:r>
            <a:r>
              <a:rPr lang="sv-SE" dirty="0"/>
              <a:t>”</a:t>
            </a:r>
            <a:endParaRPr lang="LID4096" dirty="0"/>
          </a:p>
        </p:txBody>
      </p:sp>
      <p:pic>
        <p:nvPicPr>
          <p:cNvPr id="5" name="Bildobjekt 4" descr="En bild som visar bord&#10;&#10;Automatiskt genererad beskrivning">
            <a:extLst>
              <a:ext uri="{FF2B5EF4-FFF2-40B4-BE49-F238E27FC236}">
                <a16:creationId xmlns:a16="http://schemas.microsoft.com/office/drawing/2014/main" id="{A658BFE2-425E-43AA-B5BB-63044D1A5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r="142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63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41657F-A664-44BF-BC81-DD831711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876" y="882095"/>
            <a:ext cx="6586491" cy="1676603"/>
          </a:xfrm>
        </p:spPr>
        <p:txBody>
          <a:bodyPr>
            <a:normAutofit/>
          </a:bodyPr>
          <a:lstStyle/>
          <a:p>
            <a:r>
              <a:rPr lang="sv-SE" b="1" dirty="0"/>
              <a:t>Nackdelar</a:t>
            </a:r>
            <a:endParaRPr lang="LID4096" b="1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3E74E3-E31F-4CB9-BD50-AA97F3E0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78" y="2569707"/>
            <a:ext cx="6586489" cy="3785419"/>
          </a:xfrm>
        </p:spPr>
        <p:txBody>
          <a:bodyPr>
            <a:normAutofit/>
          </a:bodyPr>
          <a:lstStyle/>
          <a:p>
            <a:r>
              <a:rPr lang="sv-SE" dirty="0"/>
              <a:t>TUNGT, långsam</a:t>
            </a:r>
          </a:p>
          <a:p>
            <a:r>
              <a:rPr lang="sv-SE" dirty="0"/>
              <a:t>Många filer och mappar</a:t>
            </a:r>
          </a:p>
          <a:p>
            <a:r>
              <a:rPr lang="sv-SE" dirty="0"/>
              <a:t>Utdaterad hjälp/info</a:t>
            </a:r>
          </a:p>
          <a:p>
            <a:r>
              <a:rPr lang="sv-SE" dirty="0"/>
              <a:t>Svårt att lära sig</a:t>
            </a:r>
          </a:p>
          <a:p>
            <a:r>
              <a:rPr lang="sv-SE" dirty="0"/>
              <a:t>För stort för små projekt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0E7A0A6-FD87-4765-AF61-60817F12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08" y="186051"/>
            <a:ext cx="5787039" cy="6485898"/>
          </a:xfrm>
          <a:prstGeom prst="rect">
            <a:avLst/>
          </a:prstGeom>
        </p:spPr>
      </p:pic>
      <p:cxnSp>
        <p:nvCxnSpPr>
          <p:cNvPr id="16" name="Rak koppling 15">
            <a:extLst>
              <a:ext uri="{FF2B5EF4-FFF2-40B4-BE49-F238E27FC236}">
                <a16:creationId xmlns:a16="http://schemas.microsoft.com/office/drawing/2014/main" id="{10DCD66C-01F6-4665-93C0-1BC882D2EBEB}"/>
              </a:ext>
            </a:extLst>
          </p:cNvPr>
          <p:cNvCxnSpPr>
            <a:cxnSpLocks/>
          </p:cNvCxnSpPr>
          <p:nvPr/>
        </p:nvCxnSpPr>
        <p:spPr>
          <a:xfrm>
            <a:off x="2739497" y="2302179"/>
            <a:ext cx="4105185" cy="0"/>
          </a:xfrm>
          <a:prstGeom prst="line">
            <a:avLst/>
          </a:prstGeom>
          <a:ln w="19050">
            <a:solidFill>
              <a:srgbClr val="E14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En bild som visar text&#10;&#10;Automatiskt genererad beskrivning">
            <a:extLst>
              <a:ext uri="{FF2B5EF4-FFF2-40B4-BE49-F238E27FC236}">
                <a16:creationId xmlns:a16="http://schemas.microsoft.com/office/drawing/2014/main" id="{6B13DC6C-10DA-45C6-ADC6-BB8FC9274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5" y="320040"/>
            <a:ext cx="19812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3A46C-6B7B-42FD-920B-EEC9E6FC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bg1"/>
                </a:solidFill>
              </a:rPr>
              <a:t>Kodexempel</a:t>
            </a:r>
            <a:endParaRPr lang="LID4096" b="1" dirty="0">
              <a:solidFill>
                <a:schemeClr val="bg1"/>
              </a:solidFill>
            </a:endParaRPr>
          </a:p>
        </p:txBody>
      </p:sp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211F824B-8438-48AE-B5C0-94351057E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18" y="2379958"/>
            <a:ext cx="4602480" cy="1386840"/>
          </a:xfrm>
          <a:prstGeom prst="rect">
            <a:avLst/>
          </a:prstGeom>
        </p:spPr>
      </p:pic>
      <p:pic>
        <p:nvPicPr>
          <p:cNvPr id="7" name="Bildobjekt 6" descr="En bild som visar skärmbild&#10;&#10;Automatiskt genererad beskrivning">
            <a:extLst>
              <a:ext uri="{FF2B5EF4-FFF2-40B4-BE49-F238E27FC236}">
                <a16:creationId xmlns:a16="http://schemas.microsoft.com/office/drawing/2014/main" id="{8E07D4D5-0836-44A4-A040-8E23995D4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34" y="4348649"/>
            <a:ext cx="7955280" cy="1737360"/>
          </a:xfrm>
          <a:prstGeom prst="rect">
            <a:avLst/>
          </a:prstGeom>
        </p:spPr>
      </p:pic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FA2B192B-217C-46B8-9A46-D4DEE867E620}"/>
              </a:ext>
            </a:extLst>
          </p:cNvPr>
          <p:cNvCxnSpPr>
            <a:cxnSpLocks/>
          </p:cNvCxnSpPr>
          <p:nvPr/>
        </p:nvCxnSpPr>
        <p:spPr>
          <a:xfrm>
            <a:off x="745870" y="1442996"/>
            <a:ext cx="10607930" cy="0"/>
          </a:xfrm>
          <a:prstGeom prst="line">
            <a:avLst/>
          </a:prstGeom>
          <a:ln w="38100">
            <a:solidFill>
              <a:srgbClr val="E14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63C41BDE-14C2-4FDB-8668-BF2E191B7CE0}"/>
              </a:ext>
            </a:extLst>
          </p:cNvPr>
          <p:cNvSpPr txBox="1"/>
          <p:nvPr/>
        </p:nvSpPr>
        <p:spPr>
          <a:xfrm>
            <a:off x="6986725" y="2659896"/>
            <a:ext cx="3338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Jumbo-komponent</a:t>
            </a:r>
            <a:endParaRPr lang="LID4096" sz="3200" dirty="0">
              <a:solidFill>
                <a:schemeClr val="bg1"/>
              </a:solidFill>
            </a:endParaRPr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A5D3A89F-3606-4B68-8260-AD77E266BFC1}"/>
              </a:ext>
            </a:extLst>
          </p:cNvPr>
          <p:cNvCxnSpPr/>
          <p:nvPr/>
        </p:nvCxnSpPr>
        <p:spPr>
          <a:xfrm flipH="1">
            <a:off x="7081699" y="3266745"/>
            <a:ext cx="801950" cy="0"/>
          </a:xfrm>
          <a:prstGeom prst="straightConnector1">
            <a:avLst/>
          </a:prstGeom>
          <a:ln w="57150">
            <a:solidFill>
              <a:srgbClr val="E14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5EE56B3A-275A-454A-A640-CAD0D518A37E}"/>
              </a:ext>
            </a:extLst>
          </p:cNvPr>
          <p:cNvCxnSpPr>
            <a:cxnSpLocks/>
          </p:cNvCxnSpPr>
          <p:nvPr/>
        </p:nvCxnSpPr>
        <p:spPr>
          <a:xfrm>
            <a:off x="2399633" y="5474082"/>
            <a:ext cx="801950" cy="0"/>
          </a:xfrm>
          <a:prstGeom prst="straightConnector1">
            <a:avLst/>
          </a:prstGeom>
          <a:ln w="57150">
            <a:solidFill>
              <a:srgbClr val="E14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5F028E9B-44BB-4350-8B13-A9C3D0E4128B}"/>
              </a:ext>
            </a:extLst>
          </p:cNvPr>
          <p:cNvSpPr txBox="1"/>
          <p:nvPr/>
        </p:nvSpPr>
        <p:spPr>
          <a:xfrm>
            <a:off x="574090" y="4871551"/>
            <a:ext cx="3338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Index-template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9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3A46C-6B7B-42FD-920B-EEC9E6FC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bg1"/>
                </a:solidFill>
              </a:rPr>
              <a:t>Kodexempel</a:t>
            </a:r>
            <a:endParaRPr lang="LID4096" b="1" dirty="0">
              <a:solidFill>
                <a:schemeClr val="bg1"/>
              </a:solidFill>
            </a:endParaRPr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FA2B192B-217C-46B8-9A46-D4DEE867E620}"/>
              </a:ext>
            </a:extLst>
          </p:cNvPr>
          <p:cNvCxnSpPr>
            <a:cxnSpLocks/>
          </p:cNvCxnSpPr>
          <p:nvPr/>
        </p:nvCxnSpPr>
        <p:spPr>
          <a:xfrm>
            <a:off x="745870" y="1442996"/>
            <a:ext cx="10607930" cy="0"/>
          </a:xfrm>
          <a:prstGeom prst="line">
            <a:avLst/>
          </a:prstGeom>
          <a:ln w="38100">
            <a:solidFill>
              <a:srgbClr val="E14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63C41BDE-14C2-4FDB-8668-BF2E191B7CE0}"/>
              </a:ext>
            </a:extLst>
          </p:cNvPr>
          <p:cNvSpPr txBox="1"/>
          <p:nvPr/>
        </p:nvSpPr>
        <p:spPr>
          <a:xfrm>
            <a:off x="5190851" y="2564453"/>
            <a:ext cx="382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bg1"/>
                </a:solidFill>
              </a:rPr>
              <a:t>Navbar</a:t>
            </a:r>
            <a:r>
              <a:rPr lang="sv-SE" sz="3200" dirty="0">
                <a:solidFill>
                  <a:schemeClr val="bg1"/>
                </a:solidFill>
              </a:rPr>
              <a:t>-komponent</a:t>
            </a:r>
            <a:endParaRPr lang="LID4096" sz="3200" dirty="0">
              <a:solidFill>
                <a:schemeClr val="bg1"/>
              </a:solidFill>
            </a:endParaRPr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A5D3A89F-3606-4B68-8260-AD77E266BFC1}"/>
              </a:ext>
            </a:extLst>
          </p:cNvPr>
          <p:cNvCxnSpPr/>
          <p:nvPr/>
        </p:nvCxnSpPr>
        <p:spPr>
          <a:xfrm flipH="1">
            <a:off x="5285825" y="3171302"/>
            <a:ext cx="801950" cy="0"/>
          </a:xfrm>
          <a:prstGeom prst="straightConnector1">
            <a:avLst/>
          </a:prstGeom>
          <a:ln w="57150">
            <a:solidFill>
              <a:srgbClr val="E14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5EE56B3A-275A-454A-A640-CAD0D518A37E}"/>
              </a:ext>
            </a:extLst>
          </p:cNvPr>
          <p:cNvCxnSpPr>
            <a:cxnSpLocks/>
          </p:cNvCxnSpPr>
          <p:nvPr/>
        </p:nvCxnSpPr>
        <p:spPr>
          <a:xfrm>
            <a:off x="4945518" y="5722391"/>
            <a:ext cx="801950" cy="0"/>
          </a:xfrm>
          <a:prstGeom prst="straightConnector1">
            <a:avLst/>
          </a:prstGeom>
          <a:ln w="57150">
            <a:solidFill>
              <a:srgbClr val="E14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5F028E9B-44BB-4350-8B13-A9C3D0E4128B}"/>
              </a:ext>
            </a:extLst>
          </p:cNvPr>
          <p:cNvSpPr txBox="1"/>
          <p:nvPr/>
        </p:nvSpPr>
        <p:spPr>
          <a:xfrm>
            <a:off x="2198707" y="5105208"/>
            <a:ext cx="409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bg1"/>
                </a:solidFill>
              </a:rPr>
              <a:t>Application</a:t>
            </a:r>
            <a:r>
              <a:rPr lang="sv-SE" sz="3200" dirty="0">
                <a:solidFill>
                  <a:schemeClr val="bg1"/>
                </a:solidFill>
              </a:rPr>
              <a:t>-template</a:t>
            </a:r>
            <a:endParaRPr lang="LID4096" sz="3200" dirty="0">
              <a:solidFill>
                <a:schemeClr val="bg1"/>
              </a:solidFill>
            </a:endParaRPr>
          </a:p>
        </p:txBody>
      </p:sp>
      <p:pic>
        <p:nvPicPr>
          <p:cNvPr id="4" name="Bildobjekt 3" descr="En bild som visar skärmbild&#10;&#10;Automatiskt genererad beskrivning">
            <a:extLst>
              <a:ext uri="{FF2B5EF4-FFF2-40B4-BE49-F238E27FC236}">
                <a16:creationId xmlns:a16="http://schemas.microsoft.com/office/drawing/2014/main" id="{F1989EAC-C76F-401E-B33C-11AA19BC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67" y="1821930"/>
            <a:ext cx="3523029" cy="2260706"/>
          </a:xfrm>
          <a:prstGeom prst="rect">
            <a:avLst/>
          </a:prstGeom>
        </p:spPr>
      </p:pic>
      <p:pic>
        <p:nvPicPr>
          <p:cNvPr id="9" name="Bildobjekt 8" descr="En bild som visar skärmbild&#10;&#10;Automatiskt genererad beskrivning">
            <a:extLst>
              <a:ext uri="{FF2B5EF4-FFF2-40B4-BE49-F238E27FC236}">
                <a16:creationId xmlns:a16="http://schemas.microsoft.com/office/drawing/2014/main" id="{A2A3E54A-0F8D-4EF1-A840-4E7848CE7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19" y="4213877"/>
            <a:ext cx="4475379" cy="23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3A46C-6B7B-42FD-920B-EEC9E6FC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bg1"/>
                </a:solidFill>
              </a:rPr>
              <a:t>Kodexempel</a:t>
            </a:r>
            <a:endParaRPr lang="LID4096" b="1" dirty="0">
              <a:solidFill>
                <a:schemeClr val="bg1"/>
              </a:solidFill>
            </a:endParaRPr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FA2B192B-217C-46B8-9A46-D4DEE867E620}"/>
              </a:ext>
            </a:extLst>
          </p:cNvPr>
          <p:cNvCxnSpPr>
            <a:cxnSpLocks/>
          </p:cNvCxnSpPr>
          <p:nvPr/>
        </p:nvCxnSpPr>
        <p:spPr>
          <a:xfrm>
            <a:off x="745870" y="1442996"/>
            <a:ext cx="10607930" cy="0"/>
          </a:xfrm>
          <a:prstGeom prst="line">
            <a:avLst/>
          </a:prstGeom>
          <a:ln w="38100">
            <a:solidFill>
              <a:srgbClr val="E14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63C41BDE-14C2-4FDB-8668-BF2E191B7CE0}"/>
              </a:ext>
            </a:extLst>
          </p:cNvPr>
          <p:cNvSpPr txBox="1"/>
          <p:nvPr/>
        </p:nvSpPr>
        <p:spPr>
          <a:xfrm>
            <a:off x="7948405" y="2250560"/>
            <a:ext cx="382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Image-komponent</a:t>
            </a:r>
            <a:endParaRPr lang="LID4096" sz="3200" dirty="0">
              <a:solidFill>
                <a:schemeClr val="bg1"/>
              </a:solidFill>
            </a:endParaRPr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A5D3A89F-3606-4B68-8260-AD77E266BFC1}"/>
              </a:ext>
            </a:extLst>
          </p:cNvPr>
          <p:cNvCxnSpPr/>
          <p:nvPr/>
        </p:nvCxnSpPr>
        <p:spPr>
          <a:xfrm flipH="1">
            <a:off x="8043379" y="2857409"/>
            <a:ext cx="801950" cy="0"/>
          </a:xfrm>
          <a:prstGeom prst="straightConnector1">
            <a:avLst/>
          </a:prstGeom>
          <a:ln w="57150">
            <a:solidFill>
              <a:srgbClr val="E14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5EE56B3A-275A-454A-A640-CAD0D518A37E}"/>
              </a:ext>
            </a:extLst>
          </p:cNvPr>
          <p:cNvCxnSpPr>
            <a:cxnSpLocks/>
          </p:cNvCxnSpPr>
          <p:nvPr/>
        </p:nvCxnSpPr>
        <p:spPr>
          <a:xfrm>
            <a:off x="4465223" y="5417594"/>
            <a:ext cx="801950" cy="0"/>
          </a:xfrm>
          <a:prstGeom prst="straightConnector1">
            <a:avLst/>
          </a:prstGeom>
          <a:ln w="57150">
            <a:solidFill>
              <a:srgbClr val="E14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5F028E9B-44BB-4350-8B13-A9C3D0E4128B}"/>
              </a:ext>
            </a:extLst>
          </p:cNvPr>
          <p:cNvSpPr txBox="1"/>
          <p:nvPr/>
        </p:nvSpPr>
        <p:spPr>
          <a:xfrm>
            <a:off x="2115568" y="4800411"/>
            <a:ext cx="409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bg1"/>
                </a:solidFill>
              </a:rPr>
              <a:t>Rental</a:t>
            </a:r>
            <a:r>
              <a:rPr lang="sv-SE" sz="3200" dirty="0">
                <a:solidFill>
                  <a:schemeClr val="bg1"/>
                </a:solidFill>
              </a:rPr>
              <a:t>-komponent</a:t>
            </a:r>
            <a:endParaRPr lang="LID4096" sz="3200" dirty="0">
              <a:solidFill>
                <a:schemeClr val="bg1"/>
              </a:solidFill>
            </a:endParaRPr>
          </a:p>
        </p:txBody>
      </p:sp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E9D0F0F3-BDD4-4205-AEF5-A4DD167EF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85" y="1781699"/>
            <a:ext cx="6598317" cy="1804330"/>
          </a:xfrm>
          <a:prstGeom prst="rect">
            <a:avLst/>
          </a:prstGeom>
        </p:spPr>
      </p:pic>
      <p:pic>
        <p:nvPicPr>
          <p:cNvPr id="14" name="Bildobjekt 13" descr="En bild som visar skärmbild, telefon&#10;&#10;Automatiskt genererad beskrivning">
            <a:extLst>
              <a:ext uri="{FF2B5EF4-FFF2-40B4-BE49-F238E27FC236}">
                <a16:creationId xmlns:a16="http://schemas.microsoft.com/office/drawing/2014/main" id="{6E74309F-B62B-406E-AAE8-851DE801C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408" y="3768456"/>
            <a:ext cx="5383849" cy="28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B374B-40D2-441F-BED1-5A49E54B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Skillnader</a:t>
            </a:r>
            <a:endParaRPr lang="LID4096" b="1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DA84230-8BD4-46B2-B3FE-BCAA63DE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71354"/>
            <a:ext cx="4870142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sv-SE" b="1" dirty="0" err="1"/>
              <a:t>Ember</a:t>
            </a:r>
            <a:endParaRPr lang="sv-SE" b="1" dirty="0"/>
          </a:p>
          <a:p>
            <a:pPr>
              <a:lnSpc>
                <a:spcPct val="100000"/>
              </a:lnSpc>
            </a:pPr>
            <a:r>
              <a:rPr lang="sv-SE" dirty="0"/>
              <a:t>Ramverk</a:t>
            </a:r>
          </a:p>
          <a:p>
            <a:pPr>
              <a:lnSpc>
                <a:spcPct val="100000"/>
              </a:lnSpc>
            </a:pPr>
            <a:r>
              <a:rPr lang="sv-SE" dirty="0"/>
              <a:t>Långsamt</a:t>
            </a:r>
          </a:p>
          <a:p>
            <a:pPr>
              <a:lnSpc>
                <a:spcPct val="100000"/>
              </a:lnSpc>
            </a:pPr>
            <a:r>
              <a:rPr lang="sv-SE" dirty="0"/>
              <a:t>Svårt att lära sig</a:t>
            </a:r>
          </a:p>
          <a:p>
            <a:pPr>
              <a:lnSpc>
                <a:spcPct val="100000"/>
              </a:lnSpc>
            </a:pPr>
            <a:r>
              <a:rPr lang="sv-SE" dirty="0"/>
              <a:t>Glimmer</a:t>
            </a:r>
          </a:p>
          <a:p>
            <a:pPr>
              <a:lnSpc>
                <a:spcPct val="100000"/>
              </a:lnSpc>
            </a:pPr>
            <a:r>
              <a:rPr lang="sv-SE" dirty="0" err="1"/>
              <a:t>Two-way</a:t>
            </a:r>
            <a:r>
              <a:rPr lang="sv-SE" dirty="0"/>
              <a:t> data </a:t>
            </a:r>
            <a:r>
              <a:rPr lang="sv-SE" dirty="0" err="1"/>
              <a:t>binding</a:t>
            </a:r>
            <a:endParaRPr lang="sv-SE" dirty="0"/>
          </a:p>
          <a:p>
            <a:pPr marL="0" indent="0">
              <a:buNone/>
            </a:pP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807BCB6D-D3DE-4DFE-9BEC-81D5344D3F09}"/>
              </a:ext>
            </a:extLst>
          </p:cNvPr>
          <p:cNvSpPr txBox="1">
            <a:spLocks/>
          </p:cNvSpPr>
          <p:nvPr/>
        </p:nvSpPr>
        <p:spPr>
          <a:xfrm>
            <a:off x="5187526" y="2571354"/>
            <a:ext cx="48701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sv-SE" b="1" dirty="0" err="1"/>
              <a:t>React</a:t>
            </a:r>
            <a:endParaRPr lang="sv-SE" b="1" dirty="0"/>
          </a:p>
          <a:p>
            <a:pPr>
              <a:lnSpc>
                <a:spcPct val="100000"/>
              </a:lnSpc>
            </a:pPr>
            <a:r>
              <a:rPr lang="sv-SE" dirty="0"/>
              <a:t>Bibliotek</a:t>
            </a:r>
          </a:p>
          <a:p>
            <a:pPr>
              <a:lnSpc>
                <a:spcPct val="100000"/>
              </a:lnSpc>
            </a:pPr>
            <a:r>
              <a:rPr lang="sv-SE" dirty="0"/>
              <a:t>Snabbt</a:t>
            </a:r>
          </a:p>
          <a:p>
            <a:pPr>
              <a:lnSpc>
                <a:spcPct val="100000"/>
              </a:lnSpc>
            </a:pPr>
            <a:r>
              <a:rPr lang="sv-SE" dirty="0"/>
              <a:t>Lätt att lära sig</a:t>
            </a:r>
          </a:p>
          <a:p>
            <a:pPr>
              <a:lnSpc>
                <a:spcPct val="100000"/>
              </a:lnSpc>
            </a:pPr>
            <a:r>
              <a:rPr lang="sv-SE" dirty="0"/>
              <a:t>Virtuell DOM</a:t>
            </a:r>
          </a:p>
          <a:p>
            <a:pPr>
              <a:lnSpc>
                <a:spcPct val="100000"/>
              </a:lnSpc>
            </a:pPr>
            <a:r>
              <a:rPr lang="sv-SE" dirty="0" err="1"/>
              <a:t>One-way</a:t>
            </a:r>
            <a:r>
              <a:rPr lang="sv-SE" dirty="0"/>
              <a:t> data </a:t>
            </a:r>
            <a:r>
              <a:rPr lang="sv-SE" dirty="0" err="1"/>
              <a:t>binding</a:t>
            </a: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LID4096" dirty="0">
              <a:solidFill>
                <a:schemeClr val="bg1"/>
              </a:solidFill>
            </a:endParaRPr>
          </a:p>
        </p:txBody>
      </p:sp>
      <p:cxnSp>
        <p:nvCxnSpPr>
          <p:cNvPr id="7" name="Rak koppling 6">
            <a:extLst>
              <a:ext uri="{FF2B5EF4-FFF2-40B4-BE49-F238E27FC236}">
                <a16:creationId xmlns:a16="http://schemas.microsoft.com/office/drawing/2014/main" id="{A8289697-588C-4EBC-BFD9-2100755B7CE1}"/>
              </a:ext>
            </a:extLst>
          </p:cNvPr>
          <p:cNvCxnSpPr>
            <a:cxnSpLocks/>
          </p:cNvCxnSpPr>
          <p:nvPr/>
        </p:nvCxnSpPr>
        <p:spPr>
          <a:xfrm flipV="1">
            <a:off x="745870" y="1442996"/>
            <a:ext cx="6258612" cy="1"/>
          </a:xfrm>
          <a:prstGeom prst="line">
            <a:avLst/>
          </a:prstGeom>
          <a:ln w="38100">
            <a:solidFill>
              <a:srgbClr val="E14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AABA99AC-C6C7-45AB-BABB-CD29C844A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3976" y="365125"/>
            <a:ext cx="4437155" cy="25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6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Bredbild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PowerPoint-presentation</vt:lpstr>
      <vt:lpstr>Fördelar</vt:lpstr>
      <vt:lpstr>Nackdelar</vt:lpstr>
      <vt:lpstr>Kodexempel</vt:lpstr>
      <vt:lpstr>Kodexempel</vt:lpstr>
      <vt:lpstr>Kodexempel</vt:lpstr>
      <vt:lpstr>Skillnader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Camilla Eriksson</dc:creator>
  <cp:lastModifiedBy>Camilla Eriksson</cp:lastModifiedBy>
  <cp:revision>5</cp:revision>
  <dcterms:created xsi:type="dcterms:W3CDTF">2020-02-23T13:44:13Z</dcterms:created>
  <dcterms:modified xsi:type="dcterms:W3CDTF">2020-02-24T11:52:03Z</dcterms:modified>
</cp:coreProperties>
</file>