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63" r:id="rId5"/>
    <p:sldId id="265" r:id="rId6"/>
    <p:sldId id="289" r:id="rId7"/>
    <p:sldId id="291" r:id="rId8"/>
    <p:sldId id="292" r:id="rId9"/>
    <p:sldId id="293" r:id="rId10"/>
    <p:sldId id="294" r:id="rId11"/>
    <p:sldId id="275" r:id="rId12"/>
    <p:sldId id="269" r:id="rId13"/>
    <p:sldId id="295" r:id="rId14"/>
    <p:sldId id="288" r:id="rId15"/>
    <p:sldId id="296" r:id="rId16"/>
    <p:sldId id="279" r:id="rId17"/>
    <p:sldId id="297" r:id="rId18"/>
    <p:sldId id="280" r:id="rId19"/>
    <p:sldId id="281" r:id="rId20"/>
    <p:sldId id="298" r:id="rId21"/>
    <p:sldId id="283" r:id="rId22"/>
    <p:sldId id="290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6CC7D-CCCB-421C-BF9E-CFEAC30A815E}" v="6" dt="2021-10-11T22:19:24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3AFFC64B-946F-4E30-B168-0FF93E3B1A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156090">
            <a:off x="10245644" y="933711"/>
            <a:ext cx="610533" cy="619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9689889C-A259-4BC3-8837-42E3E32F1A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156090">
            <a:off x="10245644" y="933711"/>
            <a:ext cx="610533" cy="619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keras.io/api/application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ssicali9530/stanford-dog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3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3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C9AE09-589E-440B-8591-8E24C95A7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pt-BR" sz="4100"/>
              <a:t>Classificação de Raças de cachorro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D0F7-4A69-44FA-ACA1-F50CB57D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pt-BR" sz="1600" dirty="0"/>
              <a:t>Redes Neurais e </a:t>
            </a:r>
            <a:r>
              <a:rPr lang="pt-BR" sz="1600" dirty="0" err="1"/>
              <a:t>Deep</a:t>
            </a:r>
            <a:r>
              <a:rPr lang="pt-BR" sz="1600" dirty="0"/>
              <a:t> Learning</a:t>
            </a:r>
          </a:p>
        </p:txBody>
      </p:sp>
      <p:cxnSp>
        <p:nvCxnSpPr>
          <p:cNvPr id="149" name="Straight Connector 13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ntendo estrela, fogos de artifício, comida, luz&#10;&#10;Descrição gerada automaticamente">
            <a:extLst>
              <a:ext uri="{FF2B5EF4-FFF2-40B4-BE49-F238E27FC236}">
                <a16:creationId xmlns:a16="http://schemas.microsoft.com/office/drawing/2014/main" id="{11098E02-7B67-401E-8665-F0B0AB33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002" y="1413010"/>
            <a:ext cx="4024052" cy="3229301"/>
          </a:xfrm>
          <a:prstGeom prst="rect">
            <a:avLst/>
          </a:prstGeom>
        </p:spPr>
      </p:pic>
      <p:pic>
        <p:nvPicPr>
          <p:cNvPr id="150" name="Picture 13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3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0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C7A4-C860-4F06-A0B5-C4D1E53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 – </a:t>
            </a:r>
            <a:br>
              <a:rPr lang="pt-BR" dirty="0"/>
            </a:br>
            <a:r>
              <a:rPr lang="pt-BR" dirty="0"/>
              <a:t>Data </a:t>
            </a:r>
            <a:r>
              <a:rPr lang="pt-BR" dirty="0" err="1"/>
              <a:t>augmented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4FC55-B372-49CD-A0FF-0AC200BB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20421" cy="3450613"/>
          </a:xfrm>
        </p:spPr>
        <p:txBody>
          <a:bodyPr/>
          <a:lstStyle/>
          <a:p>
            <a:r>
              <a:rPr lang="pt-BR" dirty="0"/>
              <a:t>Exemplos:</a:t>
            </a:r>
            <a:br>
              <a:rPr lang="pt-BR" dirty="0"/>
            </a:br>
            <a:r>
              <a:rPr lang="pt-BR" dirty="0" err="1"/>
              <a:t>Channel</a:t>
            </a:r>
            <a:r>
              <a:rPr lang="pt-BR" dirty="0"/>
              <a:t> Shift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96A26F-26C9-4BA5-9419-9E07E1131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84" y="1892440"/>
            <a:ext cx="2847086" cy="19279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D2D28A-1179-4A82-9C2F-8724BE0A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79" y="4128941"/>
            <a:ext cx="651600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FE51B-E663-4CE5-BC6C-E7D7D859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Tratamento dos dados –</a:t>
            </a:r>
            <a:br>
              <a:rPr lang="pt-BR" dirty="0"/>
            </a:br>
            <a:r>
              <a:rPr lang="pt-BR" dirty="0"/>
              <a:t>data </a:t>
            </a:r>
            <a:r>
              <a:rPr lang="pt-BR" dirty="0" err="1"/>
              <a:t>augmented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EBE0B-AC59-49C0-8010-DA8AD61B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Diferença em uma execução de uma rede convolucional simples sem e com Data </a:t>
            </a:r>
            <a:r>
              <a:rPr lang="pt-BR" dirty="0" err="1"/>
              <a:t>Augmented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8283B39C-AC24-43A9-AC02-3CED4F7B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20" y="3167108"/>
            <a:ext cx="3255719" cy="2299237"/>
          </a:xfrm>
          <a:prstGeom prst="rect">
            <a:avLst/>
          </a:prstGeom>
        </p:spPr>
      </p:pic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798C75EB-7055-4CF3-BD76-CF78202B9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21" y="3152112"/>
            <a:ext cx="3255719" cy="23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C65AF-86CA-4D3A-B579-2A9AF036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testados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654E2-72B8-4FD3-8489-B696A5F7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Foram usadas variações dos seguintes modelos:</a:t>
            </a:r>
          </a:p>
          <a:p>
            <a:pPr lvl="1"/>
            <a:r>
              <a:rPr lang="pt-BR" dirty="0"/>
              <a:t>Rede Convolucional simples com 3 camadas de convolução</a:t>
            </a:r>
          </a:p>
          <a:p>
            <a:pPr lvl="1"/>
            <a:r>
              <a:rPr lang="pt-BR" dirty="0"/>
              <a:t>Modelo </a:t>
            </a:r>
            <a:r>
              <a:rPr lang="pt-BR" dirty="0" err="1"/>
              <a:t>pré</a:t>
            </a:r>
            <a:r>
              <a:rPr lang="pt-BR" dirty="0"/>
              <a:t> treinado - </a:t>
            </a:r>
            <a:r>
              <a:rPr lang="pt-BR" dirty="0" err="1"/>
              <a:t>Keras</a:t>
            </a:r>
            <a:r>
              <a:rPr lang="pt-BR" dirty="0"/>
              <a:t> </a:t>
            </a:r>
            <a:r>
              <a:rPr lang="pt-BR" dirty="0" err="1"/>
              <a:t>Xception</a:t>
            </a:r>
            <a:endParaRPr lang="pt-BR" dirty="0"/>
          </a:p>
          <a:p>
            <a:pPr lvl="1"/>
            <a:r>
              <a:rPr lang="pt-BR" dirty="0"/>
              <a:t>Modelo </a:t>
            </a:r>
            <a:r>
              <a:rPr lang="pt-BR" dirty="0" err="1"/>
              <a:t>pré</a:t>
            </a:r>
            <a:r>
              <a:rPr lang="pt-BR" dirty="0"/>
              <a:t> treinado - </a:t>
            </a:r>
            <a:r>
              <a:rPr lang="pt-BR" dirty="0" err="1"/>
              <a:t>Keras</a:t>
            </a:r>
            <a:r>
              <a:rPr lang="pt-BR" dirty="0"/>
              <a:t> </a:t>
            </a:r>
            <a:r>
              <a:rPr lang="pt-BR" dirty="0" err="1"/>
              <a:t>Inception</a:t>
            </a:r>
            <a:r>
              <a:rPr lang="pt-BR" dirty="0"/>
              <a:t> V3 – usado no artigo</a:t>
            </a:r>
          </a:p>
          <a:p>
            <a:pPr lvl="1"/>
            <a:r>
              <a:rPr lang="pt-BR" dirty="0"/>
              <a:t>Modelo </a:t>
            </a:r>
            <a:r>
              <a:rPr lang="pt-BR" dirty="0" err="1"/>
              <a:t>pré</a:t>
            </a:r>
            <a:r>
              <a:rPr lang="pt-BR" dirty="0"/>
              <a:t> treinado - </a:t>
            </a:r>
            <a:r>
              <a:rPr lang="pt-BR" dirty="0" err="1"/>
              <a:t>Keras</a:t>
            </a:r>
            <a:r>
              <a:rPr lang="pt-BR" dirty="0"/>
              <a:t> </a:t>
            </a:r>
            <a:r>
              <a:rPr lang="pt-BR" dirty="0" err="1"/>
              <a:t>MobileNet</a:t>
            </a:r>
            <a:r>
              <a:rPr lang="pt-BR" dirty="0"/>
              <a:t> V3 – usado no artigo</a:t>
            </a:r>
          </a:p>
          <a:p>
            <a:pPr lvl="1"/>
            <a:r>
              <a:rPr lang="pt-BR" dirty="0"/>
              <a:t>Modelo </a:t>
            </a:r>
            <a:r>
              <a:rPr lang="pt-BR" dirty="0" err="1"/>
              <a:t>pré</a:t>
            </a:r>
            <a:r>
              <a:rPr lang="pt-BR" dirty="0"/>
              <a:t> treinado - </a:t>
            </a:r>
            <a:r>
              <a:rPr lang="pt-BR" dirty="0" err="1"/>
              <a:t>Keras</a:t>
            </a:r>
            <a:r>
              <a:rPr lang="pt-BR" dirty="0"/>
              <a:t> </a:t>
            </a:r>
            <a:r>
              <a:rPr lang="pt-BR" dirty="0" err="1"/>
              <a:t>NASNet</a:t>
            </a:r>
            <a:r>
              <a:rPr lang="pt-BR" dirty="0"/>
              <a:t> </a:t>
            </a:r>
            <a:r>
              <a:rPr lang="pt-BR" dirty="0" err="1"/>
              <a:t>Large</a:t>
            </a:r>
            <a:r>
              <a:rPr lang="pt-BR" dirty="0"/>
              <a:t> – usado no artigo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59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6C722-58DF-4445-93B1-F301284D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8527D-2428-4931-A8D9-B831D4EE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uso de GPU é fundamental para processamento paralelo. Por exemplo, com a mesma entrada, a rede convolucional simples com 32 neurônios em uma camada oculta demorou 4h 55min sem o uso de GPU, enquanto rodou no máximo em 31min sem GPU.</a:t>
            </a:r>
          </a:p>
          <a:p>
            <a:r>
              <a:rPr lang="pt-BR" dirty="0"/>
              <a:t>Para uso da GPU precisei usar o Google </a:t>
            </a:r>
            <a:r>
              <a:rPr lang="pt-BR" dirty="0" err="1"/>
              <a:t>Collab</a:t>
            </a:r>
            <a:r>
              <a:rPr lang="pt-BR" dirty="0"/>
              <a:t>, porém ele limita o tempo de conexão sem interação</a:t>
            </a:r>
          </a:p>
          <a:p>
            <a:r>
              <a:rPr lang="pt-BR" dirty="0"/>
              <a:t>Por esse motivo, para variar os testes precisei fazer diversos testes com apenas 8 classes (raças)</a:t>
            </a:r>
          </a:p>
        </p:txBody>
      </p:sp>
    </p:spTree>
    <p:extLst>
      <p:ext uri="{BB962C8B-B14F-4D97-AF65-F5344CB8AC3E}">
        <p14:creationId xmlns:p14="http://schemas.microsoft.com/office/powerpoint/2010/main" val="357857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9F413FA-EDEB-4875-877F-5671A557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Rede Neural Convolucional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D2B147CE-FE24-4F41-B9B0-2E8E9BF87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15732"/>
            <a:ext cx="7501331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37A96-3ADA-4D08-AEBC-F8F8527B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Convolucional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B16F5-EEC3-4C4B-8633-84918FB6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Fiz diversos testes variando a camada oculta, uso de data </a:t>
            </a:r>
            <a:r>
              <a:rPr lang="pt-BR" dirty="0" err="1"/>
              <a:t>augmented</a:t>
            </a:r>
            <a:r>
              <a:rPr lang="pt-BR" dirty="0"/>
              <a:t> e </a:t>
            </a:r>
            <a:r>
              <a:rPr lang="pt-BR" dirty="0" err="1"/>
              <a:t>learning</a:t>
            </a:r>
            <a:r>
              <a:rPr lang="pt-BR" dirty="0"/>
              <a:t> rate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8232C1-3A68-4CDF-B201-5F6AAB90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4481792"/>
            <a:ext cx="8497486" cy="13813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D38609-538E-4ECD-BAE2-F8B8C5F19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97"/>
          <a:stretch/>
        </p:blipFill>
        <p:spPr>
          <a:xfrm>
            <a:off x="1523362" y="2015732"/>
            <a:ext cx="9145276" cy="23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863B0-3F65-4F71-9F74-4F7879FF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Transferência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59007-07F3-44AE-A74A-CD476BA0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28465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Keras</a:t>
            </a:r>
            <a:r>
              <a:rPr lang="pt-BR" dirty="0"/>
              <a:t> disponibiliza alguns modelos </a:t>
            </a:r>
            <a:r>
              <a:rPr lang="pt-BR" dirty="0" err="1"/>
              <a:t>pré</a:t>
            </a:r>
            <a:r>
              <a:rPr lang="pt-BR" dirty="0"/>
              <a:t> formatados nos quais podemos carregar pesos </a:t>
            </a:r>
            <a:r>
              <a:rPr lang="pt-BR" dirty="0" err="1"/>
              <a:t>pré</a:t>
            </a:r>
            <a:r>
              <a:rPr lang="pt-BR" dirty="0"/>
              <a:t>-treinados e treinar somente a camada final (</a:t>
            </a:r>
            <a:r>
              <a:rPr lang="pt-BR" dirty="0" err="1">
                <a:hlinkClick r:id="rId2"/>
              </a:rPr>
              <a:t>Keras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Applications</a:t>
            </a:r>
            <a:r>
              <a:rPr lang="pt-BR" dirty="0"/>
              <a:t>).</a:t>
            </a:r>
          </a:p>
          <a:p>
            <a:r>
              <a:rPr lang="pt-BR" dirty="0"/>
              <a:t>Foram usados os modelos citados anteriormente utilizando os pesos do </a:t>
            </a:r>
            <a:r>
              <a:rPr lang="pt-BR" dirty="0" err="1"/>
              <a:t>Imagenet</a:t>
            </a:r>
            <a:r>
              <a:rPr lang="pt-BR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8E424B-8985-4C95-B8C9-1BED42C3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44" y="3428999"/>
            <a:ext cx="5135376" cy="31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2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863B0-3F65-4F71-9F74-4F7879FF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Transferência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59007-07F3-44AE-A74A-CD476BA0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28465"/>
          </a:xfrm>
        </p:spPr>
        <p:txBody>
          <a:bodyPr>
            <a:normAutofit/>
          </a:bodyPr>
          <a:lstStyle/>
          <a:p>
            <a:r>
              <a:rPr lang="pt-BR" dirty="0"/>
              <a:t>Foram feitos testes variando o uso de </a:t>
            </a:r>
            <a:r>
              <a:rPr lang="pt-BR" dirty="0" err="1"/>
              <a:t>DataAugmented</a:t>
            </a:r>
            <a:r>
              <a:rPr lang="pt-BR" dirty="0"/>
              <a:t>, tamanho de batches </a:t>
            </a:r>
            <a:r>
              <a:rPr lang="pt-BR"/>
              <a:t>e tamanho </a:t>
            </a:r>
            <a:r>
              <a:rPr lang="pt-BR" dirty="0"/>
              <a:t>da entrada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EF4B90-AA95-44B4-9C80-C73BBF23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46" y="2933165"/>
            <a:ext cx="924054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4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9363C-F086-45B4-A653-389A88E0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C684B-008C-4C61-AD3A-960C2D9E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Com todo o </a:t>
            </a:r>
            <a:r>
              <a:rPr lang="pt-BR" dirty="0" err="1"/>
              <a:t>dataset</a:t>
            </a:r>
            <a:r>
              <a:rPr lang="pt-BR" dirty="0"/>
              <a:t>, foi treinado o modelo </a:t>
            </a:r>
            <a:r>
              <a:rPr lang="pt-BR" dirty="0" err="1"/>
              <a:t>Inception</a:t>
            </a:r>
            <a:r>
              <a:rPr lang="pt-BR" dirty="0"/>
              <a:t> V3, com os seguintes parâmetros:</a:t>
            </a:r>
          </a:p>
          <a:p>
            <a:pPr lvl="1"/>
            <a:r>
              <a:rPr lang="en-US" dirty="0" err="1"/>
              <a:t>rotation_range</a:t>
            </a:r>
            <a:r>
              <a:rPr lang="en-US" dirty="0"/>
              <a:t>=20,</a:t>
            </a:r>
          </a:p>
          <a:p>
            <a:pPr lvl="1"/>
            <a:r>
              <a:rPr lang="en-US" dirty="0" err="1"/>
              <a:t>width_shift_range</a:t>
            </a:r>
            <a:r>
              <a:rPr lang="en-US" dirty="0"/>
              <a:t>=0.2,</a:t>
            </a:r>
          </a:p>
          <a:p>
            <a:pPr lvl="1"/>
            <a:r>
              <a:rPr lang="en-US" dirty="0" err="1"/>
              <a:t>height_shift_range</a:t>
            </a:r>
            <a:r>
              <a:rPr lang="en-US" dirty="0"/>
              <a:t>=0.2,</a:t>
            </a:r>
          </a:p>
          <a:p>
            <a:pPr lvl="1"/>
            <a:r>
              <a:rPr lang="en-US" dirty="0" err="1"/>
              <a:t>horizontal_flip</a:t>
            </a:r>
            <a:r>
              <a:rPr lang="en-US" dirty="0"/>
              <a:t>=True,</a:t>
            </a:r>
          </a:p>
          <a:p>
            <a:pPr lvl="1"/>
            <a:r>
              <a:rPr lang="en-US" dirty="0" err="1"/>
              <a:t>zoom_range</a:t>
            </a:r>
            <a:r>
              <a:rPr lang="en-US" dirty="0"/>
              <a:t>=0.1, </a:t>
            </a:r>
          </a:p>
          <a:p>
            <a:pPr lvl="1"/>
            <a:r>
              <a:rPr lang="en-US" dirty="0" err="1"/>
              <a:t>channel_shift_range</a:t>
            </a:r>
            <a:r>
              <a:rPr lang="en-US" dirty="0"/>
              <a:t>=0,</a:t>
            </a:r>
          </a:p>
          <a:p>
            <a:pPr lvl="1"/>
            <a:r>
              <a:rPr lang="en-US" dirty="0" err="1"/>
              <a:t>fill_mode</a:t>
            </a:r>
            <a:r>
              <a:rPr lang="en-US" dirty="0"/>
              <a:t>='nearest’</a:t>
            </a:r>
          </a:p>
          <a:p>
            <a:pPr lvl="1"/>
            <a:r>
              <a:rPr lang="en-US" dirty="0" err="1"/>
              <a:t>Tamanho</a:t>
            </a:r>
            <a:r>
              <a:rPr lang="en-US" dirty="0"/>
              <a:t>: </a:t>
            </a:r>
            <a:r>
              <a:rPr lang="pt-BR" dirty="0"/>
              <a:t>299x299</a:t>
            </a:r>
          </a:p>
          <a:p>
            <a:r>
              <a:rPr lang="pt-BR" dirty="0"/>
              <a:t>61 épocas</a:t>
            </a:r>
          </a:p>
          <a:p>
            <a:r>
              <a:rPr lang="pt-BR" dirty="0"/>
              <a:t>8h 33min de treinamento</a:t>
            </a:r>
          </a:p>
          <a:p>
            <a:r>
              <a:rPr lang="pt-BR" dirty="0"/>
              <a:t>Acurácia: 90,82%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591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0CBFD-CE37-4532-957A-0976CAEC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Inception</a:t>
            </a:r>
            <a:r>
              <a:rPr lang="pt-BR" dirty="0"/>
              <a:t> V3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0B2B44-442E-4E94-9D05-5C38BF5F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56" y="2281820"/>
            <a:ext cx="3998066" cy="28197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5AFB87-D863-411E-A25F-BDDA9CFCA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70" y="2281820"/>
            <a:ext cx="393437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3A0C72-2564-4906-9BF0-636F301E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Projeto de classificação de raças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2DF9E83-F95C-44CA-A012-83162A87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Problema: Classificar a raça do cachorro a partir de uma foto</a:t>
            </a:r>
          </a:p>
          <a:p>
            <a:r>
              <a:rPr lang="pt-BR" dirty="0"/>
              <a:t>Tipo de problema: Classificação (</a:t>
            </a:r>
            <a:r>
              <a:rPr lang="pt-BR" dirty="0" err="1"/>
              <a:t>multiclasses</a:t>
            </a:r>
            <a:r>
              <a:rPr lang="pt-BR" dirty="0"/>
              <a:t>)</a:t>
            </a:r>
          </a:p>
          <a:p>
            <a:r>
              <a:rPr lang="pt-BR" dirty="0"/>
              <a:t>Variável alvo: Raça</a:t>
            </a:r>
          </a:p>
          <a:p>
            <a:r>
              <a:rPr lang="pt-BR" dirty="0"/>
              <a:t>Solução:</a:t>
            </a:r>
          </a:p>
          <a:p>
            <a:pPr lvl="1"/>
            <a:r>
              <a:rPr lang="pt-BR" dirty="0"/>
              <a:t>Serviço de treinamento baseado em </a:t>
            </a:r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(redes neurais </a:t>
            </a:r>
            <a:r>
              <a:rPr lang="pt-BR" dirty="0" err="1"/>
              <a:t>convolucionais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87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E8F9D-2A55-4DDC-98E9-E3E71762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VS. Artigo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BF8E1A-6F21-4AD0-A933-3D1EA769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62" y="3746862"/>
            <a:ext cx="4067743" cy="15432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3721CC-4DC3-4450-A4C8-DDB900DA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11" y="2246299"/>
            <a:ext cx="411537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16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7C24F-EDA3-4148-8C14-0F109BD0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em imagens diversas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4ACAE-AC37-4E32-9993-3F0B97D43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44311"/>
            <a:ext cx="2884007" cy="31913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936032-8BB9-4A76-837E-CD2AFF466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267" y="2025258"/>
            <a:ext cx="2921465" cy="319132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E8C787-401C-471C-8C8B-964070C0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642" y="2025258"/>
            <a:ext cx="2921465" cy="32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6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E191A730-FF74-43D9-91FE-B598E7454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5980" r="-1" b="974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C068D6-8E30-49BB-893C-7826230D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Aplicativo web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61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7C24F-EDA3-4148-8C14-0F109BD0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AB30B-BC0F-42B8-96AA-53D9C831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Treinar outros modelos com o </a:t>
            </a:r>
            <a:r>
              <a:rPr lang="pt-BR" dirty="0" err="1"/>
              <a:t>dataset</a:t>
            </a:r>
            <a:r>
              <a:rPr lang="pt-BR" dirty="0"/>
              <a:t> inteiro</a:t>
            </a:r>
          </a:p>
          <a:p>
            <a:r>
              <a:rPr lang="pt-BR" dirty="0"/>
              <a:t>Explorar mais outras métricas</a:t>
            </a:r>
          </a:p>
          <a:p>
            <a:r>
              <a:rPr lang="pt-BR" dirty="0"/>
              <a:t>Identificar raças com maiores acertos e erros</a:t>
            </a:r>
          </a:p>
          <a:p>
            <a:r>
              <a:rPr lang="pt-BR" dirty="0"/>
              <a:t>Obter feedback no aplicativo para retreinar o modelo </a:t>
            </a:r>
          </a:p>
        </p:txBody>
      </p:sp>
    </p:spTree>
    <p:extLst>
      <p:ext uri="{BB962C8B-B14F-4D97-AF65-F5344CB8AC3E}">
        <p14:creationId xmlns:p14="http://schemas.microsoft.com/office/powerpoint/2010/main" val="246330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2B641-2110-4089-9B42-7D60FA16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868FA-882B-42A9-A382-BF5F2711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pesquisadas algumas publicações no tema, mas o mais utilizado foi o “</a:t>
            </a:r>
            <a:r>
              <a:rPr lang="en-US" dirty="0"/>
              <a:t>P. </a:t>
            </a:r>
            <a:r>
              <a:rPr lang="en-US" dirty="0" err="1"/>
              <a:t>Borwarnginn</a:t>
            </a:r>
            <a:r>
              <a:rPr lang="en-US" dirty="0"/>
              <a:t> et al. / Knowing Your Dog Breed: Identifying a Dog Breed with Deep Learning”, </a:t>
            </a:r>
            <a:r>
              <a:rPr lang="en-US" dirty="0" err="1"/>
              <a:t>publicado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International Journal of Automation and Computing 18(1), February 2021</a:t>
            </a:r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autores</a:t>
            </a:r>
            <a:r>
              <a:rPr lang="en-US" dirty="0"/>
              <a:t> </a:t>
            </a:r>
            <a:r>
              <a:rPr lang="en-US" dirty="0" err="1"/>
              <a:t>comparam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redes </a:t>
            </a:r>
            <a:r>
              <a:rPr lang="en-US" dirty="0" err="1"/>
              <a:t>pré-treinadas</a:t>
            </a:r>
            <a:r>
              <a:rPr lang="en-US" dirty="0"/>
              <a:t> com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usos</a:t>
            </a:r>
            <a:r>
              <a:rPr lang="en-US" dirty="0"/>
              <a:t> do dataset Columbia Dogs Dataset, que </a:t>
            </a:r>
            <a:r>
              <a:rPr lang="en-US" dirty="0" err="1"/>
              <a:t>possui</a:t>
            </a:r>
            <a:r>
              <a:rPr lang="en-US" dirty="0"/>
              <a:t> 8.351 imagens </a:t>
            </a:r>
            <a:r>
              <a:rPr lang="en-US" dirty="0" err="1"/>
              <a:t>dividas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133 </a:t>
            </a:r>
            <a:r>
              <a:rPr lang="en-US" dirty="0" err="1"/>
              <a:t>raças</a:t>
            </a:r>
            <a:r>
              <a:rPr lang="en-US" dirty="0"/>
              <a:t>.</a:t>
            </a:r>
          </a:p>
          <a:p>
            <a:r>
              <a:rPr lang="pt-BR" dirty="0"/>
              <a:t>Por não encontrar o mesmo </a:t>
            </a:r>
            <a:r>
              <a:rPr lang="pt-BR" dirty="0" err="1"/>
              <a:t>dataset</a:t>
            </a:r>
            <a:r>
              <a:rPr lang="pt-BR" dirty="0"/>
              <a:t> disponível utilizei a Base: Stanford Dogs </a:t>
            </a:r>
            <a:r>
              <a:rPr lang="pt-BR" dirty="0" err="1"/>
              <a:t>Dataset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Stanford Dogs </a:t>
            </a:r>
            <a:r>
              <a:rPr lang="pt-BR" dirty="0" err="1">
                <a:hlinkClick r:id="rId2"/>
              </a:rPr>
              <a:t>Dataset</a:t>
            </a:r>
            <a:r>
              <a:rPr lang="pt-BR" dirty="0">
                <a:hlinkClick r:id="rId2"/>
              </a:rPr>
              <a:t> | </a:t>
            </a:r>
            <a:r>
              <a:rPr lang="pt-BR" dirty="0" err="1">
                <a:hlinkClick r:id="rId2"/>
              </a:rPr>
              <a:t>Kaggle</a:t>
            </a:r>
            <a:r>
              <a:rPr lang="pt-BR" dirty="0"/>
              <a:t>), que possui 20.580 imagens divididas em 120 raças.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24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33F50-7854-42F4-B9A3-CD4E5388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Dados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199F6-36EA-4DE9-9D06-6A66F971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A base de dados no </a:t>
            </a:r>
            <a:r>
              <a:rPr lang="pt-BR" dirty="0" err="1"/>
              <a:t>Kaggle</a:t>
            </a:r>
            <a:r>
              <a:rPr lang="pt-BR" dirty="0"/>
              <a:t> contém uma pasta chamada </a:t>
            </a:r>
            <a:r>
              <a:rPr lang="pt-BR" dirty="0" err="1"/>
              <a:t>Annotations</a:t>
            </a:r>
            <a:r>
              <a:rPr lang="pt-BR" dirty="0"/>
              <a:t> com a mesma estrutura de  subpastas para cada raça, contendo um arquivo de máscaras para cada figura – um </a:t>
            </a:r>
            <a:r>
              <a:rPr lang="pt-BR" dirty="0" err="1"/>
              <a:t>xml</a:t>
            </a:r>
            <a:r>
              <a:rPr lang="pt-BR" dirty="0"/>
              <a:t> que indica a posição exata de cada cachorro na imagem, podendo ter mais de um.</a:t>
            </a:r>
          </a:p>
          <a:p>
            <a:r>
              <a:rPr lang="pt-BR" dirty="0"/>
              <a:t>As duas pastas (</a:t>
            </a:r>
            <a:r>
              <a:rPr lang="pt-BR" dirty="0" err="1"/>
              <a:t>Images</a:t>
            </a:r>
            <a:r>
              <a:rPr lang="pt-BR" dirty="0"/>
              <a:t> e </a:t>
            </a:r>
            <a:r>
              <a:rPr lang="pt-BR" dirty="0" err="1"/>
              <a:t>Annotations</a:t>
            </a:r>
            <a:r>
              <a:rPr lang="pt-BR" dirty="0"/>
              <a:t>) foram baixadas no Google Drive para uso pelo Google </a:t>
            </a:r>
            <a:r>
              <a:rPr lang="pt-BR" dirty="0" err="1"/>
              <a:t>Collab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5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10861-E6D1-4807-A973-99692067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 - CROP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07A6809-D258-4F47-8175-678201F12CB3}"/>
              </a:ext>
            </a:extLst>
          </p:cNvPr>
          <p:cNvSpPr/>
          <p:nvPr/>
        </p:nvSpPr>
        <p:spPr>
          <a:xfrm>
            <a:off x="6253216" y="3441023"/>
            <a:ext cx="1181686" cy="746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achorro correndo na grama&#10;&#10;Descrição gerada automaticamente">
            <a:extLst>
              <a:ext uri="{FF2B5EF4-FFF2-40B4-BE49-F238E27FC236}">
                <a16:creationId xmlns:a16="http://schemas.microsoft.com/office/drawing/2014/main" id="{0CAB31EF-DCC7-4E5B-B473-DAA405FF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24355"/>
            <a:ext cx="4006351" cy="2379892"/>
          </a:xfrm>
          <a:prstGeom prst="rect">
            <a:avLst/>
          </a:prstGeom>
        </p:spPr>
      </p:pic>
      <p:pic>
        <p:nvPicPr>
          <p:cNvPr id="8" name="Imagem 7" descr="Desenho de cachorro na grama&#10;&#10;Descrição gerada automaticamente">
            <a:extLst>
              <a:ext uri="{FF2B5EF4-FFF2-40B4-BE49-F238E27FC236}">
                <a16:creationId xmlns:a16="http://schemas.microsoft.com/office/drawing/2014/main" id="{C9D5C389-1D8B-4D2D-9C51-6EF86B4F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573" y="4016530"/>
            <a:ext cx="1426461" cy="1426461"/>
          </a:xfrm>
          <a:prstGeom prst="rect">
            <a:avLst/>
          </a:prstGeom>
        </p:spPr>
      </p:pic>
      <p:pic>
        <p:nvPicPr>
          <p:cNvPr id="10" name="Imagem 9" descr="Cachorro com a boca aberta na grama&#10;&#10;Descrição gerada automaticamente">
            <a:extLst>
              <a:ext uri="{FF2B5EF4-FFF2-40B4-BE49-F238E27FC236}">
                <a16:creationId xmlns:a16="http://schemas.microsoft.com/office/drawing/2014/main" id="{6FBC0C4D-3204-4270-891A-97B504FEF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574" y="2301424"/>
            <a:ext cx="1426461" cy="14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0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C7A4-C860-4F06-A0B5-C4D1E53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 – </a:t>
            </a:r>
            <a:br>
              <a:rPr lang="pt-BR" dirty="0"/>
            </a:br>
            <a:r>
              <a:rPr lang="pt-BR" dirty="0"/>
              <a:t>Data </a:t>
            </a:r>
            <a:r>
              <a:rPr lang="pt-BR" dirty="0" err="1"/>
              <a:t>augmented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4FC55-B372-49CD-A0FF-0AC200BB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Augmented</a:t>
            </a:r>
            <a:r>
              <a:rPr lang="pt-BR" dirty="0"/>
              <a:t> é um recurso para diminuir o </a:t>
            </a:r>
            <a:r>
              <a:rPr lang="pt-BR" dirty="0" err="1"/>
              <a:t>overfitting</a:t>
            </a:r>
            <a:r>
              <a:rPr lang="pt-BR" dirty="0"/>
              <a:t> no treinamento de modelos de tratamento de imagem. Para melhorar o treinamento fazemos pequenas variações nas entradas, de forma que duas imagens não são vistas da mesma forma durante o treinamento.</a:t>
            </a:r>
          </a:p>
        </p:txBody>
      </p:sp>
    </p:spTree>
    <p:extLst>
      <p:ext uri="{BB962C8B-B14F-4D97-AF65-F5344CB8AC3E}">
        <p14:creationId xmlns:p14="http://schemas.microsoft.com/office/powerpoint/2010/main" val="349788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C7A4-C860-4F06-A0B5-C4D1E53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 – </a:t>
            </a:r>
            <a:br>
              <a:rPr lang="pt-BR" dirty="0"/>
            </a:br>
            <a:r>
              <a:rPr lang="pt-BR" dirty="0"/>
              <a:t>Data </a:t>
            </a:r>
            <a:r>
              <a:rPr lang="pt-BR" dirty="0" err="1"/>
              <a:t>augmented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4FC55-B372-49CD-A0FF-0AC200BB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  <a:br>
              <a:rPr lang="pt-BR" dirty="0"/>
            </a:br>
            <a:r>
              <a:rPr lang="pt-BR" dirty="0"/>
              <a:t>Rotação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96A26F-26C9-4BA5-9419-9E07E1131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6283"/>
            <a:ext cx="2847086" cy="19279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D01FF3-3E77-49CD-9C36-4091D04CA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400" y="4408922"/>
            <a:ext cx="655411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9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C7A4-C860-4F06-A0B5-C4D1E53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 – </a:t>
            </a:r>
            <a:br>
              <a:rPr lang="pt-BR" dirty="0"/>
            </a:br>
            <a:r>
              <a:rPr lang="pt-BR" dirty="0"/>
              <a:t>Data </a:t>
            </a:r>
            <a:r>
              <a:rPr lang="pt-BR" dirty="0" err="1"/>
              <a:t>augmented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4FC55-B372-49CD-A0FF-0AC200BB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20421" cy="3450613"/>
          </a:xfrm>
        </p:spPr>
        <p:txBody>
          <a:bodyPr/>
          <a:lstStyle/>
          <a:p>
            <a:r>
              <a:rPr lang="pt-BR" dirty="0"/>
              <a:t>Exemplos:</a:t>
            </a:r>
            <a:br>
              <a:rPr lang="pt-BR" dirty="0"/>
            </a:br>
            <a:r>
              <a:rPr lang="pt-BR" dirty="0"/>
              <a:t>Deslocamento horizontal e vertical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96A26F-26C9-4BA5-9419-9E07E1131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84" y="1892440"/>
            <a:ext cx="2847086" cy="19279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DD8C1C4-5242-4CE8-8034-875B6F2A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048" y="4083837"/>
            <a:ext cx="6477904" cy="10383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852939-1FDA-497C-A25D-48C7EAC93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305652"/>
            <a:ext cx="648743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C7A4-C860-4F06-A0B5-C4D1E53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 – </a:t>
            </a:r>
            <a:br>
              <a:rPr lang="pt-BR" dirty="0"/>
            </a:br>
            <a:r>
              <a:rPr lang="pt-BR" dirty="0"/>
              <a:t>Data </a:t>
            </a:r>
            <a:r>
              <a:rPr lang="pt-BR" dirty="0" err="1"/>
              <a:t>augmented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4FC55-B372-49CD-A0FF-0AC200BB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20421" cy="3450613"/>
          </a:xfrm>
        </p:spPr>
        <p:txBody>
          <a:bodyPr/>
          <a:lstStyle/>
          <a:p>
            <a:r>
              <a:rPr lang="pt-BR" dirty="0"/>
              <a:t>Exemplos:</a:t>
            </a:r>
            <a:br>
              <a:rPr lang="pt-BR" dirty="0"/>
            </a:br>
            <a:r>
              <a:rPr lang="pt-BR" dirty="0"/>
              <a:t>Zoom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96A26F-26C9-4BA5-9419-9E07E1131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84" y="1892440"/>
            <a:ext cx="2847086" cy="19279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27DB2FF-CC86-4D3C-AA67-12302CDA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79" y="4389870"/>
            <a:ext cx="651600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65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690</Words>
  <Application>Microsoft Office PowerPoint</Application>
  <PresentationFormat>Widescreen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Galeria</vt:lpstr>
      <vt:lpstr>Classificação de Raças de cachorro</vt:lpstr>
      <vt:lpstr>Projeto de classificação de raças</vt:lpstr>
      <vt:lpstr>Literatura</vt:lpstr>
      <vt:lpstr>Dados utilizados</vt:lpstr>
      <vt:lpstr>Tratamento dos dados - CROP</vt:lpstr>
      <vt:lpstr>Tratamento dos dados –  Data augmented</vt:lpstr>
      <vt:lpstr>Tratamento dos dados –  Data augmented</vt:lpstr>
      <vt:lpstr>Tratamento dos dados –  Data augmented</vt:lpstr>
      <vt:lpstr>Tratamento dos dados –  Data augmented</vt:lpstr>
      <vt:lpstr>Tratamento dos dados –  Data augmented</vt:lpstr>
      <vt:lpstr>Tratamento dos dados – data augmented </vt:lpstr>
      <vt:lpstr>Modelos testados</vt:lpstr>
      <vt:lpstr>Limitações</vt:lpstr>
      <vt:lpstr>Rede Neural Convolucional</vt:lpstr>
      <vt:lpstr>Rede Convolucional simples</vt:lpstr>
      <vt:lpstr>Transferência de aprendizado</vt:lpstr>
      <vt:lpstr>Transferência de aprendizado</vt:lpstr>
      <vt:lpstr>Treinamento do modelo</vt:lpstr>
      <vt:lpstr>Inception V3</vt:lpstr>
      <vt:lpstr>VS. Artigo</vt:lpstr>
      <vt:lpstr>Testes em imagens diversas</vt:lpstr>
      <vt:lpstr>Aplicativo web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 de Raças de cachorro</dc:title>
  <dc:creator>Camilla Melo</dc:creator>
  <cp:lastModifiedBy>Camilla Melo</cp:lastModifiedBy>
  <cp:revision>3</cp:revision>
  <dcterms:created xsi:type="dcterms:W3CDTF">2020-09-22T23:16:34Z</dcterms:created>
  <dcterms:modified xsi:type="dcterms:W3CDTF">2021-10-11T22:30:45Z</dcterms:modified>
</cp:coreProperties>
</file>