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910" r:id="rId2"/>
  </p:sldMasterIdLst>
  <p:sldIdLst>
    <p:sldId id="256" r:id="rId3"/>
    <p:sldId id="258" r:id="rId4"/>
    <p:sldId id="257" r:id="rId5"/>
    <p:sldId id="259" r:id="rId6"/>
    <p:sldId id="267" r:id="rId7"/>
    <p:sldId id="261" r:id="rId8"/>
    <p:sldId id="268" r:id="rId9"/>
    <p:sldId id="262" r:id="rId10"/>
    <p:sldId id="266" r:id="rId11"/>
    <p:sldId id="264" r:id="rId12"/>
    <p:sldId id="269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4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2207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5454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8022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2596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9171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6223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25514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8909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61800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74318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576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7586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37081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8878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27290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36735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82185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51430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62556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6469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4198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680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650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661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640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7793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4076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4050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4309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848812-C115-402D-A64B-6F0B273CD3A2}" type="datetimeFigureOut">
              <a:rPr lang="pt-BR" smtClean="0"/>
              <a:pPr/>
              <a:t>02/12/2018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0336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t.stackoverflow.com/q/51281/101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B73F197-047D-4080-A9E6-D8851F05C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225039"/>
            <a:ext cx="8825658" cy="1104541"/>
          </a:xfrm>
        </p:spPr>
        <p:txBody>
          <a:bodyPr/>
          <a:lstStyle/>
          <a:p>
            <a:pPr algn="ctr"/>
            <a:r>
              <a:rPr lang="pt-BR" dirty="0"/>
              <a:t>Kotlin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F241A7D-51D5-4780-9BCA-ED7AA144C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UNIVERSIDADE DO ESTADO DO RIO DE JANEIRO</a:t>
            </a:r>
          </a:p>
          <a:p>
            <a:r>
              <a:rPr lang="pt-BR" dirty="0"/>
              <a:t>CAMILLA MENEZES</a:t>
            </a:r>
          </a:p>
          <a:p>
            <a:r>
              <a:rPr lang="pt-BR" dirty="0"/>
              <a:t>FERNANDA PERDIZIO</a:t>
            </a:r>
          </a:p>
        </p:txBody>
      </p:sp>
    </p:spTree>
    <p:extLst>
      <p:ext uri="{BB962C8B-B14F-4D97-AF65-F5344CB8AC3E}">
        <p14:creationId xmlns:p14="http://schemas.microsoft.com/office/powerpoint/2010/main" xmlns="" val="279824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códigos </a:t>
            </a:r>
            <a:br>
              <a:rPr lang="pt-BR" dirty="0"/>
            </a:br>
            <a:r>
              <a:rPr lang="pt-BR" dirty="0"/>
              <a:t>Kotlin vs Java – Data Class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386739"/>
            <a:ext cx="8825659" cy="43937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	Java:										Kotlin: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732" y="2871362"/>
            <a:ext cx="4469996" cy="381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77080" y="2871362"/>
            <a:ext cx="49053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0888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códigos </a:t>
            </a:r>
            <a:br>
              <a:rPr lang="pt-BR" dirty="0"/>
            </a:br>
            <a:r>
              <a:rPr lang="pt-BR" dirty="0"/>
              <a:t>Kotlin vs Java – Linguagem concisa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386739"/>
            <a:ext cx="8825659" cy="43937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	Java:										Kotlin: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550" y="2871362"/>
            <a:ext cx="4257178" cy="24392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0991" y="2871362"/>
            <a:ext cx="5530708" cy="128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67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códigos </a:t>
            </a:r>
            <a:br>
              <a:rPr lang="pt-BR" dirty="0"/>
            </a:br>
            <a:r>
              <a:rPr lang="pt-BR" dirty="0"/>
              <a:t>Kotlin vs Java – </a:t>
            </a:r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operador </a:t>
            </a:r>
            <a:r>
              <a:rPr lang="pt-BR" b="1" dirty="0" smtClean="0"/>
              <a:t>is</a:t>
            </a:r>
            <a:r>
              <a:rPr lang="pt-BR" dirty="0" smtClean="0"/>
              <a:t>, temos o mesmo resultado que teríamos com o </a:t>
            </a:r>
            <a:r>
              <a:rPr lang="pt-BR" dirty="0" err="1" smtClean="0"/>
              <a:t>instanceof</a:t>
            </a:r>
            <a:r>
              <a:rPr lang="pt-BR" dirty="0" smtClean="0"/>
              <a:t> do Java. Com a inferência, ao final desde código, sabemos que a variável é um objeto da classe Livro.</a:t>
            </a:r>
          </a:p>
          <a:p>
            <a:r>
              <a:rPr lang="pt-BR" dirty="0" smtClean="0"/>
              <a:t>						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object</a:t>
            </a:r>
            <a:r>
              <a:rPr lang="pt-BR" dirty="0" smtClean="0"/>
              <a:t> is Livro) </a:t>
            </a:r>
            <a:r>
              <a:rPr lang="pt-BR" dirty="0" smtClean="0"/>
              <a:t>{</a:t>
            </a:r>
          </a:p>
          <a:p>
            <a:r>
              <a:rPr lang="pt-BR" dirty="0" smtClean="0"/>
              <a:t> </a:t>
            </a:r>
            <a:r>
              <a:rPr lang="pt-BR" dirty="0" smtClean="0"/>
              <a:t>							 </a:t>
            </a:r>
            <a:r>
              <a:rPr lang="pt-BR" b="1" dirty="0" smtClean="0"/>
              <a:t>var</a:t>
            </a:r>
            <a:r>
              <a:rPr lang="pt-BR" dirty="0" smtClean="0"/>
              <a:t> livro = </a:t>
            </a:r>
            <a:r>
              <a:rPr lang="pt-BR" dirty="0" err="1" smtClean="0"/>
              <a:t>object</a:t>
            </a:r>
            <a:r>
              <a:rPr lang="pt-BR" dirty="0" smtClean="0"/>
              <a:t> // </a:t>
            </a:r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casting</a:t>
            </a:r>
            <a:endParaRPr lang="pt-BR" dirty="0" smtClean="0"/>
          </a:p>
          <a:p>
            <a:pPr lvl="6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2200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códigos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operador </a:t>
            </a:r>
            <a:r>
              <a:rPr lang="pt-BR" b="1" dirty="0" smtClean="0"/>
              <a:t>is</a:t>
            </a:r>
            <a:r>
              <a:rPr lang="pt-BR" dirty="0" smtClean="0"/>
              <a:t>, temos o mesmo resultado que teríamos com o </a:t>
            </a:r>
            <a:r>
              <a:rPr lang="pt-BR" dirty="0" err="1" smtClean="0"/>
              <a:t>instanceof</a:t>
            </a:r>
            <a:r>
              <a:rPr lang="pt-BR" dirty="0" smtClean="0"/>
              <a:t> do Java. Com a inferência, ao final desde código, sabemos que a variável é um objeto da classe Livro.</a:t>
            </a:r>
          </a:p>
          <a:p>
            <a:r>
              <a:rPr lang="pt-BR" dirty="0" smtClean="0"/>
              <a:t>						</a:t>
            </a:r>
            <a:r>
              <a:rPr lang="pt-BR" dirty="0" smtClean="0"/>
              <a:t> </a:t>
            </a:r>
            <a:r>
              <a:rPr lang="pt-BR" b="1" dirty="0" err="1" smtClean="0"/>
              <a:t>val</a:t>
            </a:r>
            <a:r>
              <a:rPr lang="pt-BR" dirty="0" smtClean="0"/>
              <a:t> valor = 12</a:t>
            </a:r>
          </a:p>
          <a:p>
            <a:r>
              <a:rPr lang="pt-BR" dirty="0" smtClean="0"/>
              <a:t> 						</a:t>
            </a:r>
            <a:r>
              <a:rPr lang="pt-BR" dirty="0" err="1" smtClean="0"/>
              <a:t>if</a:t>
            </a:r>
            <a:r>
              <a:rPr lang="pt-BR" dirty="0" smtClean="0"/>
              <a:t>(valor </a:t>
            </a:r>
            <a:r>
              <a:rPr lang="pt-BR" dirty="0" smtClean="0"/>
              <a:t>in 10…20) {</a:t>
            </a:r>
          </a:p>
          <a:p>
            <a:r>
              <a:rPr lang="pt-BR" dirty="0" smtClean="0"/>
              <a:t> </a:t>
            </a:r>
            <a:r>
              <a:rPr lang="pt-BR" dirty="0" smtClean="0"/>
              <a:t>							// código</a:t>
            </a:r>
          </a:p>
          <a:p>
            <a:r>
              <a:rPr lang="pt-BR" dirty="0" smtClean="0"/>
              <a:t> 						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2200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622BD5-DE61-411E-AF3F-23278DDD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B07803D-373F-4767-A0F2-D36B1412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3441700"/>
            <a:ext cx="8825659" cy="3416300"/>
          </a:xfrm>
        </p:spPr>
        <p:txBody>
          <a:bodyPr>
            <a:normAutofit/>
          </a:bodyPr>
          <a:lstStyle/>
          <a:p>
            <a:r>
              <a:rPr lang="pt-BR" dirty="0"/>
              <a:t>O </a:t>
            </a:r>
            <a:r>
              <a:rPr lang="pt-BR" dirty="0" smtClean="0"/>
              <a:t>Kotlin</a:t>
            </a:r>
            <a:r>
              <a:rPr lang="pt-BR" dirty="0"/>
              <a:t> </a:t>
            </a:r>
            <a:r>
              <a:rPr lang="pt-BR" dirty="0" smtClean="0"/>
              <a:t>é </a:t>
            </a:r>
            <a:r>
              <a:rPr lang="pt-BR" dirty="0"/>
              <a:t>uma linguagem estaticamente tipada, desenvolvida pela JetBrains, cuja sintaxe é mais expressiva e concisa do que a do Java. Com recursos como expressões </a:t>
            </a:r>
            <a:r>
              <a:rPr lang="pt-BR" dirty="0" smtClean="0"/>
              <a:t>lambda</a:t>
            </a:r>
            <a:r>
              <a:rPr lang="pt-BR" dirty="0"/>
              <a:t>, sobrecarga de operadores, templates de strings e muito mais.</a:t>
            </a:r>
          </a:p>
        </p:txBody>
      </p:sp>
    </p:spTree>
    <p:extLst>
      <p:ext uri="{BB962C8B-B14F-4D97-AF65-F5344CB8AC3E}">
        <p14:creationId xmlns:p14="http://schemas.microsoft.com/office/powerpoint/2010/main" xmlns="" val="420319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61FB0B-CFE4-40F9-9B6E-22DC8739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C636D29-A3CD-4C86-91DB-E830C2AA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523" y="2868494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Segundo a JetBrains, criadora da linguagem, o Kotlin começou a ser desenvolvido em 2010 devido a uma percepção da empresa. Ao que tudo indica eles a criaram para ter uma ferramenta melhor para desenvolver seus próprios produtos. Mais ainda, a ideia original era ter uma linguagem que gera </a:t>
            </a:r>
            <a:r>
              <a:rPr lang="pt-BR" i="1" dirty="0"/>
              <a:t>bytecodes</a:t>
            </a:r>
            <a:r>
              <a:rPr lang="pt-BR" dirty="0"/>
              <a:t> para a JVM e para o </a:t>
            </a:r>
            <a:r>
              <a:rPr lang="pt-BR" dirty="0">
                <a:hlinkClick r:id="rId2"/>
              </a:rPr>
              <a:t>CLR</a:t>
            </a:r>
            <a:r>
              <a:rPr lang="pt-BR" dirty="0"/>
              <a:t>, assim muito do código usado em um produto poderia ser reaproveitado em outro. Queriam algo que rodasse na JVM, usasse toda JEE e se comunicasse com todo código que eles já possuíam em Java, mas que fosse mais agradável de desenvolver, que desse mais produtividade e robustez. </a:t>
            </a:r>
          </a:p>
          <a:p>
            <a:r>
              <a:rPr lang="pt-BR" dirty="0"/>
              <a:t>Eles partiram do Java, mas muito da linguagem fora inspirada no C# e Scala.</a:t>
            </a:r>
          </a:p>
        </p:txBody>
      </p:sp>
    </p:spTree>
    <p:extLst>
      <p:ext uri="{BB962C8B-B14F-4D97-AF65-F5344CB8AC3E}">
        <p14:creationId xmlns:p14="http://schemas.microsoft.com/office/powerpoint/2010/main" xmlns="" val="376095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8D8560-6561-40D1-A74C-4AD43F14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801DFC-610C-464D-B07F-FA77D428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766820"/>
          </a:xfrm>
        </p:spPr>
        <p:txBody>
          <a:bodyPr>
            <a:normAutofit lnSpcReduction="10000"/>
          </a:bodyPr>
          <a:lstStyle/>
          <a:p>
            <a:r>
              <a:rPr lang="pt-BR" sz="1600" b="1" dirty="0"/>
              <a:t>Funções de Topo (</a:t>
            </a:r>
            <a:r>
              <a:rPr lang="pt-BR" sz="1600" b="1" i="1" dirty="0"/>
              <a:t>Top </a:t>
            </a:r>
            <a:r>
              <a:rPr lang="pt-BR" sz="1600" b="1" i="1" dirty="0" err="1"/>
              <a:t>Level</a:t>
            </a:r>
            <a:r>
              <a:rPr lang="pt-BR" sz="1600" b="1" i="1" dirty="0"/>
              <a:t> </a:t>
            </a:r>
            <a:r>
              <a:rPr lang="pt-BR" sz="1600" b="1" i="1" dirty="0" err="1"/>
              <a:t>Functions</a:t>
            </a:r>
            <a:r>
              <a:rPr lang="pt-BR" sz="1600" b="1" dirty="0"/>
              <a:t>) </a:t>
            </a:r>
            <a:r>
              <a:rPr lang="pt-BR" sz="1600" b="1" dirty="0" smtClean="0"/>
              <a:t> </a:t>
            </a:r>
            <a:r>
              <a:rPr lang="pt-BR" sz="1600" dirty="0" smtClean="0"/>
              <a:t>- funções </a:t>
            </a:r>
            <a:r>
              <a:rPr lang="pt-BR" sz="1600" dirty="0"/>
              <a:t>não precisam de classes para existir, isto é, você pode ter um ficheiro com apenas funções e sem nenhuma </a:t>
            </a:r>
            <a:r>
              <a:rPr lang="pt-BR" sz="1600" dirty="0" smtClean="0"/>
              <a:t>classe </a:t>
            </a:r>
            <a:r>
              <a:rPr lang="pt-BR" sz="1600" dirty="0"/>
              <a:t>associada. </a:t>
            </a:r>
            <a:r>
              <a:rPr lang="pt-BR" sz="1600" b="1" dirty="0" smtClean="0"/>
              <a:t>Funções</a:t>
            </a:r>
            <a:r>
              <a:rPr lang="pt-BR" sz="1600" dirty="0" smtClean="0"/>
              <a:t> podem ser </a:t>
            </a:r>
            <a:r>
              <a:rPr lang="pt-BR" sz="1600" b="1" dirty="0" smtClean="0"/>
              <a:t>armazenadas em variáveis</a:t>
            </a:r>
            <a:r>
              <a:rPr lang="pt-BR" sz="1600" dirty="0" smtClean="0"/>
              <a:t>, uma função pode </a:t>
            </a:r>
            <a:r>
              <a:rPr lang="pt-BR" sz="1600" b="1" dirty="0" smtClean="0"/>
              <a:t>receber outra função </a:t>
            </a:r>
            <a:r>
              <a:rPr lang="pt-BR" sz="1600" dirty="0" smtClean="0"/>
              <a:t>como parâmetro ou ate mesmo </a:t>
            </a:r>
            <a:r>
              <a:rPr lang="pt-BR" sz="1600" b="1" dirty="0" smtClean="0"/>
              <a:t>retornar uma função</a:t>
            </a:r>
            <a:r>
              <a:rPr lang="pt-BR" sz="1600" u="sng" dirty="0" smtClean="0"/>
              <a:t>.</a:t>
            </a:r>
            <a:endParaRPr lang="pt-BR" sz="1600" u="sng" dirty="0"/>
          </a:p>
          <a:p>
            <a:r>
              <a:rPr lang="pt-BR" sz="1600" b="1" dirty="0"/>
              <a:t>Estaticamente </a:t>
            </a:r>
            <a:r>
              <a:rPr lang="pt-BR" sz="1600" b="1" dirty="0" err="1"/>
              <a:t>tipado</a:t>
            </a:r>
            <a:r>
              <a:rPr lang="pt-BR" sz="1600" dirty="0"/>
              <a:t> </a:t>
            </a:r>
            <a:r>
              <a:rPr lang="pt-BR" sz="1600" dirty="0" smtClean="0"/>
              <a:t>-  </a:t>
            </a:r>
            <a:r>
              <a:rPr lang="pt-BR" sz="1600" dirty="0"/>
              <a:t>pensando para projetos de vida longa e que possuem grande crescimento, a linguagem possui </a:t>
            </a:r>
            <a:r>
              <a:rPr lang="pt-BR" sz="1600" dirty="0" err="1"/>
              <a:t>tipagem</a:t>
            </a:r>
            <a:r>
              <a:rPr lang="pt-BR" sz="1600" dirty="0"/>
              <a:t> estática que facilita a manutenção de código;</a:t>
            </a:r>
          </a:p>
          <a:p>
            <a:r>
              <a:rPr lang="pt-BR" sz="1600" b="1" dirty="0"/>
              <a:t>Fácil migração</a:t>
            </a:r>
            <a:r>
              <a:rPr lang="pt-BR" sz="1600" dirty="0"/>
              <a:t> - </a:t>
            </a:r>
            <a:r>
              <a:rPr lang="pt-BR" sz="1600" dirty="0" smtClean="0"/>
              <a:t>Como o Java e o </a:t>
            </a:r>
            <a:r>
              <a:rPr lang="pt-BR" sz="1600" b="1" dirty="0" smtClean="0"/>
              <a:t>Kotlin</a:t>
            </a:r>
            <a:r>
              <a:rPr lang="pt-BR" sz="1600" dirty="0" smtClean="0"/>
              <a:t> são altamente </a:t>
            </a:r>
            <a:r>
              <a:rPr lang="pt-BR" sz="1600" b="1" dirty="0" smtClean="0"/>
              <a:t>interoperáveis</a:t>
            </a:r>
            <a:r>
              <a:rPr lang="pt-BR" sz="1600" dirty="0" smtClean="0"/>
              <a:t>, elas podem ser </a:t>
            </a:r>
            <a:r>
              <a:rPr lang="pt-BR" sz="1600" b="1" dirty="0" smtClean="0"/>
              <a:t>usadas juntas</a:t>
            </a:r>
            <a:r>
              <a:rPr lang="pt-BR" sz="1600" dirty="0" smtClean="0"/>
              <a:t> no mesmo projeto. Inclusive, o </a:t>
            </a:r>
            <a:r>
              <a:rPr lang="pt-BR" sz="1600" b="1" dirty="0" smtClean="0"/>
              <a:t>Kotlin</a:t>
            </a:r>
            <a:r>
              <a:rPr lang="pt-BR" sz="1600" dirty="0" smtClean="0"/>
              <a:t> tem como base, e é </a:t>
            </a:r>
            <a:r>
              <a:rPr lang="pt-BR" sz="1600" dirty="0" smtClean="0"/>
              <a:t>executado </a:t>
            </a:r>
            <a:r>
              <a:rPr lang="pt-BR" sz="1600" dirty="0" smtClean="0"/>
              <a:t>na Maquina Virtual do </a:t>
            </a:r>
            <a:r>
              <a:rPr lang="pt-BR" sz="1600" dirty="0" smtClean="0"/>
              <a:t>próprio </a:t>
            </a:r>
            <a:r>
              <a:rPr lang="pt-BR" sz="1600" dirty="0" smtClean="0"/>
              <a:t>Java.</a:t>
            </a:r>
            <a:endParaRPr lang="pt-BR" sz="1600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/>
              <a:t>Pequena curva de aprendizagem</a:t>
            </a:r>
            <a:r>
              <a:rPr lang="pt-BR" sz="1600" dirty="0"/>
              <a:t> - possui </a:t>
            </a:r>
            <a:r>
              <a:rPr lang="pt-BR" sz="1600" b="1" dirty="0"/>
              <a:t>sintaxe enxuta </a:t>
            </a:r>
            <a:r>
              <a:rPr lang="pt-BR" sz="1600" dirty="0"/>
              <a:t>e </a:t>
            </a:r>
            <a:r>
              <a:rPr lang="pt-BR" sz="1600" b="1" dirty="0"/>
              <a:t>intuitiva</a:t>
            </a:r>
            <a:r>
              <a:rPr lang="pt-BR" sz="1600" dirty="0"/>
              <a:t>, documentação completa, uma </a:t>
            </a:r>
            <a:r>
              <a:rPr lang="pt-BR" sz="1600" b="1" dirty="0"/>
              <a:t>ferramenta online</a:t>
            </a:r>
            <a:r>
              <a:rPr lang="pt-BR" sz="1600" dirty="0"/>
              <a:t> para a execução de </a:t>
            </a:r>
            <a:r>
              <a:rPr lang="pt-BR" sz="1600" b="1" dirty="0"/>
              <a:t>códigos</a:t>
            </a:r>
            <a:r>
              <a:rPr lang="pt-BR" sz="1600" dirty="0"/>
              <a:t> e exemplos através de </a:t>
            </a:r>
            <a:r>
              <a:rPr lang="pt-BR" sz="1600" b="1" dirty="0"/>
              <a:t>exercícios</a:t>
            </a:r>
            <a:r>
              <a:rPr lang="pt-BR" sz="1600" dirty="0"/>
              <a:t> chamados </a:t>
            </a:r>
            <a:r>
              <a:rPr lang="pt-BR" sz="1600" b="1" dirty="0" err="1"/>
              <a:t>Koans</a:t>
            </a:r>
            <a:r>
              <a:rPr lang="pt-BR" sz="1600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134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18D8560-6561-40D1-A74C-4AD43F14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801DFC-610C-464D-B07F-FA77D428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766820"/>
          </a:xfrm>
        </p:spPr>
        <p:txBody>
          <a:bodyPr>
            <a:normAutofit/>
          </a:bodyPr>
          <a:lstStyle/>
          <a:p>
            <a:r>
              <a:rPr lang="pt-BR" sz="1600" b="1" dirty="0" err="1"/>
              <a:t>Multi-paradigma</a:t>
            </a:r>
            <a:r>
              <a:rPr lang="pt-BR" sz="1600" dirty="0"/>
              <a:t> - não força o desenvolvedor a utilizar um paradigma específico como o </a:t>
            </a:r>
            <a:r>
              <a:rPr lang="pt-BR" sz="1600" b="1" dirty="0"/>
              <a:t>funcional</a:t>
            </a:r>
            <a:r>
              <a:rPr lang="pt-BR" sz="1600" dirty="0"/>
              <a:t> ou </a:t>
            </a:r>
            <a:r>
              <a:rPr lang="pt-BR" sz="1600" b="1" dirty="0"/>
              <a:t>orientado a objetos</a:t>
            </a:r>
            <a:r>
              <a:rPr lang="pt-BR" sz="1600" dirty="0"/>
              <a:t>, </a:t>
            </a:r>
            <a:r>
              <a:rPr lang="pt-BR" sz="1600" b="1" dirty="0"/>
              <a:t>suportando ambos</a:t>
            </a:r>
            <a:r>
              <a:rPr lang="pt-BR" sz="1600" dirty="0"/>
              <a:t>; A linguagem adota muito da programação funcional mas ainda em estilo imperativo e mantendo a força da orientação a objeto.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 3"/>
              <a:buChar char=""/>
              <a:tabLst>
                <a:tab pos="457200" algn="l"/>
              </a:tabLst>
            </a:pPr>
            <a:r>
              <a:rPr lang="pt-BR" sz="1600" b="1" dirty="0"/>
              <a:t>Possui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b="1" dirty="0" err="1" smtClean="0"/>
              <a:t>matching</a:t>
            </a:r>
            <a:r>
              <a:rPr lang="pt-BR" sz="1600" b="1" dirty="0"/>
              <a:t> </a:t>
            </a:r>
            <a:r>
              <a:rPr lang="pt-BR" sz="1600" dirty="0" smtClean="0"/>
              <a:t>-</a:t>
            </a:r>
            <a:r>
              <a:rPr lang="pt-BR" sz="1600" b="1" dirty="0" smtClean="0"/>
              <a:t>  </a:t>
            </a:r>
            <a:r>
              <a:rPr lang="pt-BR" sz="1600" dirty="0"/>
              <a:t>A correspondência de padrões é um mecanismo para verificar um valor em relação a um padrão. Uma partida bem sucedida também pode desconstruir um valor em suas partes constituintes. É uma versão mais poderosa </a:t>
            </a:r>
            <a:r>
              <a:rPr lang="pt-BR" sz="1600" dirty="0" smtClean="0"/>
              <a:t>do</a:t>
            </a:r>
            <a:r>
              <a:rPr lang="pt-BR" sz="1600" dirty="0"/>
              <a:t> </a:t>
            </a:r>
            <a:r>
              <a:rPr lang="pt-BR" sz="1600" dirty="0" smtClean="0"/>
              <a:t>switch em </a:t>
            </a:r>
            <a:r>
              <a:rPr lang="pt-BR" sz="1600" dirty="0"/>
              <a:t>Java e também pode ser usada no lugar de uma série de instruções </a:t>
            </a:r>
            <a:r>
              <a:rPr lang="pt-BR" sz="1600" dirty="0" err="1"/>
              <a:t>if</a:t>
            </a:r>
            <a:r>
              <a:rPr lang="pt-BR" sz="1600" dirty="0"/>
              <a:t> / </a:t>
            </a:r>
            <a:r>
              <a:rPr lang="pt-BR" sz="1600" dirty="0" err="1"/>
              <a:t>else</a:t>
            </a:r>
            <a:r>
              <a:rPr lang="pt-BR" sz="1600" dirty="0" smtClean="0"/>
              <a:t>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 3"/>
              <a:buChar char=""/>
              <a:tabLst>
                <a:tab pos="457200" algn="l"/>
              </a:tabLst>
            </a:pPr>
            <a:r>
              <a:rPr lang="pt-BR" sz="1600" b="1" dirty="0"/>
              <a:t>Estrutura da função: </a:t>
            </a:r>
            <a:r>
              <a:rPr lang="pt-BR" sz="1600" dirty="0"/>
              <a:t>Diferente de </a:t>
            </a:r>
            <a:r>
              <a:rPr lang="pt-BR" sz="1600" dirty="0" err="1"/>
              <a:t>java</a:t>
            </a:r>
            <a:r>
              <a:rPr lang="pt-BR" sz="1600" dirty="0"/>
              <a:t>, na assinatura de uma função ou de um parâmetro colocamos primeiro o nome e depois o </a:t>
            </a:r>
            <a:r>
              <a:rPr lang="pt-BR" sz="1600" dirty="0" smtClean="0"/>
              <a:t>tipo.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6867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867042"/>
          </a:xfrm>
        </p:spPr>
        <p:txBody>
          <a:bodyPr>
            <a:normAutofit/>
          </a:bodyPr>
          <a:lstStyle/>
          <a:p>
            <a:pPr lvl="0"/>
            <a:r>
              <a:rPr lang="pt-BR" sz="1600" b="1" dirty="0" smtClean="0"/>
              <a:t>Proteção </a:t>
            </a:r>
            <a:r>
              <a:rPr lang="pt-BR" sz="1600" b="1" dirty="0"/>
              <a:t>contra nulo(Bye </a:t>
            </a:r>
            <a:r>
              <a:rPr lang="pt-BR" sz="1600" b="1" dirty="0" err="1"/>
              <a:t>bye</a:t>
            </a:r>
            <a:r>
              <a:rPr lang="pt-BR" sz="1600" b="1" dirty="0"/>
              <a:t>, </a:t>
            </a:r>
            <a:r>
              <a:rPr lang="pt-BR" sz="1600" b="1" dirty="0" err="1"/>
              <a:t>NullPointerException</a:t>
            </a:r>
            <a:r>
              <a:rPr lang="pt-BR" sz="1600" b="1" dirty="0"/>
              <a:t>!): </a:t>
            </a:r>
            <a:r>
              <a:rPr lang="pt-BR" sz="1600" dirty="0"/>
              <a:t>O compilador não vai permitir o uso de uma variável que não foi inicializada, ou que tenha a chance de dar nulo. Caso seja necessário usar uma variável nula no código, é necessário que o tipo seja declarado como “anulável”, acrescentando um ponto de interrogação ao final dele.</a:t>
            </a:r>
          </a:p>
          <a:p>
            <a:pPr lvl="0"/>
            <a:r>
              <a:rPr lang="pt-BR" sz="1600" b="1" dirty="0"/>
              <a:t>Classes de dado(Em Kotlin, uma data </a:t>
            </a:r>
            <a:r>
              <a:rPr lang="pt-BR" sz="1600" b="1" dirty="0" err="1"/>
              <a:t>class</a:t>
            </a:r>
            <a:r>
              <a:rPr lang="pt-BR" sz="1600" b="1" dirty="0"/>
              <a:t> é uma classe específica para representar entidades): </a:t>
            </a:r>
            <a:r>
              <a:rPr lang="pt-BR" sz="1600" dirty="0"/>
              <a:t>A classe de dados traz a vantagem de economizar tempo. Como muitas aplicações são orientadas pelos dados, pode ser necessário criar classes só com propriedades e campos para arquivar essas informações. Com o Kotlin, é possível declarar não só a classe, como também todas as suas propriedades em apenas uma linha</a:t>
            </a:r>
            <a:r>
              <a:rPr lang="pt-BR" sz="1600" dirty="0" smtClean="0"/>
              <a:t>.</a:t>
            </a:r>
            <a:endParaRPr lang="pt-BR" dirty="0" smtClean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313302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867042"/>
          </a:xfrm>
        </p:spPr>
        <p:txBody>
          <a:bodyPr>
            <a:normAutofit/>
          </a:bodyPr>
          <a:lstStyle/>
          <a:p>
            <a:pPr lvl="0"/>
            <a:r>
              <a:rPr lang="pt-BR" sz="1600" b="1" dirty="0"/>
              <a:t>Tipos de dados algébricos:</a:t>
            </a:r>
            <a:r>
              <a:rPr lang="pt-BR" sz="1600" dirty="0"/>
              <a:t> Possui tipos de dados algébricos (</a:t>
            </a:r>
            <a:r>
              <a:rPr lang="pt-BR" sz="1600" dirty="0" err="1"/>
              <a:t>ADTs</a:t>
            </a:r>
            <a:r>
              <a:rPr lang="pt-BR" sz="1600" dirty="0"/>
              <a:t>), novos tipos de dados.</a:t>
            </a:r>
          </a:p>
          <a:p>
            <a:pPr lvl="0" fontAlgn="base"/>
            <a:r>
              <a:rPr lang="pt-BR" sz="1600" b="1" dirty="0" err="1"/>
              <a:t>First-class</a:t>
            </a:r>
            <a:r>
              <a:rPr lang="pt-BR" sz="1600" b="1" dirty="0"/>
              <a:t> </a:t>
            </a:r>
            <a:r>
              <a:rPr lang="pt-BR" sz="1600" b="1" dirty="0" err="1"/>
              <a:t>citizens</a:t>
            </a:r>
            <a:r>
              <a:rPr lang="pt-BR" sz="1600" b="1" dirty="0"/>
              <a:t>:</a:t>
            </a:r>
            <a:r>
              <a:rPr lang="pt-BR" sz="1600" dirty="0"/>
              <a:t> Em Kotlin </a:t>
            </a:r>
            <a:r>
              <a:rPr lang="pt-BR" sz="1600" dirty="0" smtClean="0"/>
              <a:t>funções</a:t>
            </a:r>
            <a:r>
              <a:rPr lang="pt-BR" sz="1600" dirty="0"/>
              <a:t> </a:t>
            </a:r>
            <a:r>
              <a:rPr lang="pt-BR" sz="1600" dirty="0" smtClean="0"/>
              <a:t>são</a:t>
            </a:r>
            <a:r>
              <a:rPr lang="pt-BR" sz="1600" dirty="0"/>
              <a:t> </a:t>
            </a:r>
            <a:r>
              <a:rPr lang="pt-BR" sz="1600" dirty="0" err="1"/>
              <a:t>first-class</a:t>
            </a:r>
            <a:r>
              <a:rPr lang="pt-BR" sz="1600" dirty="0"/>
              <a:t> </a:t>
            </a:r>
            <a:r>
              <a:rPr lang="pt-BR" sz="1600" dirty="0" err="1"/>
              <a:t>citizens</a:t>
            </a:r>
            <a:r>
              <a:rPr lang="pt-BR" sz="1600" dirty="0"/>
              <a:t>, ou seja, a linguagem permite manipular funções com as principais, se não todas, operações disponíveis para outras entidades: passagem de argumentos, retorno de funções, modificações, atribuição de variáveis, etc... Isso nos permite utilizar alguns conceitos da programação funcional como: </a:t>
            </a:r>
            <a:r>
              <a:rPr lang="pt-BR" sz="1600" dirty="0" err="1"/>
              <a:t>funcões</a:t>
            </a:r>
            <a:r>
              <a:rPr lang="pt-BR" sz="1600" dirty="0"/>
              <a:t> puras, funções sem efeitos colaterais; funções de alta ordem, que tomam funções como parâmetro, como retorno, ou como ambas; imutabilidade, onde estados internos permanecem inalterados, incluindo as próprias </a:t>
            </a:r>
            <a:r>
              <a:rPr lang="pt-BR" sz="1600" dirty="0" err="1"/>
              <a:t>collections</a:t>
            </a:r>
            <a:r>
              <a:rPr lang="pt-BR" sz="1600" dirty="0"/>
              <a:t> da linguagem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269749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pt-BR" dirty="0" smtClean="0"/>
              <a:t>       Exemplos de códigos </a:t>
            </a:r>
            <a:br>
              <a:rPr lang="pt-BR" dirty="0" smtClean="0"/>
            </a:br>
            <a:r>
              <a:rPr lang="pt-BR" dirty="0" smtClean="0"/>
              <a:t>Kotlin vs Java – Data Class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795" y="2470245"/>
            <a:ext cx="6619165" cy="393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1960" y="2473864"/>
            <a:ext cx="5400040" cy="24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557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pt-BR" dirty="0" smtClean="0"/>
              <a:t>       Exemplos de códigos </a:t>
            </a:r>
            <a:br>
              <a:rPr lang="pt-BR" dirty="0" smtClean="0"/>
            </a:br>
            <a:r>
              <a:rPr lang="pt-BR" dirty="0" smtClean="0"/>
              <a:t>Kotlin vs Java – Data Class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931733"/>
            <a:ext cx="5715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48836" y="5076967"/>
            <a:ext cx="10894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Como mostram os códigos, vimos que conseguimos reduzir um código java com + de 50 linhas </a:t>
            </a:r>
          </a:p>
          <a:p>
            <a:r>
              <a:rPr lang="pt-BR" dirty="0"/>
              <a:t>e</a:t>
            </a:r>
            <a:r>
              <a:rPr lang="pt-BR" dirty="0" smtClean="0"/>
              <a:t>m apenas uma linha no Kotlin, graças ao seu conceito de Data Class, que levam </a:t>
            </a:r>
            <a:r>
              <a:rPr lang="pt-BR" dirty="0"/>
              <a:t>à </a:t>
            </a:r>
          </a:p>
          <a:p>
            <a:r>
              <a:rPr lang="pt-BR" dirty="0" smtClean="0"/>
              <a:t>autogeração </a:t>
            </a:r>
            <a:r>
              <a:rPr lang="pt-BR" dirty="0"/>
              <a:t>de clichê como iguais, hashCode, toString, getters / setters e muito mais. </a:t>
            </a:r>
          </a:p>
        </p:txBody>
      </p:sp>
    </p:spTree>
    <p:extLst>
      <p:ext uri="{BB962C8B-B14F-4D97-AF65-F5344CB8AC3E}">
        <p14:creationId xmlns:p14="http://schemas.microsoft.com/office/powerpoint/2010/main" xmlns="" val="32782833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220</TotalTime>
  <Words>342</Words>
  <Application>Microsoft Office PowerPoint</Application>
  <PresentationFormat>Personalizar</PresentationFormat>
  <Paragraphs>44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HDOfficeLightV0</vt:lpstr>
      <vt:lpstr>Íon - Sala da Diretoria</vt:lpstr>
      <vt:lpstr>Kotlin</vt:lpstr>
      <vt:lpstr>A Linguagem</vt:lpstr>
      <vt:lpstr>História</vt:lpstr>
      <vt:lpstr>Características</vt:lpstr>
      <vt:lpstr>Características</vt:lpstr>
      <vt:lpstr>                      VANTAGENS</vt:lpstr>
      <vt:lpstr>                      VANTAGENS</vt:lpstr>
      <vt:lpstr>       Exemplos de códigos  Kotlin vs Java – Data Class</vt:lpstr>
      <vt:lpstr>       Exemplos de códigos  Kotlin vs Java – Data Class</vt:lpstr>
      <vt:lpstr>Exemplos de códigos  Kotlin vs Java – Data Class</vt:lpstr>
      <vt:lpstr>Exemplos de códigos  Kotlin vs Java – Linguagem concisa</vt:lpstr>
      <vt:lpstr>Exemplos de códigos  Kotlin vs Java – Smart Casting</vt:lpstr>
      <vt:lpstr>Exemplos de códigos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Eduardo José Ribeiro dos Santos</dc:creator>
  <cp:lastModifiedBy>Camila</cp:lastModifiedBy>
  <cp:revision>34</cp:revision>
  <dcterms:created xsi:type="dcterms:W3CDTF">2018-10-08T02:49:59Z</dcterms:created>
  <dcterms:modified xsi:type="dcterms:W3CDTF">2018-12-02T23:45:30Z</dcterms:modified>
</cp:coreProperties>
</file>