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43891200"/>
  <p:notesSz cx="9239250" cy="11982450"/>
  <p:embeddedFontLst>
    <p:embeddedFont>
      <p:font typeface="Quattrocento" panose="02020502030000000404" pitchFamily="18" charset="0"/>
      <p:regular r:id="rId5"/>
      <p:bold r:id="rId6"/>
    </p:embeddedFont>
    <p:embeddedFont>
      <p:font typeface="Quattrocento Sans" panose="020B0502050000020003" pitchFamily="34" charset="0"/>
      <p:regular r:id="rId7"/>
      <p:bold r:id="rId8"/>
      <p:italic r:id="rId9"/>
      <p:boldItalic r:id="rId10"/>
    </p:embeddedFont>
  </p:embeddedFontLst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84" userDrawn="1">
          <p15:clr>
            <a:srgbClr val="A4A3A4"/>
          </p15:clr>
        </p15:guide>
        <p15:guide id="2" pos="10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4">
          <p15:clr>
            <a:srgbClr val="A4A3A4"/>
          </p15:clr>
        </p15:guide>
        <p15:guide id="2" pos="29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3654" autoAdjust="0"/>
  </p:normalViewPr>
  <p:slideViewPr>
    <p:cSldViewPr>
      <p:cViewPr>
        <p:scale>
          <a:sx n="25" d="100"/>
          <a:sy n="25" d="100"/>
        </p:scale>
        <p:origin x="1651" y="-3494"/>
      </p:cViewPr>
      <p:guideLst>
        <p:guide orient="horz" pos="14784"/>
        <p:guide pos="10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3984" y="72"/>
      </p:cViewPr>
      <p:guideLst>
        <p:guide orient="horz" pos="3774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gs" Target="tags/tag1.xml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fld id="{56A6134A-9986-4884-ADAB-C57241D32564}" type="slidenum">
              <a:rPr lang="zh-CN" altLang="en-US"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86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41925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8300" y="889000"/>
            <a:ext cx="3408363" cy="4545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7300" y="5732463"/>
            <a:ext cx="6708775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41925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fld id="{23124DF2-DDA8-402F-81DD-AC1D1E5694AB}" type="slidenum">
              <a:rPr lang="zh-CN" altLang="en-US"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019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/>
            </a:defPPr>
            <a:lvl1pPr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80D61-8B82-42C3-9A37-58134866DD67}" type="slidenum">
              <a:rPr lang="zh-CN" altLang="en-US" sz="1500"/>
              <a:t>1</a:t>
            </a:fld>
            <a:endParaRPr lang="en-US" altLang="zh-CN" sz="150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8300" y="889000"/>
            <a:ext cx="3408363" cy="4545013"/>
          </a:xfrm>
        </p:spPr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/>
            </a:defPPr>
          </a:lstStyle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093" y="13635568"/>
            <a:ext cx="27980218" cy="9406467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184" y="24870834"/>
            <a:ext cx="23042032" cy="11218333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66012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10" y="1756833"/>
            <a:ext cx="29626982" cy="73152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710" y="10240433"/>
            <a:ext cx="29626982" cy="28966585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38220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7" y="1756833"/>
            <a:ext cx="7406217" cy="37450185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708" y="1756833"/>
            <a:ext cx="22119168" cy="37450185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15127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10" y="1756833"/>
            <a:ext cx="29626982" cy="73152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710" y="10240433"/>
            <a:ext cx="29626982" cy="28966585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43083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4585"/>
            <a:ext cx="27980218" cy="8716433"/>
          </a:xfrm>
          <a:prstGeom prst="rect">
            <a:avLst/>
          </a:prstGeom>
        </p:spPr>
        <p:txBody>
          <a:bodyPr anchor="t"/>
          <a:lstStyle>
            <a:defPPr>
              <a:defRPr kern="1200"/>
            </a:defPPr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3384"/>
            <a:ext cx="27980218" cy="9601200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4496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10" y="1756833"/>
            <a:ext cx="29626982" cy="73152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709" y="10240433"/>
            <a:ext cx="14762691" cy="28966585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0002" y="10240433"/>
            <a:ext cx="14762693" cy="28966585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49732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10" y="1756833"/>
            <a:ext cx="29626982" cy="73152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09" y="9825569"/>
            <a:ext cx="14544675" cy="4093633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709" y="13919202"/>
            <a:ext cx="14544675" cy="25287816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1666" y="9825569"/>
            <a:ext cx="14551027" cy="4093633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1666" y="13919202"/>
            <a:ext cx="14551027" cy="25287816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05961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10" y="1756833"/>
            <a:ext cx="29626982" cy="73152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57045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9810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09" y="1748367"/>
            <a:ext cx="10829925" cy="7435851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392" y="1748367"/>
            <a:ext cx="18402300" cy="3745865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709" y="9184217"/>
            <a:ext cx="10829925" cy="300228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7546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659" y="30723418"/>
            <a:ext cx="19750618" cy="3627967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659" y="3922185"/>
            <a:ext cx="19750618" cy="2633345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659" y="34351385"/>
            <a:ext cx="19750618" cy="5149849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9591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21945600"/>
            <a:ext cx="14274800" cy="393700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29718000" y="21945600"/>
            <a:ext cx="14274800" cy="393700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1460500" y="44399200"/>
            <a:ext cx="29997400" cy="144780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1460500" y="449707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ponderingpeacock  Size: 36x48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2pPr>
      <a:lvl3pPr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3pPr>
      <a:lvl4pPr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4pPr>
      <a:lvl5pPr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5pPr>
      <a:lvl6pPr marL="342900"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6pPr>
      <a:lvl7pPr marL="685800"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7pPr>
      <a:lvl8pPr marL="1028700"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8pPr>
      <a:lvl9pPr marL="1371600" algn="ctr" defTabSz="2306241" rtl="0" eaLnBrk="0" fontAlgn="base" hangingPunct="0">
        <a:spcBef>
          <a:spcPct val="0"/>
        </a:spcBef>
        <a:spcAft>
          <a:spcPct val="0"/>
        </a:spcAft>
        <a:defRPr sz="11100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/>
      </a:defPPr>
      <a:lvl1pPr marL="863204" indent="-863204" algn="l" defTabSz="2306241" rtl="0" eaLnBrk="0" fontAlgn="base" hangingPunct="0">
        <a:spcBef>
          <a:spcPct val="20000"/>
        </a:spcBef>
        <a:spcAft>
          <a:spcPct val="0"/>
        </a:spcAft>
        <a:buChar char="•"/>
        <a:defRPr sz="8025">
          <a:solidFill>
            <a:schemeClr val="tx1"/>
          </a:solidFill>
          <a:latin typeface="+mn-lt"/>
          <a:ea typeface="+mn-ea"/>
          <a:cs typeface="+mn-cs"/>
        </a:defRPr>
      </a:lvl1pPr>
      <a:lvl2pPr marL="1872854" indent="-720329" algn="l" defTabSz="2306241" rtl="0" eaLnBrk="0" fontAlgn="base" hangingPunct="0">
        <a:spcBef>
          <a:spcPct val="20000"/>
        </a:spcBef>
        <a:spcAft>
          <a:spcPct val="0"/>
        </a:spcAft>
        <a:buChar char="–"/>
        <a:defRPr sz="7125">
          <a:solidFill>
            <a:schemeClr val="tx1"/>
          </a:solidFill>
          <a:latin typeface="+mn-lt"/>
        </a:defRPr>
      </a:lvl2pPr>
      <a:lvl3pPr marL="2882504" indent="-576263" algn="l" defTabSz="2306241" rtl="0" eaLnBrk="0" fontAlgn="base" hangingPunct="0">
        <a:spcBef>
          <a:spcPct val="20000"/>
        </a:spcBef>
        <a:spcAft>
          <a:spcPct val="0"/>
        </a:spcAft>
        <a:buChar char="•"/>
        <a:defRPr sz="6075">
          <a:solidFill>
            <a:schemeClr val="tx1"/>
          </a:solidFill>
          <a:latin typeface="+mn-lt"/>
        </a:defRPr>
      </a:lvl3pPr>
      <a:lvl4pPr marL="4038600" indent="-579835" algn="l" defTabSz="2306241" rtl="0" eaLnBrk="0" fontAlgn="base" hangingPunct="0">
        <a:spcBef>
          <a:spcPct val="20000"/>
        </a:spcBef>
        <a:spcAft>
          <a:spcPct val="0"/>
        </a:spcAft>
        <a:buChar char="–"/>
        <a:defRPr sz="4875">
          <a:solidFill>
            <a:schemeClr val="tx1"/>
          </a:solidFill>
          <a:latin typeface="+mn-lt"/>
        </a:defRPr>
      </a:lvl4pPr>
      <a:lvl5pPr marL="5191125" indent="-576263" algn="l" defTabSz="2306241" rtl="0" eaLnBrk="0" fontAlgn="base" hangingPunct="0">
        <a:spcBef>
          <a:spcPct val="20000"/>
        </a:spcBef>
        <a:spcAft>
          <a:spcPct val="0"/>
        </a:spcAft>
        <a:buChar char="»"/>
        <a:defRPr sz="4875">
          <a:solidFill>
            <a:schemeClr val="tx1"/>
          </a:solidFill>
          <a:latin typeface="+mn-lt"/>
        </a:defRPr>
      </a:lvl5pPr>
      <a:lvl6pPr marL="5534025" indent="-576263" algn="l" defTabSz="2306241" rtl="0" eaLnBrk="0" fontAlgn="base" hangingPunct="0">
        <a:spcBef>
          <a:spcPct val="20000"/>
        </a:spcBef>
        <a:spcAft>
          <a:spcPct val="0"/>
        </a:spcAft>
        <a:buChar char="»"/>
        <a:defRPr sz="4875">
          <a:solidFill>
            <a:schemeClr val="tx1"/>
          </a:solidFill>
          <a:latin typeface="+mn-lt"/>
        </a:defRPr>
      </a:lvl6pPr>
      <a:lvl7pPr marL="5876925" indent="-576263" algn="l" defTabSz="2306241" rtl="0" eaLnBrk="0" fontAlgn="base" hangingPunct="0">
        <a:spcBef>
          <a:spcPct val="20000"/>
        </a:spcBef>
        <a:spcAft>
          <a:spcPct val="0"/>
        </a:spcAft>
        <a:buChar char="»"/>
        <a:defRPr sz="4875">
          <a:solidFill>
            <a:schemeClr val="tx1"/>
          </a:solidFill>
          <a:latin typeface="+mn-lt"/>
        </a:defRPr>
      </a:lvl7pPr>
      <a:lvl8pPr marL="6219825" indent="-576263" algn="l" defTabSz="2306241" rtl="0" eaLnBrk="0" fontAlgn="base" hangingPunct="0">
        <a:spcBef>
          <a:spcPct val="20000"/>
        </a:spcBef>
        <a:spcAft>
          <a:spcPct val="0"/>
        </a:spcAft>
        <a:buChar char="»"/>
        <a:defRPr sz="4875">
          <a:solidFill>
            <a:schemeClr val="tx1"/>
          </a:solidFill>
          <a:latin typeface="+mn-lt"/>
        </a:defRPr>
      </a:lvl8pPr>
      <a:lvl9pPr marL="6562725" indent="-576263" algn="l" defTabSz="2306241" rtl="0" eaLnBrk="0" fontAlgn="base" hangingPunct="0">
        <a:spcBef>
          <a:spcPct val="20000"/>
        </a:spcBef>
        <a:spcAft>
          <a:spcPct val="0"/>
        </a:spcAft>
        <a:buChar char="»"/>
        <a:defRPr sz="487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2D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241"/>
          <p:cNvSpPr txBox="1">
            <a:spLocks noChangeArrowheads="1"/>
          </p:cNvSpPr>
          <p:nvPr/>
        </p:nvSpPr>
        <p:spPr bwMode="auto">
          <a:xfrm>
            <a:off x="514350" y="584019"/>
            <a:ext cx="31889700" cy="4560467"/>
          </a:xfrm>
          <a:prstGeom prst="snip2DiagRect">
            <a:avLst/>
          </a:prstGeom>
          <a:solidFill>
            <a:srgbClr val="E64B3C"/>
          </a:solidFill>
          <a:ln w="25400">
            <a:noFill/>
            <a:miter lim="800000"/>
          </a:ln>
        </p:spPr>
        <p:txBody>
          <a:bodyPr lIns="45878" tIns="22938" rIns="45878" bIns="22938" anchor="ctr"/>
          <a:lstStyle>
            <a:defPPr>
              <a:defRPr kern="1200"/>
            </a:defPPr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zh-CN" sz="3150" b="1" i="1" u="sng" dirty="0">
              <a:solidFill>
                <a:schemeClr val="bg1"/>
              </a:solidFill>
              <a:latin typeface="Arial"/>
              <a:ea typeface="SimSun" pitchFamily="2" charset="-122"/>
            </a:endParaRPr>
          </a:p>
        </p:txBody>
      </p:sp>
      <p:sp>
        <p:nvSpPr>
          <p:cNvPr id="70" name="Text Placeholder 5">
            <a:extLst>
              <a:ext uri="{FF2B5EF4-FFF2-40B4-BE49-F238E27FC236}">
                <a16:creationId xmlns:a16="http://schemas.microsoft.com/office/drawing/2014/main" id="{425621FB-070F-446E-BA36-4A66EBF8DEF2}"/>
              </a:ext>
            </a:extLst>
          </p:cNvPr>
          <p:cNvSpPr txBox="1"/>
          <p:nvPr/>
        </p:nvSpPr>
        <p:spPr>
          <a:xfrm>
            <a:off x="2743200" y="932893"/>
            <a:ext cx="27432000" cy="22030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820815">
              <a:spcBef>
                <a:spcPct val="20000"/>
              </a:spcBef>
              <a:defRPr/>
            </a:pPr>
            <a:r>
              <a:rPr lang="en-US" sz="64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Business Report</a:t>
            </a:r>
          </a:p>
          <a:p>
            <a:pPr algn="ctr" defTabSz="2820815">
              <a:spcBef>
                <a:spcPct val="20000"/>
              </a:spcBef>
              <a:defRPr/>
            </a:pPr>
            <a:r>
              <a:rPr lang="en-US" sz="64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Optimizing Accident &amp; Emergency (A&amp;E) Department Locations</a:t>
            </a:r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3A3E55C8-5130-4258-80B1-064CE3FDB621}"/>
              </a:ext>
            </a:extLst>
          </p:cNvPr>
          <p:cNvSpPr txBox="1"/>
          <p:nvPr/>
        </p:nvSpPr>
        <p:spPr>
          <a:xfrm>
            <a:off x="2743200" y="3334041"/>
            <a:ext cx="27432000" cy="142192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2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itchFamily="34" charset="0"/>
              </a:rPr>
              <a:t>Glauco Rampone, Camilla Andreozzi</a:t>
            </a:r>
          </a:p>
          <a:p>
            <a:pPr algn="ctr">
              <a:defRPr/>
            </a:pPr>
            <a:r>
              <a:rPr lang="en-US" sz="42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itchFamily="34" charset="0"/>
              </a:rPr>
              <a:t>University of Glasgow, Mathematics &amp; Statistics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24D4BC5-5256-4C2E-B3FB-87EA69B63AF3}"/>
              </a:ext>
            </a:extLst>
          </p:cNvPr>
          <p:cNvSpPr/>
          <p:nvPr/>
        </p:nvSpPr>
        <p:spPr>
          <a:xfrm>
            <a:off x="914398" y="6643320"/>
            <a:ext cx="31132811" cy="2352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 dirty="0">
              <a:latin typeface="+mj-lt"/>
            </a:endParaRPr>
          </a:p>
        </p:txBody>
      </p:sp>
      <p:sp>
        <p:nvSpPr>
          <p:cNvPr id="73" name="TextBox 19">
            <a:extLst>
              <a:ext uri="{FF2B5EF4-FFF2-40B4-BE49-F238E27FC236}">
                <a16:creationId xmlns:a16="http://schemas.microsoft.com/office/drawing/2014/main" id="{D5A32123-7974-4A0F-B8DF-6C82FB22F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222" y="6987926"/>
            <a:ext cx="30396273" cy="187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This report presents the outcomes of the Undergraduate Operational Research Challenge for Public Health Scotland. </a:t>
            </a:r>
          </a:p>
          <a:p>
            <a:pPr algn="just">
              <a:lnSpc>
                <a:spcPct val="110000"/>
              </a:lnSpc>
            </a:pP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The project’s goal was to </a:t>
            </a: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optimize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 the </a:t>
            </a: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locations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 for one or more</a:t>
            </a:r>
            <a:r>
              <a:rPr lang="en-US" sz="36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 new A&amp;E departments 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to address patient wait times effectively. </a:t>
            </a:r>
          </a:p>
          <a:p>
            <a:pPr algn="just">
              <a:lnSpc>
                <a:spcPct val="110000"/>
              </a:lnSpc>
            </a:pP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Two distinct solutions were identified, each focusing on a unique objective:</a:t>
            </a: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4EDA12B6-07B5-44F9-8F8B-E1BE6646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9" y="5867400"/>
            <a:ext cx="31132810" cy="914400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/>
            </a:defPPr>
          </a:lstStyle>
          <a:p>
            <a:pPr defTabSz="3526941">
              <a:defRPr/>
            </a:pPr>
            <a:r>
              <a:rPr lang="en-US" sz="3600" b="1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Introduction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36036AE-C83F-4AC9-800C-C6574727635F}"/>
              </a:ext>
            </a:extLst>
          </p:cNvPr>
          <p:cNvSpPr/>
          <p:nvPr/>
        </p:nvSpPr>
        <p:spPr>
          <a:xfrm>
            <a:off x="929639" y="10135159"/>
            <a:ext cx="15072571" cy="20780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 dirty="0">
              <a:latin typeface="+mj-lt"/>
            </a:endParaRPr>
          </a:p>
        </p:txBody>
      </p:sp>
      <p:sp>
        <p:nvSpPr>
          <p:cNvPr id="90" name="Rectangle 10">
            <a:extLst>
              <a:ext uri="{FF2B5EF4-FFF2-40B4-BE49-F238E27FC236}">
                <a16:creationId xmlns:a16="http://schemas.microsoft.com/office/drawing/2014/main" id="{8C463412-CC68-4A0F-AE72-68EF99EB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9" y="9580440"/>
            <a:ext cx="15072571" cy="914400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/>
            </a:defPPr>
          </a:lstStyle>
          <a:p>
            <a:pPr defTabSz="3526941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Centrally Located A&amp;E Department (Heuristic Approach)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D5CB20-8752-4D75-A601-0EEB3443D27F}"/>
              </a:ext>
            </a:extLst>
          </p:cNvPr>
          <p:cNvSpPr/>
          <p:nvPr/>
        </p:nvSpPr>
        <p:spPr>
          <a:xfrm>
            <a:off x="972848" y="32100304"/>
            <a:ext cx="31089601" cy="10840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 dirty="0">
              <a:latin typeface="+mj-lt"/>
            </a:endParaRPr>
          </a:p>
        </p:txBody>
      </p:sp>
      <p:sp>
        <p:nvSpPr>
          <p:cNvPr id="93" name="Rectangle 10">
            <a:extLst>
              <a:ext uri="{FF2B5EF4-FFF2-40B4-BE49-F238E27FC236}">
                <a16:creationId xmlns:a16="http://schemas.microsoft.com/office/drawing/2014/main" id="{5EDC1F28-88BB-4DAD-9112-B4904B4A7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57" y="31203316"/>
            <a:ext cx="31089601" cy="914400"/>
          </a:xfrm>
          <a:prstGeom prst="snipRoundRect">
            <a:avLst>
              <a:gd name="adj1" fmla="val 0"/>
              <a:gd name="adj2" fmla="val 46622"/>
            </a:avLst>
          </a:prstGeom>
          <a:solidFill>
            <a:schemeClr val="bg1">
              <a:lumMod val="50000"/>
            </a:schemeClr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/>
            </a:defPPr>
          </a:lstStyle>
          <a:p>
            <a:pPr defTabSz="3526941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Combined Solutions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F69E30-A85D-41F1-B703-3D5E8FB8EC5E}"/>
              </a:ext>
            </a:extLst>
          </p:cNvPr>
          <p:cNvSpPr/>
          <p:nvPr/>
        </p:nvSpPr>
        <p:spPr>
          <a:xfrm>
            <a:off x="16974638" y="10494840"/>
            <a:ext cx="15072571" cy="20420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 dirty="0">
              <a:latin typeface="+mj-lt"/>
            </a:endParaRP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A722B144-9F33-40E9-8E97-BD8723AE9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571" y="17588860"/>
            <a:ext cx="14382924" cy="1284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endParaRPr lang="en-US" sz="3600" b="1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3600" b="1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3600" b="1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3600" b="1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Objective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 Achieve a large total reduction in patient wait times and driving times in a specific high demand area.</a:t>
            </a:r>
          </a:p>
          <a:p>
            <a:pPr algn="just">
              <a:lnSpc>
                <a:spcPct val="110000"/>
              </a:lnSpc>
            </a:pPr>
            <a:endParaRPr lang="en-US" sz="36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Key Insights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 Location was selected using Voronoi mapping and analysis of patient distribution. This solution addresses the overarching need for equitable healthcare access. </a:t>
            </a:r>
          </a:p>
          <a:p>
            <a:pPr algn="just">
              <a:lnSpc>
                <a:spcPct val="110000"/>
              </a:lnSpc>
            </a:pPr>
            <a:endParaRPr lang="en-US" sz="36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Key Metrics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 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Average Wait Time Reduction: 13 minutes 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 Average Distance to Nearest A&amp;E: </a:t>
            </a:r>
            <a:r>
              <a:rPr lang="en-US" sz="3600" u="sng" dirty="0">
                <a:effectLst/>
                <a:latin typeface="Quattrocento Sans" panose="020B0502050000020003" pitchFamily="34" charset="0"/>
                <a:cs typeface="Arial" pitchFamily="34" charset="0"/>
              </a:rPr>
              <a:t>4,094 units.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36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Benefits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 Enhances the overall equity of patient care. Provides targeted relief in high-demand areas.</a:t>
            </a:r>
          </a:p>
          <a:p>
            <a:pPr algn="just">
              <a:lnSpc>
                <a:spcPct val="110000"/>
              </a:lnSpc>
            </a:pPr>
            <a:endParaRPr lang="en-US" sz="36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Challenges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 The model assumes that patients always choose the nearest department. Under this assumption, patients in the city center may not experience substantial benefits.</a:t>
            </a: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BEB2243C-7086-4053-9BF8-307461791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4638" y="9557807"/>
            <a:ext cx="15072571" cy="914400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kern="1200"/>
            </a:defPPr>
          </a:lstStyle>
          <a:p>
            <a:pPr defTabSz="3526941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Strategically Located A&amp;E Department (Empirical Approach)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7F62540-D4E9-FA52-C5EA-1909A322D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2800" y="12516031"/>
            <a:ext cx="11018913" cy="687268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235A01A-8901-4155-4578-35ED823135E0}"/>
              </a:ext>
            </a:extLst>
          </p:cNvPr>
          <p:cNvSpPr txBox="1"/>
          <p:nvPr/>
        </p:nvSpPr>
        <p:spPr>
          <a:xfrm>
            <a:off x="5097884" y="11462588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Coordinates: 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(33537, 111593)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EDC1D2F-69A0-9BC8-4A32-DBDF41059159}"/>
              </a:ext>
            </a:extLst>
          </p:cNvPr>
          <p:cNvSpPr txBox="1"/>
          <p:nvPr/>
        </p:nvSpPr>
        <p:spPr>
          <a:xfrm>
            <a:off x="21793200" y="11462588"/>
            <a:ext cx="1474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Coordinates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 (10640, 105691)  </a:t>
            </a:r>
            <a:endParaRPr lang="it-IT" dirty="0"/>
          </a:p>
        </p:txBody>
      </p:sp>
      <p:pic>
        <p:nvPicPr>
          <p:cNvPr id="6" name="Immagine 5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FD6A0802-FA08-43C6-3BBD-CEA9A6CBE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516031"/>
            <a:ext cx="10925726" cy="7804089"/>
          </a:xfrm>
          <a:prstGeom prst="rect">
            <a:avLst/>
          </a:prstGeom>
        </p:spPr>
      </p:pic>
      <p:sp>
        <p:nvSpPr>
          <p:cNvPr id="14" name="TextBox 19">
            <a:extLst>
              <a:ext uri="{FF2B5EF4-FFF2-40B4-BE49-F238E27FC236}">
                <a16:creationId xmlns:a16="http://schemas.microsoft.com/office/drawing/2014/main" id="{E521C3AE-EE7E-E3BA-2A22-F1469453A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702" y="20683452"/>
            <a:ext cx="14382924" cy="979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Objective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 Reduce wait times and driving times for all patients uniformly across the region.</a:t>
            </a:r>
          </a:p>
          <a:p>
            <a:pPr algn="just">
              <a:lnSpc>
                <a:spcPct val="110000"/>
              </a:lnSpc>
            </a:pPr>
            <a:endParaRPr lang="en-US" sz="36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Key Insights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 Location was selected using Linear, Poisson and Gamma models. It is designed to ease the pressure on all other departments.</a:t>
            </a:r>
          </a:p>
          <a:p>
            <a:pPr algn="just">
              <a:lnSpc>
                <a:spcPct val="110000"/>
              </a:lnSpc>
            </a:pPr>
            <a:endParaRPr lang="en-US" sz="36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Key Metrics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 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Average Wait Time Reduction: </a:t>
            </a:r>
            <a:r>
              <a:rPr lang="en-US" sz="3600" u="sng" dirty="0">
                <a:effectLst/>
                <a:latin typeface="Quattrocento Sans" panose="020B0502050000020003" pitchFamily="34" charset="0"/>
                <a:cs typeface="Arial" pitchFamily="34" charset="0"/>
              </a:rPr>
              <a:t>28 minutes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Average Distance to Nearest A&amp;E: 4,243 units.</a:t>
            </a:r>
          </a:p>
          <a:p>
            <a:pPr algn="just">
              <a:lnSpc>
                <a:spcPct val="110000"/>
              </a:lnSpc>
            </a:pPr>
            <a:endParaRPr lang="en-US" sz="36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Benefits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 Maximizes the system’s overall efficiency. Addresses system-wide inefficiencies. </a:t>
            </a:r>
          </a:p>
          <a:p>
            <a:pPr algn="just">
              <a:lnSpc>
                <a:spcPct val="110000"/>
              </a:lnSpc>
            </a:pPr>
            <a:endParaRPr lang="en-US" sz="36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Challenges</a:t>
            </a:r>
            <a:r>
              <a:rPr lang="en-US" sz="3600" dirty="0">
                <a:effectLst/>
                <a:latin typeface="Quattrocento Sans" panose="020B0502050000020003" pitchFamily="34" charset="0"/>
                <a:cs typeface="Arial" pitchFamily="34" charset="0"/>
              </a:rPr>
              <a:t>: Works under the assumption that the main demand is concentrated in the center and habits will not change with a new department.</a:t>
            </a:r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44B8C02A-3B2A-4733-03ED-C026D7BFD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702" y="32720345"/>
            <a:ext cx="8875378" cy="905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3800" dirty="0">
                <a:effectLst/>
                <a:latin typeface="Quattrocento Sans" panose="020B0502050000020003" pitchFamily="34" charset="0"/>
                <a:cs typeface="Arial" pitchFamily="34" charset="0"/>
              </a:rPr>
              <a:t>The combined solution involves the implementation of two departments. This approach integrates both system-wide efficiency and targeted relief.</a:t>
            </a:r>
          </a:p>
          <a:p>
            <a:pPr algn="just">
              <a:lnSpc>
                <a:spcPct val="110000"/>
              </a:lnSpc>
            </a:pPr>
            <a:endParaRPr lang="en-US" sz="38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3800" b="1" dirty="0">
                <a:effectLst/>
                <a:latin typeface="Quattrocento Sans" panose="020B0502050000020003" pitchFamily="34" charset="0"/>
                <a:cs typeface="Arial" pitchFamily="34" charset="0"/>
              </a:rPr>
              <a:t>Key Metrics: 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800" dirty="0">
                <a:effectLst/>
                <a:latin typeface="Quattrocento Sans" panose="020B0502050000020003" pitchFamily="34" charset="0"/>
                <a:cs typeface="Arial" pitchFamily="34" charset="0"/>
              </a:rPr>
              <a:t>Overall Average Wait Time Reduction: </a:t>
            </a:r>
            <a:r>
              <a:rPr lang="en-US" sz="3800" u="sng" dirty="0">
                <a:effectLst/>
                <a:latin typeface="Quattrocento Sans" panose="020B0502050000020003" pitchFamily="34" charset="0"/>
                <a:cs typeface="Arial" pitchFamily="34" charset="0"/>
              </a:rPr>
              <a:t>40 minutes</a:t>
            </a:r>
            <a:r>
              <a:rPr lang="en-US" sz="3800" dirty="0">
                <a:effectLst/>
                <a:latin typeface="Quattrocento Sans" panose="020B0502050000020003" pitchFamily="34" charset="0"/>
                <a:cs typeface="Arial" pitchFamily="34" charset="0"/>
              </a:rPr>
              <a:t>.</a:t>
            </a: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800" dirty="0">
                <a:effectLst/>
                <a:latin typeface="Quattrocento Sans" panose="020B0502050000020003" pitchFamily="34" charset="0"/>
                <a:cs typeface="Arial" pitchFamily="34" charset="0"/>
              </a:rPr>
              <a:t>Overall Average Distance to Nearest A&amp;E: </a:t>
            </a:r>
            <a:r>
              <a:rPr lang="en-US" sz="3800" u="sng" dirty="0">
                <a:effectLst/>
                <a:latin typeface="Quattrocento Sans" panose="020B0502050000020003" pitchFamily="34" charset="0"/>
                <a:cs typeface="Arial" pitchFamily="34" charset="0"/>
              </a:rPr>
              <a:t>4,012 units</a:t>
            </a:r>
            <a:r>
              <a:rPr lang="en-US" sz="3800" dirty="0">
                <a:effectLst/>
                <a:latin typeface="Quattrocento Sans" panose="020B0502050000020003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10000"/>
              </a:lnSpc>
            </a:pPr>
            <a:endParaRPr lang="en-US" sz="38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3800" b="1" dirty="0">
                <a:effectLst/>
                <a:latin typeface="Quattrocento Sans" panose="020B0502050000020003" pitchFamily="34" charset="0"/>
                <a:cs typeface="Arial" pitchFamily="34" charset="0"/>
              </a:rPr>
              <a:t>Challenges</a:t>
            </a:r>
            <a:r>
              <a:rPr lang="en-US" sz="3800" dirty="0">
                <a:effectLst/>
                <a:latin typeface="Quattrocento Sans" panose="020B0502050000020003" pitchFamily="34" charset="0"/>
                <a:cs typeface="Arial" pitchFamily="34" charset="0"/>
              </a:rPr>
              <a:t>: Increased initial investment and resource a location are required to establish two departments.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9C2465B9-BC3A-A48D-6FE3-3F1F14E9D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02800" y="32720345"/>
            <a:ext cx="8275820" cy="969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3800" b="1" dirty="0">
                <a:effectLst/>
                <a:latin typeface="Quattrocento Sans" panose="020B0502050000020003" pitchFamily="34" charset="0"/>
                <a:cs typeface="Arial" pitchFamily="34" charset="0"/>
              </a:rPr>
              <a:t>Benefits: </a:t>
            </a:r>
          </a:p>
          <a:p>
            <a:pPr algn="just">
              <a:lnSpc>
                <a:spcPct val="110000"/>
              </a:lnSpc>
            </a:pPr>
            <a:endParaRPr lang="en-US" b="1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800" dirty="0">
                <a:effectLst/>
                <a:latin typeface="Quattrocento Sans" panose="020B0502050000020003" pitchFamily="34" charset="0"/>
                <a:cs typeface="Arial" pitchFamily="34" charset="0"/>
              </a:rPr>
              <a:t>Balances system-wide efficiency with equity by providing both universal and targeted benefits.</a:t>
            </a:r>
          </a:p>
          <a:p>
            <a:pPr algn="just">
              <a:lnSpc>
                <a:spcPct val="110000"/>
              </a:lnSpc>
            </a:pPr>
            <a:endParaRPr lang="en-US" sz="38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800" dirty="0">
                <a:effectLst/>
                <a:latin typeface="Quattrocento Sans" panose="020B0502050000020003" pitchFamily="34" charset="0"/>
                <a:cs typeface="Arial" pitchFamily="34" charset="0"/>
              </a:rPr>
              <a:t>Mitigates the limitations of individual models, ensuring benefits reach both centralized and peripheral patient populations.</a:t>
            </a:r>
          </a:p>
          <a:p>
            <a:pPr algn="just">
              <a:lnSpc>
                <a:spcPct val="110000"/>
              </a:lnSpc>
            </a:pPr>
            <a:endParaRPr lang="en-US" sz="38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800" dirty="0">
                <a:effectLst/>
                <a:latin typeface="Quattrocento Sans" panose="020B0502050000020003" pitchFamily="34" charset="0"/>
                <a:cs typeface="Arial" pitchFamily="34" charset="0"/>
              </a:rPr>
              <a:t>Promotes a resilient healthcare system by accommodating potential future changes in patient distribution and demand patterns.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1129AE2-AA9E-4DC6-8B32-DC664B611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0859" y="32858658"/>
            <a:ext cx="11052995" cy="881541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ponderingpeacock|08-2022"/>
</p:tagLst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439</Words>
  <Application>Microsoft Office PowerPoint</Application>
  <PresentationFormat>Personalizzato</PresentationFormat>
  <Paragraphs>54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Quattrocento</vt:lpstr>
      <vt:lpstr>Quattrocento Sans</vt:lpstr>
      <vt:lpstr>Arial</vt:lpstr>
      <vt:lpstr>Times New Roman</vt:lpstr>
      <vt:lpstr>Default Design</vt:lpstr>
      <vt:lpstr>Presentazione standard di PowerPoint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Glauco Rampone</cp:lastModifiedBy>
  <cp:revision>111</cp:revision>
  <cp:lastPrinted>2000-08-03T00:31:24Z</cp:lastPrinted>
  <dcterms:modified xsi:type="dcterms:W3CDTF">2025-01-14T19:47:33Z</dcterms:modified>
  <cp:category>research posters template</cp:category>
</cp:coreProperties>
</file>