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84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10" d="100"/>
          <a:sy n="10" d="100"/>
        </p:scale>
        <p:origin x="3206" y="456"/>
      </p:cViewPr>
      <p:guideLst>
        <p:guide orient="horz" pos="14784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889000"/>
            <a:ext cx="340836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889000"/>
            <a:ext cx="340836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756833"/>
            <a:ext cx="7406217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08" y="1756833"/>
            <a:ext cx="22119168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09" y="10240433"/>
            <a:ext cx="14762691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0240433"/>
            <a:ext cx="14762693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2"/>
            <a:ext cx="14544675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2"/>
            <a:ext cx="14551027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5"/>
            <a:ext cx="19750618" cy="263334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2pPr>
      <a:lvl3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3pPr>
      <a:lvl4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4pPr>
      <a:lvl5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5pPr>
      <a:lvl6pPr marL="3429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6pPr>
      <a:lvl7pPr marL="6858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7pPr>
      <a:lvl8pPr marL="10287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8pPr>
      <a:lvl9pPr marL="13716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863204" indent="-863204" algn="l" defTabSz="2306241" rtl="0" eaLnBrk="0" fontAlgn="base" hangingPunct="0">
        <a:spcBef>
          <a:spcPct val="20000"/>
        </a:spcBef>
        <a:spcAft>
          <a:spcPct val="0"/>
        </a:spcAft>
        <a:buChar char="•"/>
        <a:defRPr sz="8025">
          <a:solidFill>
            <a:schemeClr val="tx1"/>
          </a:solidFill>
          <a:latin typeface="+mn-lt"/>
          <a:ea typeface="+mn-ea"/>
          <a:cs typeface="+mn-cs"/>
        </a:defRPr>
      </a:lvl1pPr>
      <a:lvl2pPr marL="1872854" indent="-720329" algn="l" defTabSz="2306241" rtl="0" eaLnBrk="0" fontAlgn="base" hangingPunct="0">
        <a:spcBef>
          <a:spcPct val="20000"/>
        </a:spcBef>
        <a:spcAft>
          <a:spcPct val="0"/>
        </a:spcAft>
        <a:buChar char="–"/>
        <a:defRPr sz="7125">
          <a:solidFill>
            <a:schemeClr val="tx1"/>
          </a:solidFill>
          <a:latin typeface="+mn-lt"/>
        </a:defRPr>
      </a:lvl2pPr>
      <a:lvl3pPr marL="2882504" indent="-576263" algn="l" defTabSz="2306241" rtl="0" eaLnBrk="0" fontAlgn="base" hangingPunct="0">
        <a:spcBef>
          <a:spcPct val="20000"/>
        </a:spcBef>
        <a:spcAft>
          <a:spcPct val="0"/>
        </a:spcAft>
        <a:buChar char="•"/>
        <a:defRPr sz="6075">
          <a:solidFill>
            <a:schemeClr val="tx1"/>
          </a:solidFill>
          <a:latin typeface="+mn-lt"/>
        </a:defRPr>
      </a:lvl3pPr>
      <a:lvl4pPr marL="4038600" indent="-579835" algn="l" defTabSz="2306241" rtl="0" eaLnBrk="0" fontAlgn="base" hangingPunct="0">
        <a:spcBef>
          <a:spcPct val="20000"/>
        </a:spcBef>
        <a:spcAft>
          <a:spcPct val="0"/>
        </a:spcAft>
        <a:buChar char="–"/>
        <a:defRPr sz="4875">
          <a:solidFill>
            <a:schemeClr val="tx1"/>
          </a:solidFill>
          <a:latin typeface="+mn-lt"/>
        </a:defRPr>
      </a:lvl4pPr>
      <a:lvl5pPr marL="51911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5pPr>
      <a:lvl6pPr marL="55340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6pPr>
      <a:lvl7pPr marL="58769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7pPr>
      <a:lvl8pPr marL="62198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8pPr>
      <a:lvl9pPr marL="65627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514350" y="584019"/>
            <a:ext cx="31889700" cy="4560467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45878" tIns="22938" rIns="45878" bIns="22938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3150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2743200" y="932893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Business Report</a:t>
            </a:r>
          </a:p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Optimizing Accident &amp; Emergency (A&amp;E) Department Locations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2743200" y="3334041"/>
            <a:ext cx="2743200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Glauco Rampone, Camilla Andreozzi</a:t>
            </a:r>
          </a:p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University of Glasgow, Mathematics &amp; Statistics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914398" y="6643320"/>
            <a:ext cx="31132811" cy="235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22" y="6987926"/>
            <a:ext cx="30396273" cy="187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This report presents the outcomes of the Undergraduate Operational Research Challenge for Public Health Scotland.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The project’s goal was to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optimize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the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locations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for one or more</a:t>
            </a:r>
            <a:r>
              <a:rPr lang="en-US" sz="36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 new A&amp;E departments 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to address patient wait times effectively.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Two distinct solutions were identified, each focusing on a unique objective: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5867400"/>
            <a:ext cx="31132810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929639" y="10135159"/>
            <a:ext cx="15072571" cy="2078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9580440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Centrally Located A&amp;E Department (Heuristic Approach)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972848" y="32100304"/>
            <a:ext cx="31089601" cy="1084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57" y="31203316"/>
            <a:ext cx="3108960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Combined Solutions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69E30-A85D-41F1-B703-3D5E8FB8EC5E}"/>
              </a:ext>
            </a:extLst>
          </p:cNvPr>
          <p:cNvSpPr/>
          <p:nvPr/>
        </p:nvSpPr>
        <p:spPr>
          <a:xfrm>
            <a:off x="16974638" y="10494840"/>
            <a:ext cx="15072571" cy="2042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A722B144-9F33-40E9-8E97-BD8723AE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571" y="17588860"/>
            <a:ext cx="14382924" cy="12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Achieve a large total reduction in patient wait times and driving times in a specific high demand area.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Voronoi mapping and analysis of patient distribution. This solution addresses the overarching need for equitable healthcare access.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13 minutes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Average Distance to Nearest A&amp;E: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Enhances the overall equity of patient care. Provides targeted relief in high-demand areas.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The model assumes that patients always choose the nearest department. Under this assumption, patients in the city center may not experience substantial benefits.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EB2243C-7086-4053-9BF8-30746179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638" y="9557807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Strategically Located A&amp;E Department (Empirical Approach)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F62540-D4E9-FA52-C5EA-1909A322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0" y="12516031"/>
            <a:ext cx="11018913" cy="687268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35A01A-8901-4155-4578-35ED823135E0}"/>
              </a:ext>
            </a:extLst>
          </p:cNvPr>
          <p:cNvSpPr txBox="1"/>
          <p:nvPr/>
        </p:nvSpPr>
        <p:spPr>
          <a:xfrm>
            <a:off x="5097884" y="11462588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Coordinates: 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(33537, 111593)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DC1D2F-69A0-9BC8-4A32-DBDF41059159}"/>
              </a:ext>
            </a:extLst>
          </p:cNvPr>
          <p:cNvSpPr txBox="1"/>
          <p:nvPr/>
        </p:nvSpPr>
        <p:spPr>
          <a:xfrm>
            <a:off x="21793200" y="11462588"/>
            <a:ext cx="1474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(10640, 105691)  </a:t>
            </a:r>
            <a:endParaRPr lang="it-IT" dirty="0"/>
          </a:p>
        </p:txBody>
      </p:sp>
      <p:pic>
        <p:nvPicPr>
          <p:cNvPr id="6" name="Immagine 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D6A0802-FA08-43C6-3BBD-CEA9A6CBE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516031"/>
            <a:ext cx="10925726" cy="7804089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:a16="http://schemas.microsoft.com/office/drawing/2014/main" id="{E521C3AE-EE7E-E3BA-2A22-F1469453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702" y="20683452"/>
            <a:ext cx="14382924" cy="97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Reduce wait times and driving times for all patients uniformly across the region.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Linear, Poisson and Gamma models. It is designed to ease the pressure on all other departments.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28 minutes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Distance to Nearest A&amp;E: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Maximizes the system’s overall efficiency. Addresses system-wide inefficiencies.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Works under the assumption that the main demand is concentrated in the center and habits will not change with a new department.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44B8C02A-3B2A-4733-03ED-C026D7BF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702" y="32720345"/>
            <a:ext cx="8875378" cy="90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The combined solution involves the implementation of two departments. This approach integrates both system-wide efficiency and targeted relief.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Overall Average Wait Time Reduction: </a:t>
            </a:r>
            <a:r>
              <a:rPr lang="en-US" sz="38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40 minutes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Overall Average Distance to Nearest A&amp;E: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: Increased initial investment and resource a location are required to establish two departments.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C2465B9-BC3A-A48D-6FE3-3F1F14E9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2800" y="32720345"/>
            <a:ext cx="8275820" cy="969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Benefits: </a:t>
            </a:r>
          </a:p>
          <a:p>
            <a:pPr algn="just">
              <a:lnSpc>
                <a:spcPct val="110000"/>
              </a:lnSpc>
            </a:pPr>
            <a:endParaRPr lang="en-US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Balances system-wide efficiency with equity by providing both universal and targeted benefits.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Mitigates the limitations of individual models, ensuring benefits reach both centralized and peripheral patient populations.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Promotes a resilient healthcare system by accommodating potential future changes in patient distribution and demand patterns.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129AE2-AA9E-4DC6-8B32-DC664B61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859" y="32858658"/>
            <a:ext cx="11052995" cy="881541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429</Words>
  <Application>Microsoft Office PowerPoint</Application>
  <PresentationFormat>Personalizzato</PresentationFormat>
  <Paragraphs>54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Quattrocento</vt:lpstr>
      <vt:lpstr>Arial</vt:lpstr>
      <vt:lpstr>Times New Roman</vt:lpstr>
      <vt:lpstr>Quattrocento Sans</vt:lpstr>
      <vt:lpstr>Default Design</vt:lpstr>
      <vt:lpstr>Presentazione standard di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Glauco Rampone</cp:lastModifiedBy>
  <cp:revision>110</cp:revision>
  <cp:lastPrinted>2000-08-03T00:31:24Z</cp:lastPrinted>
  <dcterms:modified xsi:type="dcterms:W3CDTF">2025-01-14T19:13:50Z</dcterms:modified>
  <cp:category>research posters template</cp:category>
</cp:coreProperties>
</file>