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84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33" d="100"/>
          <a:sy n="33" d="100"/>
        </p:scale>
        <p:origin x="1229" y="-2856"/>
      </p:cViewPr>
      <p:guideLst>
        <p:guide orient="horz" pos="14784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889000"/>
            <a:ext cx="340836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889000"/>
            <a:ext cx="340836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756833"/>
            <a:ext cx="7406217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08" y="1756833"/>
            <a:ext cx="22119168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09" y="10240433"/>
            <a:ext cx="14762691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0240433"/>
            <a:ext cx="14762693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2"/>
            <a:ext cx="14544675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2"/>
            <a:ext cx="14551027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5"/>
            <a:ext cx="19750618" cy="263334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2pPr>
      <a:lvl3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3pPr>
      <a:lvl4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4pPr>
      <a:lvl5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5pPr>
      <a:lvl6pPr marL="3429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6pPr>
      <a:lvl7pPr marL="6858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7pPr>
      <a:lvl8pPr marL="10287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8pPr>
      <a:lvl9pPr marL="13716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863204" indent="-863204" algn="l" defTabSz="2306241" rtl="0" eaLnBrk="0" fontAlgn="base" hangingPunct="0">
        <a:spcBef>
          <a:spcPct val="20000"/>
        </a:spcBef>
        <a:spcAft>
          <a:spcPct val="0"/>
        </a:spcAft>
        <a:buChar char="•"/>
        <a:defRPr sz="8025">
          <a:solidFill>
            <a:schemeClr val="tx1"/>
          </a:solidFill>
          <a:latin typeface="+mn-lt"/>
          <a:ea typeface="+mn-ea"/>
          <a:cs typeface="+mn-cs"/>
        </a:defRPr>
      </a:lvl1pPr>
      <a:lvl2pPr marL="1872854" indent="-720329" algn="l" defTabSz="2306241" rtl="0" eaLnBrk="0" fontAlgn="base" hangingPunct="0">
        <a:spcBef>
          <a:spcPct val="20000"/>
        </a:spcBef>
        <a:spcAft>
          <a:spcPct val="0"/>
        </a:spcAft>
        <a:buChar char="–"/>
        <a:defRPr sz="7125">
          <a:solidFill>
            <a:schemeClr val="tx1"/>
          </a:solidFill>
          <a:latin typeface="+mn-lt"/>
        </a:defRPr>
      </a:lvl2pPr>
      <a:lvl3pPr marL="2882504" indent="-576263" algn="l" defTabSz="2306241" rtl="0" eaLnBrk="0" fontAlgn="base" hangingPunct="0">
        <a:spcBef>
          <a:spcPct val="20000"/>
        </a:spcBef>
        <a:spcAft>
          <a:spcPct val="0"/>
        </a:spcAft>
        <a:buChar char="•"/>
        <a:defRPr sz="6075">
          <a:solidFill>
            <a:schemeClr val="tx1"/>
          </a:solidFill>
          <a:latin typeface="+mn-lt"/>
        </a:defRPr>
      </a:lvl3pPr>
      <a:lvl4pPr marL="4038600" indent="-579835" algn="l" defTabSz="2306241" rtl="0" eaLnBrk="0" fontAlgn="base" hangingPunct="0">
        <a:spcBef>
          <a:spcPct val="20000"/>
        </a:spcBef>
        <a:spcAft>
          <a:spcPct val="0"/>
        </a:spcAft>
        <a:buChar char="–"/>
        <a:defRPr sz="4875">
          <a:solidFill>
            <a:schemeClr val="tx1"/>
          </a:solidFill>
          <a:latin typeface="+mn-lt"/>
        </a:defRPr>
      </a:lvl4pPr>
      <a:lvl5pPr marL="51911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5pPr>
      <a:lvl6pPr marL="55340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6pPr>
      <a:lvl7pPr marL="58769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7pPr>
      <a:lvl8pPr marL="62198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8pPr>
      <a:lvl9pPr marL="65627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514350" y="584019"/>
            <a:ext cx="31889700" cy="4560467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45878" tIns="22938" rIns="45878" bIns="22938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3150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2743200" y="932893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Business Report</a:t>
            </a:r>
          </a:p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Optimizing Accident &amp; Emergency (A&amp;E) Department Locations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2743200" y="3334041"/>
            <a:ext cx="2743200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Glauco Rampone, Camilla Andreozzi</a:t>
            </a:r>
          </a:p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University of Glasgow, Mathematics &amp; Statistics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914398" y="6643320"/>
            <a:ext cx="31132811" cy="235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22" y="6987926"/>
            <a:ext cx="30396273" cy="187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This report presents the outcomes of the Undergraduate Operational Research Challenge for Public Health Scotland.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The project’s goal was to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optimize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the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locations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for one or more</a:t>
            </a:r>
            <a:r>
              <a:rPr lang="en-US" sz="36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 new A&amp;E departments 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to address patient wait times effectively.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Two distinct solutions were identified, each focusing on a unique objective: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5867400"/>
            <a:ext cx="31132810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929639" y="10135158"/>
            <a:ext cx="15072571" cy="2241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22" y="20578996"/>
            <a:ext cx="14382924" cy="1162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Reduce wait times and driving times for all patients uniformly across the region.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Linear, Poisson and Gamma models. It is designed to ease the pressure on all other departments.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2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28 minutes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Distance to Nearest A&amp;E: 10 km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Percentage of patients benefiting from the solution: 100%.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Maximizes the system’s overall efficiency. Addresses system-wide inefficiencies.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Works under the assumption that the main demand will be always concentrated in the center and habits will not change with a new department.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9580440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Centrally Located A&amp;E Department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914399" y="33756041"/>
            <a:ext cx="31089601" cy="9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just">
              <a:lnSpc>
                <a:spcPct val="110000"/>
              </a:lnSpc>
            </a:pPr>
            <a:r>
              <a:rPr lang="en-US" sz="72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72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15minutes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Quattrocento Sans" panose="020B0502050000020003" pitchFamily="34" charset="0"/>
                <a:cs typeface="Arial" pitchFamily="34" charset="0"/>
              </a:rPr>
              <a:t>Percentage of Patients with Reduced Wait Time: 95%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72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Distance to Nearest A&amp;E: 10 km</a:t>
            </a:r>
          </a:p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36" y="32939159"/>
            <a:ext cx="3108960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Combined Solutions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69E30-A85D-41F1-B703-3D5E8FB8EC5E}"/>
              </a:ext>
            </a:extLst>
          </p:cNvPr>
          <p:cNvSpPr/>
          <p:nvPr/>
        </p:nvSpPr>
        <p:spPr>
          <a:xfrm>
            <a:off x="16974638" y="10494840"/>
            <a:ext cx="15072571" cy="22055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A722B144-9F33-40E9-8E97-BD8723AE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5774" y="18069692"/>
            <a:ext cx="14382924" cy="1406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Achieve a large total reduction in patient wait times and driving times in a specific high demand area.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Voronoi mapping and analysis of patient distribution. This solution addresses the overarching need for equitable healthcare access. Benefits are concentrated in specific regions.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25,000 minutes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Average Distance to Nearest A&amp;E: 8 km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Percentage of patients benefiting from the solution: 100%.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Enhances the overall equity of patient care. Provides targeted relief in high-demand areas.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The model assumes that patients always choose the nearest department. As a result, patients in the city center may not experience substantial benefits under this assumption.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EB2243C-7086-4053-9BF8-30746179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638" y="9557807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Strategically Located A&amp;E Department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F62540-D4E9-FA52-C5EA-1909A322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0" y="13314318"/>
            <a:ext cx="11018913" cy="687268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35A01A-8901-4155-4578-35ED823135E0}"/>
              </a:ext>
            </a:extLst>
          </p:cNvPr>
          <p:cNvSpPr txBox="1"/>
          <p:nvPr/>
        </p:nvSpPr>
        <p:spPr>
          <a:xfrm>
            <a:off x="1745084" y="11633992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Coordinates: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DC1D2F-69A0-9BC8-4A32-DBDF41059159}"/>
              </a:ext>
            </a:extLst>
          </p:cNvPr>
          <p:cNvSpPr txBox="1"/>
          <p:nvPr/>
        </p:nvSpPr>
        <p:spPr>
          <a:xfrm>
            <a:off x="17678422" y="11537174"/>
            <a:ext cx="1474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endParaRPr lang="it-IT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371</Words>
  <Application>Microsoft Office PowerPoint</Application>
  <PresentationFormat>Personalizzato</PresentationFormat>
  <Paragraphs>48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Quattrocento</vt:lpstr>
      <vt:lpstr>Arial</vt:lpstr>
      <vt:lpstr>Times New Roman</vt:lpstr>
      <vt:lpstr>Quattrocento Sans</vt:lpstr>
      <vt:lpstr>Default Design</vt:lpstr>
      <vt:lpstr>Presentazione standard di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Glauco Rampone</cp:lastModifiedBy>
  <cp:revision>107</cp:revision>
  <cp:lastPrinted>2000-08-03T00:31:24Z</cp:lastPrinted>
  <dcterms:modified xsi:type="dcterms:W3CDTF">2025-01-14T10:56:55Z</dcterms:modified>
  <cp:category>research posters template</cp:category>
</cp:coreProperties>
</file>