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32918400" cy="43891200"/>
  <p:notesSz cx="9239250" cy="1198245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boldItalic r:id="rId10"/>
    </p:embeddedFont>
  </p:embeddedFontLst>
  <p:custDataLst>
    <p:tags r:id="rId11"/>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4784" userDrawn="1">
          <p15:clr>
            <a:srgbClr val="A4A3A4"/>
          </p15:clr>
        </p15:guide>
        <p15:guide id="2" pos="10080" userDrawn="1">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varScale="1">
        <p:scale>
          <a:sx n="13" d="100"/>
          <a:sy n="13" d="100"/>
        </p:scale>
        <p:origin x="2947" y="19"/>
      </p:cViewPr>
      <p:guideLst>
        <p:guide orient="horz" pos="14784"/>
        <p:guide pos="100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‹N›</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2908300" y="889000"/>
            <a:ext cx="3408363"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‹N›</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2908300" y="889000"/>
            <a:ext cx="3408363" cy="4545013"/>
          </a:xfrm>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13635568"/>
            <a:ext cx="27980218" cy="9406467"/>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8184" y="24870834"/>
            <a:ext cx="23042032" cy="11218333"/>
          </a:xfrm>
          <a:prstGeom prst="rect">
            <a:avLst/>
          </a:prstGeom>
        </p:spPr>
        <p:txBody>
          <a:bodyPr/>
          <a:lstStyle>
            <a:defPPr>
              <a:defRPr kern="1200"/>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5710" y="10240433"/>
            <a:ext cx="29626982" cy="28966585"/>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7" y="1756833"/>
            <a:ext cx="7406217" cy="37450185"/>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5708" y="1756833"/>
            <a:ext cx="22119168" cy="37450185"/>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1645710" y="10240433"/>
            <a:ext cx="29626982" cy="28966585"/>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585"/>
            <a:ext cx="27980218" cy="8716433"/>
          </a:xfrm>
          <a:prstGeom prst="rect">
            <a:avLst/>
          </a:prstGeom>
        </p:spPr>
        <p:txBody>
          <a:bodyPr anchor="t"/>
          <a:lstStyle>
            <a:defPPr>
              <a:defRPr kern="1200"/>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6" y="18603384"/>
            <a:ext cx="27980218" cy="9601200"/>
          </a:xfrm>
          <a:prstGeom prst="rect">
            <a:avLst/>
          </a:prstGeom>
        </p:spPr>
        <p:txBody>
          <a:bodyPr anchor="b"/>
          <a:lstStyle>
            <a:defPPr>
              <a:defRPr kern="1200"/>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645709" y="10240433"/>
            <a:ext cx="14762691" cy="28966585"/>
          </a:xfrm>
          <a:prstGeom prst="rect">
            <a:avLst/>
          </a:prstGeo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10240433"/>
            <a:ext cx="14762693" cy="28966585"/>
          </a:xfrm>
          <a:prstGeom prst="rect">
            <a:avLst/>
          </a:prstGeo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709" y="9825569"/>
            <a:ext cx="14544675" cy="4093633"/>
          </a:xfrm>
          <a:prstGeom prst="rect">
            <a:avLst/>
          </a:prstGeo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709" y="13919202"/>
            <a:ext cx="14544675" cy="25287816"/>
          </a:xfrm>
          <a:prstGeom prst="rect">
            <a:avLst/>
          </a:prstGeo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6" y="9825569"/>
            <a:ext cx="14551027" cy="4093633"/>
          </a:xfrm>
          <a:prstGeom prst="rect">
            <a:avLst/>
          </a:prstGeo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1666" y="13919202"/>
            <a:ext cx="14551027" cy="25287816"/>
          </a:xfrm>
          <a:prstGeom prst="rect">
            <a:avLst/>
          </a:prstGeo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1748367"/>
            <a:ext cx="10829925" cy="7435851"/>
          </a:xfrm>
          <a:prstGeom prst="rect">
            <a:avLst/>
          </a:prstGeom>
        </p:spPr>
        <p:txBody>
          <a:bodyPr anchor="b"/>
          <a:lstStyle>
            <a:defPPr>
              <a:defRPr kern="1200"/>
            </a:defPPr>
            <a:lvl1pPr algn="l">
              <a:defRPr sz="1500" b="1"/>
            </a:lvl1pPr>
          </a:lstStyle>
          <a:p>
            <a:r>
              <a:rPr lang="en-US"/>
              <a:t>Click to edit Master title style</a:t>
            </a:r>
          </a:p>
        </p:txBody>
      </p:sp>
      <p:sp>
        <p:nvSpPr>
          <p:cNvPr id="3" name="Content Placeholder 2"/>
          <p:cNvSpPr>
            <a:spLocks noGrp="1"/>
          </p:cNvSpPr>
          <p:nvPr>
            <p:ph idx="1"/>
          </p:nvPr>
        </p:nvSpPr>
        <p:spPr>
          <a:xfrm>
            <a:off x="12870392" y="1748367"/>
            <a:ext cx="18402300" cy="37458650"/>
          </a:xfrm>
          <a:prstGeom prst="rect">
            <a:avLst/>
          </a:prstGeom>
        </p:spPr>
        <p:txBody>
          <a:bodyPr/>
          <a:lstStyle>
            <a:defPPr>
              <a:defRPr kern="1200"/>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9184217"/>
            <a:ext cx="10829925" cy="30022800"/>
          </a:xfrm>
          <a:prstGeom prst="rect">
            <a:avLst/>
          </a:prstGeo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30723418"/>
            <a:ext cx="19750618" cy="3627967"/>
          </a:xfrm>
          <a:prstGeom prst="rect">
            <a:avLst/>
          </a:prstGeom>
        </p:spPr>
        <p:txBody>
          <a:bodyPr anchor="b"/>
          <a:lstStyle>
            <a:defPPr>
              <a:defRPr kern="1200"/>
            </a:defPPr>
            <a:lvl1pPr algn="l">
              <a:defRPr sz="1500" b="1"/>
            </a:lvl1pPr>
          </a:lstStyle>
          <a:p>
            <a:r>
              <a:rPr lang="en-US"/>
              <a:t>Click to edit Master title style</a:t>
            </a:r>
          </a:p>
        </p:txBody>
      </p:sp>
      <p:sp>
        <p:nvSpPr>
          <p:cNvPr id="3" name="Picture Placeholder 2"/>
          <p:cNvSpPr>
            <a:spLocks noGrp="1"/>
          </p:cNvSpPr>
          <p:nvPr>
            <p:ph type="pic" idx="1"/>
          </p:nvPr>
        </p:nvSpPr>
        <p:spPr>
          <a:xfrm>
            <a:off x="6452659" y="3922185"/>
            <a:ext cx="19750618" cy="26333450"/>
          </a:xfrm>
          <a:prstGeom prst="rect">
            <a:avLst/>
          </a:prstGeom>
        </p:spPr>
        <p:txBody>
          <a:bodyPr/>
          <a:lstStyle>
            <a:defPPr>
              <a:defRPr kern="1200"/>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2659" y="34351385"/>
            <a:ext cx="19750618" cy="5149849"/>
          </a:xfrm>
          <a:prstGeom prst="rect">
            <a:avLst/>
          </a:prstGeo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074400" y="21945600"/>
            <a:ext cx="14274800" cy="3937000"/>
          </a:xfrm>
          <a:prstGeom prst="rect">
            <a:avLst/>
          </a:prstGeom>
        </p:spPr>
      </p:pic>
      <p:pic>
        <p:nvPicPr>
          <p:cNvPr id="3" name="New picture"/>
          <p:cNvPicPr/>
          <p:nvPr/>
        </p:nvPicPr>
        <p:blipFill>
          <a:blip r:embed="rId13"/>
          <a:stretch>
            <a:fillRect/>
          </a:stretch>
        </p:blipFill>
        <p:spPr>
          <a:xfrm rot="5400000">
            <a:off x="29718000" y="21945600"/>
            <a:ext cx="14274800" cy="3937000"/>
          </a:xfrm>
          <a:prstGeom prst="rect">
            <a:avLst/>
          </a:prstGeom>
        </p:spPr>
      </p:pic>
      <p:pic>
        <p:nvPicPr>
          <p:cNvPr id="4" name="New picture"/>
          <p:cNvPicPr/>
          <p:nvPr/>
        </p:nvPicPr>
        <p:blipFill>
          <a:blip r:embed="rId14"/>
          <a:stretch>
            <a:fillRect/>
          </a:stretch>
        </p:blipFill>
        <p:spPr>
          <a:xfrm>
            <a:off x="1460500" y="44399200"/>
            <a:ext cx="29997400" cy="1447800"/>
          </a:xfrm>
          <a:prstGeom prst="rect">
            <a:avLst/>
          </a:prstGeom>
        </p:spPr>
      </p:pic>
      <p:sp>
        <p:nvSpPr>
          <p:cNvPr id="5" name="New shape"/>
          <p:cNvSpPr/>
          <p:nvPr/>
        </p:nvSpPr>
        <p:spPr>
          <a:xfrm>
            <a:off x="146050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ponderingpeacock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2306241" rtl="0" eaLnBrk="0" fontAlgn="base" hangingPunct="0">
        <a:spcBef>
          <a:spcPct val="0"/>
        </a:spcBef>
        <a:spcAft>
          <a:spcPct val="0"/>
        </a:spcAft>
        <a:defRPr sz="11100">
          <a:solidFill>
            <a:schemeClr val="tx2"/>
          </a:solidFill>
          <a:latin typeface="+mj-lt"/>
          <a:ea typeface="+mj-ea"/>
          <a:cs typeface="+mj-cs"/>
        </a:defRPr>
      </a:lvl1pPr>
      <a:lvl2pPr algn="ctr" defTabSz="2306241" rtl="0" eaLnBrk="0" fontAlgn="base" hangingPunct="0">
        <a:spcBef>
          <a:spcPct val="0"/>
        </a:spcBef>
        <a:spcAft>
          <a:spcPct val="0"/>
        </a:spcAft>
        <a:defRPr sz="11100">
          <a:solidFill>
            <a:schemeClr val="tx2"/>
          </a:solidFill>
          <a:latin typeface="Times New Roman" pitchFamily="18" charset="0"/>
        </a:defRPr>
      </a:lvl2pPr>
      <a:lvl3pPr algn="ctr" defTabSz="2306241" rtl="0" eaLnBrk="0" fontAlgn="base" hangingPunct="0">
        <a:spcBef>
          <a:spcPct val="0"/>
        </a:spcBef>
        <a:spcAft>
          <a:spcPct val="0"/>
        </a:spcAft>
        <a:defRPr sz="11100">
          <a:solidFill>
            <a:schemeClr val="tx2"/>
          </a:solidFill>
          <a:latin typeface="Times New Roman" pitchFamily="18" charset="0"/>
        </a:defRPr>
      </a:lvl3pPr>
      <a:lvl4pPr algn="ctr" defTabSz="2306241" rtl="0" eaLnBrk="0" fontAlgn="base" hangingPunct="0">
        <a:spcBef>
          <a:spcPct val="0"/>
        </a:spcBef>
        <a:spcAft>
          <a:spcPct val="0"/>
        </a:spcAft>
        <a:defRPr sz="11100">
          <a:solidFill>
            <a:schemeClr val="tx2"/>
          </a:solidFill>
          <a:latin typeface="Times New Roman" pitchFamily="18" charset="0"/>
        </a:defRPr>
      </a:lvl4pPr>
      <a:lvl5pPr algn="ctr" defTabSz="2306241" rtl="0" eaLnBrk="0" fontAlgn="base" hangingPunct="0">
        <a:spcBef>
          <a:spcPct val="0"/>
        </a:spcBef>
        <a:spcAft>
          <a:spcPct val="0"/>
        </a:spcAft>
        <a:defRPr sz="11100">
          <a:solidFill>
            <a:schemeClr val="tx2"/>
          </a:solidFill>
          <a:latin typeface="Times New Roman" pitchFamily="18" charset="0"/>
        </a:defRPr>
      </a:lvl5pPr>
      <a:lvl6pPr marL="342900" algn="ctr" defTabSz="2306241" rtl="0" eaLnBrk="0" fontAlgn="base" hangingPunct="0">
        <a:spcBef>
          <a:spcPct val="0"/>
        </a:spcBef>
        <a:spcAft>
          <a:spcPct val="0"/>
        </a:spcAft>
        <a:defRPr sz="11100">
          <a:solidFill>
            <a:schemeClr val="tx2"/>
          </a:solidFill>
          <a:latin typeface="Times New Roman" pitchFamily="18" charset="0"/>
        </a:defRPr>
      </a:lvl6pPr>
      <a:lvl7pPr marL="685800" algn="ctr" defTabSz="2306241" rtl="0" eaLnBrk="0" fontAlgn="base" hangingPunct="0">
        <a:spcBef>
          <a:spcPct val="0"/>
        </a:spcBef>
        <a:spcAft>
          <a:spcPct val="0"/>
        </a:spcAft>
        <a:defRPr sz="11100">
          <a:solidFill>
            <a:schemeClr val="tx2"/>
          </a:solidFill>
          <a:latin typeface="Times New Roman" pitchFamily="18" charset="0"/>
        </a:defRPr>
      </a:lvl7pPr>
      <a:lvl8pPr marL="1028700" algn="ctr" defTabSz="2306241" rtl="0" eaLnBrk="0" fontAlgn="base" hangingPunct="0">
        <a:spcBef>
          <a:spcPct val="0"/>
        </a:spcBef>
        <a:spcAft>
          <a:spcPct val="0"/>
        </a:spcAft>
        <a:defRPr sz="11100">
          <a:solidFill>
            <a:schemeClr val="tx2"/>
          </a:solidFill>
          <a:latin typeface="Times New Roman" pitchFamily="18" charset="0"/>
        </a:defRPr>
      </a:lvl8pPr>
      <a:lvl9pPr marL="1371600" algn="ctr" defTabSz="2306241" rtl="0" eaLnBrk="0" fontAlgn="base" hangingPunct="0">
        <a:spcBef>
          <a:spcPct val="0"/>
        </a:spcBef>
        <a:spcAft>
          <a:spcPct val="0"/>
        </a:spcAft>
        <a:defRPr sz="11100">
          <a:solidFill>
            <a:schemeClr val="tx2"/>
          </a:solidFill>
          <a:latin typeface="Times New Roman" pitchFamily="18" charset="0"/>
        </a:defRPr>
      </a:lvl9pPr>
    </p:titleStyle>
    <p:bodyStyle>
      <a:defPPr>
        <a:defRPr kern="1200"/>
      </a:defPPr>
      <a:lvl1pPr marL="863204" indent="-863204" algn="l" defTabSz="2306241" rtl="0" eaLnBrk="0" fontAlgn="base" hangingPunct="0">
        <a:spcBef>
          <a:spcPct val="20000"/>
        </a:spcBef>
        <a:spcAft>
          <a:spcPct val="0"/>
        </a:spcAft>
        <a:buChar char="•"/>
        <a:defRPr sz="8025">
          <a:solidFill>
            <a:schemeClr val="tx1"/>
          </a:solidFill>
          <a:latin typeface="+mn-lt"/>
          <a:ea typeface="+mn-ea"/>
          <a:cs typeface="+mn-cs"/>
        </a:defRPr>
      </a:lvl1pPr>
      <a:lvl2pPr marL="1872854" indent="-720329" algn="l" defTabSz="2306241" rtl="0" eaLnBrk="0" fontAlgn="base" hangingPunct="0">
        <a:spcBef>
          <a:spcPct val="20000"/>
        </a:spcBef>
        <a:spcAft>
          <a:spcPct val="0"/>
        </a:spcAft>
        <a:buChar char="–"/>
        <a:defRPr sz="7125">
          <a:solidFill>
            <a:schemeClr val="tx1"/>
          </a:solidFill>
          <a:latin typeface="+mn-lt"/>
        </a:defRPr>
      </a:lvl2pPr>
      <a:lvl3pPr marL="2882504" indent="-576263" algn="l" defTabSz="2306241" rtl="0" eaLnBrk="0" fontAlgn="base" hangingPunct="0">
        <a:spcBef>
          <a:spcPct val="20000"/>
        </a:spcBef>
        <a:spcAft>
          <a:spcPct val="0"/>
        </a:spcAft>
        <a:buChar char="•"/>
        <a:defRPr sz="6075">
          <a:solidFill>
            <a:schemeClr val="tx1"/>
          </a:solidFill>
          <a:latin typeface="+mn-lt"/>
        </a:defRPr>
      </a:lvl3pPr>
      <a:lvl4pPr marL="4038600" indent="-579835" algn="l" defTabSz="2306241" rtl="0" eaLnBrk="0" fontAlgn="base" hangingPunct="0">
        <a:spcBef>
          <a:spcPct val="20000"/>
        </a:spcBef>
        <a:spcAft>
          <a:spcPct val="0"/>
        </a:spcAft>
        <a:buChar char="–"/>
        <a:defRPr sz="4875">
          <a:solidFill>
            <a:schemeClr val="tx1"/>
          </a:solidFill>
          <a:latin typeface="+mn-lt"/>
        </a:defRPr>
      </a:lvl4pPr>
      <a:lvl5pPr marL="5191125" indent="-576263" algn="l" defTabSz="2306241" rtl="0" eaLnBrk="0" fontAlgn="base" hangingPunct="0">
        <a:spcBef>
          <a:spcPct val="20000"/>
        </a:spcBef>
        <a:spcAft>
          <a:spcPct val="0"/>
        </a:spcAft>
        <a:buChar char="»"/>
        <a:defRPr sz="4875">
          <a:solidFill>
            <a:schemeClr val="tx1"/>
          </a:solidFill>
          <a:latin typeface="+mn-lt"/>
        </a:defRPr>
      </a:lvl5pPr>
      <a:lvl6pPr marL="5534025" indent="-576263" algn="l" defTabSz="2306241" rtl="0" eaLnBrk="0" fontAlgn="base" hangingPunct="0">
        <a:spcBef>
          <a:spcPct val="20000"/>
        </a:spcBef>
        <a:spcAft>
          <a:spcPct val="0"/>
        </a:spcAft>
        <a:buChar char="»"/>
        <a:defRPr sz="4875">
          <a:solidFill>
            <a:schemeClr val="tx1"/>
          </a:solidFill>
          <a:latin typeface="+mn-lt"/>
        </a:defRPr>
      </a:lvl6pPr>
      <a:lvl7pPr marL="5876925" indent="-576263" algn="l" defTabSz="2306241" rtl="0" eaLnBrk="0" fontAlgn="base" hangingPunct="0">
        <a:spcBef>
          <a:spcPct val="20000"/>
        </a:spcBef>
        <a:spcAft>
          <a:spcPct val="0"/>
        </a:spcAft>
        <a:buChar char="»"/>
        <a:defRPr sz="4875">
          <a:solidFill>
            <a:schemeClr val="tx1"/>
          </a:solidFill>
          <a:latin typeface="+mn-lt"/>
        </a:defRPr>
      </a:lvl7pPr>
      <a:lvl8pPr marL="6219825" indent="-576263" algn="l" defTabSz="2306241" rtl="0" eaLnBrk="0" fontAlgn="base" hangingPunct="0">
        <a:spcBef>
          <a:spcPct val="20000"/>
        </a:spcBef>
        <a:spcAft>
          <a:spcPct val="0"/>
        </a:spcAft>
        <a:buChar char="»"/>
        <a:defRPr sz="4875">
          <a:solidFill>
            <a:schemeClr val="tx1"/>
          </a:solidFill>
          <a:latin typeface="+mn-lt"/>
        </a:defRPr>
      </a:lvl8pPr>
      <a:lvl9pPr marL="6562725" indent="-576263" algn="l" defTabSz="2306241" rtl="0" eaLnBrk="0" fontAlgn="base" hangingPunct="0">
        <a:spcBef>
          <a:spcPct val="20000"/>
        </a:spcBef>
        <a:spcAft>
          <a:spcPct val="0"/>
        </a:spcAft>
        <a:buChar char="»"/>
        <a:defRPr sz="4875">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514350" y="584019"/>
            <a:ext cx="31889700" cy="4560467"/>
          </a:xfrm>
          <a:prstGeom prst="snip2DiagRect">
            <a:avLst/>
          </a:prstGeom>
          <a:solidFill>
            <a:srgbClr val="E64B3C"/>
          </a:solidFill>
          <a:ln w="25400">
            <a:noFill/>
            <a:miter lim="800000"/>
          </a:ln>
        </p:spPr>
        <p:txBody>
          <a:bodyPr lIns="45878" tIns="22938" rIns="45878" bIns="22938"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3150" b="1" i="1" u="sng" dirty="0">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2743200" y="932893"/>
            <a:ext cx="27432000" cy="220308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820815">
              <a:spcBef>
                <a:spcPct val="20000"/>
              </a:spcBef>
              <a:defRPr/>
            </a:pPr>
            <a:r>
              <a:rPr lang="en-US" sz="6400" b="1" dirty="0">
                <a:solidFill>
                  <a:schemeClr val="bg1"/>
                </a:solidFill>
                <a:effectLst/>
                <a:latin typeface="Quattrocento" panose="02020802030000000404" pitchFamily="18" charset="0"/>
              </a:rPr>
              <a:t>Business Report</a:t>
            </a:r>
          </a:p>
          <a:p>
            <a:pPr algn="ctr" defTabSz="2820815">
              <a:spcBef>
                <a:spcPct val="20000"/>
              </a:spcBef>
              <a:defRPr/>
            </a:pPr>
            <a:r>
              <a:rPr lang="en-US" sz="6400" b="1" dirty="0">
                <a:solidFill>
                  <a:schemeClr val="bg1"/>
                </a:solidFill>
                <a:effectLst/>
                <a:latin typeface="Quattrocento" panose="02020802030000000404" pitchFamily="18" charset="0"/>
              </a:rPr>
              <a:t>Optimizing Accident &amp; Emergency (A&amp;E) Department Locations</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2743200" y="3334041"/>
            <a:ext cx="27432000" cy="1421928"/>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200" dirty="0">
                <a:solidFill>
                  <a:schemeClr val="bg1"/>
                </a:solidFill>
                <a:effectLst/>
                <a:latin typeface="Quattrocento" panose="02020802030000000404" pitchFamily="18" charset="0"/>
                <a:cs typeface="Arial" pitchFamily="34" charset="0"/>
              </a:rPr>
              <a:t>Camilla Andreozzi, Glauco Rampone</a:t>
            </a:r>
          </a:p>
          <a:p>
            <a:pPr algn="ctr">
              <a:defRPr/>
            </a:pPr>
            <a:r>
              <a:rPr lang="en-US" sz="4200" dirty="0">
                <a:solidFill>
                  <a:schemeClr val="bg1"/>
                </a:solidFill>
                <a:effectLst/>
                <a:latin typeface="Quattrocento" panose="02020802030000000404" pitchFamily="18" charset="0"/>
                <a:cs typeface="Arial" pitchFamily="34" charset="0"/>
              </a:rPr>
              <a:t>University of Glasgow, Mathematics &amp; Statistics</a:t>
            </a:r>
          </a:p>
        </p:txBody>
      </p:sp>
      <p:sp>
        <p:nvSpPr>
          <p:cNvPr id="75" name="Rectangle 74">
            <a:extLst>
              <a:ext uri="{FF2B5EF4-FFF2-40B4-BE49-F238E27FC236}">
                <a16:creationId xmlns:a16="http://schemas.microsoft.com/office/drawing/2014/main" id="{C24D4BC5-5256-4C2E-B3FB-87EA69B63AF3}"/>
              </a:ext>
            </a:extLst>
          </p:cNvPr>
          <p:cNvSpPr/>
          <p:nvPr/>
        </p:nvSpPr>
        <p:spPr>
          <a:xfrm>
            <a:off x="914398" y="6643320"/>
            <a:ext cx="31132811" cy="2352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1259222" y="6987926"/>
            <a:ext cx="30396273" cy="1875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This report presents the outcomes of the Undergraduate Operational Research Challenge for Public Health Scotland. </a:t>
            </a:r>
          </a:p>
          <a:p>
            <a:pPr algn="just">
              <a:lnSpc>
                <a:spcPct val="110000"/>
              </a:lnSpc>
            </a:pPr>
            <a:r>
              <a:rPr lang="en-US" sz="3600" dirty="0">
                <a:effectLst/>
                <a:latin typeface="Quattrocento Sans" panose="020B0502050000020003" pitchFamily="34" charset="0"/>
                <a:cs typeface="Arial" pitchFamily="34" charset="0"/>
              </a:rPr>
              <a:t>The project’s goal was to </a:t>
            </a:r>
            <a:r>
              <a:rPr lang="en-US" sz="3600" b="1" dirty="0">
                <a:effectLst/>
                <a:latin typeface="Quattrocento Sans" panose="020B0502050000020003" pitchFamily="34" charset="0"/>
                <a:cs typeface="Arial" pitchFamily="34" charset="0"/>
              </a:rPr>
              <a:t>optimize</a:t>
            </a:r>
            <a:r>
              <a:rPr lang="en-US" sz="3600" dirty="0">
                <a:effectLst/>
                <a:latin typeface="Quattrocento Sans" panose="020B0502050000020003" pitchFamily="34" charset="0"/>
                <a:cs typeface="Arial" pitchFamily="34" charset="0"/>
              </a:rPr>
              <a:t> the </a:t>
            </a:r>
            <a:r>
              <a:rPr lang="en-US" sz="3600" b="1" dirty="0">
                <a:effectLst/>
                <a:latin typeface="Quattrocento Sans" panose="020B0502050000020003" pitchFamily="34" charset="0"/>
                <a:cs typeface="Arial" pitchFamily="34" charset="0"/>
              </a:rPr>
              <a:t>locations</a:t>
            </a:r>
            <a:r>
              <a:rPr lang="en-US" sz="3600" dirty="0">
                <a:effectLst/>
                <a:latin typeface="Quattrocento Sans" panose="020B0502050000020003" pitchFamily="34" charset="0"/>
                <a:cs typeface="Arial" pitchFamily="34" charset="0"/>
              </a:rPr>
              <a:t> for </a:t>
            </a:r>
            <a:r>
              <a:rPr lang="en-US" sz="3600" b="1" u="sng" dirty="0">
                <a:effectLst/>
                <a:latin typeface="Quattrocento Sans" panose="020B0502050000020003" pitchFamily="34" charset="0"/>
                <a:cs typeface="Arial" pitchFamily="34" charset="0"/>
              </a:rPr>
              <a:t>two new A&amp;E departments </a:t>
            </a:r>
            <a:r>
              <a:rPr lang="en-US" sz="3600" dirty="0">
                <a:effectLst/>
                <a:latin typeface="Quattrocento Sans" panose="020B0502050000020003" pitchFamily="34" charset="0"/>
                <a:cs typeface="Arial" pitchFamily="34" charset="0"/>
              </a:rPr>
              <a:t>to address patient wait times effectively. </a:t>
            </a:r>
          </a:p>
          <a:p>
            <a:pPr algn="just">
              <a:lnSpc>
                <a:spcPct val="110000"/>
              </a:lnSpc>
            </a:pPr>
            <a:r>
              <a:rPr lang="en-US" sz="3600" dirty="0">
                <a:effectLst/>
                <a:latin typeface="Quattrocento Sans" panose="020B0502050000020003" pitchFamily="34" charset="0"/>
                <a:cs typeface="Arial" pitchFamily="34" charset="0"/>
              </a:rPr>
              <a:t>Two distinct solutions were identified, each focusing on a unique objective:</a:t>
            </a: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914399" y="5867400"/>
            <a:ext cx="31132810" cy="914400"/>
          </a:xfrm>
          <a:prstGeom prst="snipRoundRect">
            <a:avLst>
              <a:gd name="adj1" fmla="val 0"/>
              <a:gd name="adj2" fmla="val 50000"/>
            </a:avLst>
          </a:prstGeom>
          <a:solidFill>
            <a:srgbClr val="3684A0"/>
          </a:solidFill>
          <a:ln w="12700">
            <a:noFill/>
            <a:miter lim="800000"/>
          </a:ln>
        </p:spPr>
        <p:txBody>
          <a:bodyPr wrap="none" lIns="205740" tIns="54864" rIns="205740" bIns="51422" anchor="ctr" anchorCtr="0"/>
          <a:lstStyle>
            <a:defPPr>
              <a:defRPr kern="1200"/>
            </a:defPPr>
          </a:lstStyle>
          <a:p>
            <a:pPr defTabSz="3526941">
              <a:defRPr/>
            </a:pPr>
            <a:r>
              <a:rPr lang="en-US" sz="3600" b="1">
                <a:solidFill>
                  <a:schemeClr val="bg1"/>
                </a:solidFill>
                <a:effectLst/>
                <a:latin typeface="Quattrocento" panose="02020802030000000404" pitchFamily="18" charset="0"/>
              </a:rPr>
              <a:t>Introduction</a:t>
            </a:r>
          </a:p>
        </p:txBody>
      </p:sp>
      <p:sp>
        <p:nvSpPr>
          <p:cNvPr id="88" name="Rectangle 87">
            <a:extLst>
              <a:ext uri="{FF2B5EF4-FFF2-40B4-BE49-F238E27FC236}">
                <a16:creationId xmlns:a16="http://schemas.microsoft.com/office/drawing/2014/main" id="{236036AE-C83F-4AC9-800C-C6574727635F}"/>
              </a:ext>
            </a:extLst>
          </p:cNvPr>
          <p:cNvSpPr/>
          <p:nvPr/>
        </p:nvSpPr>
        <p:spPr>
          <a:xfrm>
            <a:off x="929639" y="10135158"/>
            <a:ext cx="15072571" cy="224154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1259222" y="20578996"/>
            <a:ext cx="14382924" cy="1162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b="1" dirty="0">
                <a:effectLst/>
                <a:latin typeface="Quattrocento Sans" panose="020B0502050000020003" pitchFamily="34" charset="0"/>
                <a:cs typeface="Arial" pitchFamily="34" charset="0"/>
              </a:rPr>
              <a:t>Objective</a:t>
            </a:r>
            <a:r>
              <a:rPr lang="en-US" sz="3600" dirty="0">
                <a:effectLst/>
                <a:latin typeface="Quattrocento Sans" panose="020B0502050000020003" pitchFamily="34" charset="0"/>
                <a:cs typeface="Arial" pitchFamily="34" charset="0"/>
              </a:rPr>
              <a:t>: Reduce wait times and driving times for all patients uniformly across the region.</a:t>
            </a: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r>
              <a:rPr lang="en-US" sz="3600" b="1" dirty="0">
                <a:effectLst/>
                <a:latin typeface="Quattrocento Sans" panose="020B0502050000020003" pitchFamily="34" charset="0"/>
                <a:cs typeface="Arial" pitchFamily="34" charset="0"/>
              </a:rPr>
              <a:t>Key Insights</a:t>
            </a:r>
            <a:r>
              <a:rPr lang="en-US" sz="3600" dirty="0">
                <a:effectLst/>
                <a:latin typeface="Quattrocento Sans" panose="020B0502050000020003" pitchFamily="34" charset="0"/>
                <a:cs typeface="Arial" pitchFamily="34" charset="0"/>
              </a:rPr>
              <a:t>: Location was selected using Linear, Poisson and Gamma models. This solution addresses the overarching need for equitable healthcare access. It is designed to ease the pressure on all other departments.</a:t>
            </a: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r>
              <a:rPr lang="en-US" sz="3600" b="1" dirty="0">
                <a:effectLst/>
                <a:latin typeface="Quattrocento Sans" panose="020B0502050000020003" pitchFamily="34" charset="0"/>
                <a:cs typeface="Arial" pitchFamily="34" charset="0"/>
              </a:rPr>
              <a:t>Key Metrics</a:t>
            </a:r>
            <a:r>
              <a:rPr lang="en-US" sz="3600" dirty="0">
                <a:effectLst/>
                <a:latin typeface="Quattrocento Sans" panose="020B0502050000020003" pitchFamily="34" charset="0"/>
                <a:cs typeface="Arial" pitchFamily="34" charset="0"/>
              </a:rPr>
              <a:t>: </a:t>
            </a:r>
          </a:p>
          <a:p>
            <a:pPr marL="571500" indent="-571500" algn="just">
              <a:lnSpc>
                <a:spcPct val="110000"/>
              </a:lnSpc>
              <a:buFont typeface="Arial" panose="020B0604020202020204" pitchFamily="34" charset="0"/>
              <a:buChar char="•"/>
            </a:pPr>
            <a:r>
              <a:rPr lang="en-US" sz="3600" dirty="0">
                <a:effectLst/>
                <a:latin typeface="Quattrocento Sans" panose="020B0502050000020003" pitchFamily="34" charset="0"/>
                <a:cs typeface="Arial" pitchFamily="34" charset="0"/>
              </a:rPr>
              <a:t>Average Wait Time Reduction: </a:t>
            </a:r>
          </a:p>
          <a:p>
            <a:pPr marL="571500" indent="-571500" algn="just">
              <a:lnSpc>
                <a:spcPct val="110000"/>
              </a:lnSpc>
              <a:buFont typeface="Arial" panose="020B0604020202020204" pitchFamily="34" charset="0"/>
              <a:buChar char="•"/>
            </a:pPr>
            <a:r>
              <a:rPr lang="en-US" sz="3600" dirty="0">
                <a:effectLst/>
                <a:latin typeface="Quattrocento Sans" panose="020B0502050000020003" pitchFamily="34" charset="0"/>
                <a:cs typeface="Arial" pitchFamily="34" charset="0"/>
              </a:rPr>
              <a:t>Average Distance to Nearest A&amp;E: 10 km</a:t>
            </a:r>
          </a:p>
          <a:p>
            <a:pPr marL="571500" indent="-571500" algn="just">
              <a:lnSpc>
                <a:spcPct val="110000"/>
              </a:lnSpc>
              <a:buFont typeface="Arial" panose="020B0604020202020204" pitchFamily="34" charset="0"/>
              <a:buChar char="•"/>
            </a:pPr>
            <a:r>
              <a:rPr lang="en-US" sz="3600" dirty="0">
                <a:effectLst/>
                <a:latin typeface="Quattrocento Sans" panose="020B0502050000020003" pitchFamily="34" charset="0"/>
                <a:cs typeface="Arial" pitchFamily="34" charset="0"/>
              </a:rPr>
              <a:t>Percentage of patients benefiting from the solution: 100%.</a:t>
            </a:r>
          </a:p>
          <a:p>
            <a:pPr marL="571500" indent="-571500" algn="just">
              <a:lnSpc>
                <a:spcPct val="110000"/>
              </a:lnSpc>
              <a:buFont typeface="Arial" panose="020B0604020202020204" pitchFamily="34" charset="0"/>
              <a:buChar char="•"/>
            </a:pPr>
            <a:endParaRPr lang="en-US" sz="3600" dirty="0">
              <a:effectLst/>
              <a:latin typeface="Quattrocento Sans" panose="020B0502050000020003" pitchFamily="34" charset="0"/>
              <a:cs typeface="Arial" pitchFamily="34" charset="0"/>
            </a:endParaRPr>
          </a:p>
          <a:p>
            <a:pPr algn="just">
              <a:lnSpc>
                <a:spcPct val="110000"/>
              </a:lnSpc>
            </a:pPr>
            <a:r>
              <a:rPr lang="en-US" sz="3600" b="1" dirty="0">
                <a:effectLst/>
                <a:latin typeface="Quattrocento Sans" panose="020B0502050000020003" pitchFamily="34" charset="0"/>
                <a:cs typeface="Arial" pitchFamily="34" charset="0"/>
              </a:rPr>
              <a:t>Benefits</a:t>
            </a:r>
            <a:r>
              <a:rPr lang="en-US" sz="3600" dirty="0">
                <a:effectLst/>
                <a:latin typeface="Quattrocento Sans" panose="020B0502050000020003" pitchFamily="34" charset="0"/>
                <a:cs typeface="Arial" pitchFamily="34" charset="0"/>
              </a:rPr>
              <a:t>: Enhances the overall equity of patient care. Addresses system-wide inefficiencies. </a:t>
            </a: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r>
              <a:rPr lang="en-US" sz="3600" b="1" dirty="0">
                <a:effectLst/>
                <a:latin typeface="Quattrocento Sans" panose="020B0502050000020003" pitchFamily="34" charset="0"/>
                <a:cs typeface="Arial" pitchFamily="34" charset="0"/>
              </a:rPr>
              <a:t>Challenges</a:t>
            </a:r>
            <a:r>
              <a:rPr lang="en-US" sz="3600" dirty="0">
                <a:effectLst/>
                <a:latin typeface="Quattrocento Sans" panose="020B0502050000020003" pitchFamily="34" charset="0"/>
                <a:cs typeface="Arial" pitchFamily="34" charset="0"/>
              </a:rPr>
              <a:t>: Works under the assumption that the main demand will be always concentrated in the center. May not achieve the maximum possible reduction in total wait time.</a:t>
            </a: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914399" y="9580440"/>
            <a:ext cx="15072571" cy="914400"/>
          </a:xfrm>
          <a:prstGeom prst="snipRoundRect">
            <a:avLst>
              <a:gd name="adj1" fmla="val 0"/>
              <a:gd name="adj2" fmla="val 50000"/>
            </a:avLst>
          </a:prstGeom>
          <a:solidFill>
            <a:srgbClr val="664F93"/>
          </a:solidFill>
          <a:ln w="12700">
            <a:noFill/>
            <a:miter lim="800000"/>
          </a:ln>
        </p:spPr>
        <p:txBody>
          <a:bodyPr wrap="none" lIns="205740" tIns="54864" rIns="205740" bIns="51422" anchor="ctr" anchorCtr="0"/>
          <a:lstStyle>
            <a:defPPr>
              <a:defRPr kern="1200"/>
            </a:defPPr>
          </a:lstStyle>
          <a:p>
            <a:pPr defTabSz="3526941">
              <a:defRPr/>
            </a:pPr>
            <a:r>
              <a:rPr lang="en-US" sz="3600" b="1" dirty="0">
                <a:solidFill>
                  <a:schemeClr val="bg1"/>
                </a:solidFill>
                <a:effectLst/>
                <a:latin typeface="Quattrocento" panose="02020802030000000404" pitchFamily="18" charset="0"/>
              </a:rPr>
              <a:t>Centrally Located A&amp;E Department</a:t>
            </a:r>
          </a:p>
        </p:txBody>
      </p:sp>
      <p:sp>
        <p:nvSpPr>
          <p:cNvPr id="91" name="Rectangle 90">
            <a:extLst>
              <a:ext uri="{FF2B5EF4-FFF2-40B4-BE49-F238E27FC236}">
                <a16:creationId xmlns:a16="http://schemas.microsoft.com/office/drawing/2014/main" id="{65D5CB20-8752-4D75-A601-0EEB3443D27F}"/>
              </a:ext>
            </a:extLst>
          </p:cNvPr>
          <p:cNvSpPr/>
          <p:nvPr/>
        </p:nvSpPr>
        <p:spPr>
          <a:xfrm>
            <a:off x="914399" y="33756041"/>
            <a:ext cx="31089601" cy="9202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lnSpc>
                <a:spcPct val="110000"/>
              </a:lnSpc>
            </a:pPr>
            <a:r>
              <a:rPr lang="en-US" sz="7200" b="1" dirty="0">
                <a:effectLst/>
                <a:latin typeface="Quattrocento Sans" panose="020B0502050000020003" pitchFamily="34" charset="0"/>
                <a:cs typeface="Arial" pitchFamily="34" charset="0"/>
              </a:rPr>
              <a:t>Key Metrics</a:t>
            </a:r>
            <a:r>
              <a:rPr lang="en-US" sz="7200" dirty="0">
                <a:effectLst/>
                <a:latin typeface="Quattrocento Sans" panose="020B0502050000020003" pitchFamily="34" charset="0"/>
                <a:cs typeface="Arial" pitchFamily="34" charset="0"/>
              </a:rPr>
              <a:t>: </a:t>
            </a:r>
          </a:p>
          <a:p>
            <a:pPr marL="571500" indent="-571500" algn="just">
              <a:lnSpc>
                <a:spcPct val="110000"/>
              </a:lnSpc>
              <a:buFont typeface="Arial" panose="020B0604020202020204" pitchFamily="34" charset="0"/>
              <a:buChar char="•"/>
            </a:pPr>
            <a:r>
              <a:rPr lang="en-US" sz="7200" dirty="0">
                <a:effectLst/>
                <a:latin typeface="Quattrocento Sans" panose="020B0502050000020003" pitchFamily="34" charset="0"/>
                <a:cs typeface="Arial" pitchFamily="34" charset="0"/>
              </a:rPr>
              <a:t>Average Wait Time Reduction: 15minutes</a:t>
            </a:r>
          </a:p>
          <a:p>
            <a:pPr marL="571500" indent="-571500" algn="just">
              <a:lnSpc>
                <a:spcPct val="110000"/>
              </a:lnSpc>
              <a:buFont typeface="Arial" panose="020B0604020202020204" pitchFamily="34" charset="0"/>
              <a:buChar char="•"/>
            </a:pPr>
            <a:r>
              <a:rPr lang="en-US" sz="7200" dirty="0">
                <a:effectLst/>
                <a:latin typeface="Quattrocento Sans" panose="020B0502050000020003" pitchFamily="34" charset="0"/>
                <a:cs typeface="Arial" pitchFamily="34" charset="0"/>
              </a:rPr>
              <a:t>Percentage of Patients with Reduced Wait Time: 95%</a:t>
            </a:r>
          </a:p>
          <a:p>
            <a:pPr marL="571500" indent="-571500" algn="just">
              <a:lnSpc>
                <a:spcPct val="110000"/>
              </a:lnSpc>
              <a:buFont typeface="Arial" panose="020B0604020202020204" pitchFamily="34" charset="0"/>
              <a:buChar char="•"/>
            </a:pPr>
            <a:r>
              <a:rPr lang="en-US" sz="7200" dirty="0">
                <a:effectLst/>
                <a:latin typeface="Quattrocento Sans" panose="020B0502050000020003" pitchFamily="34" charset="0"/>
                <a:cs typeface="Arial" pitchFamily="34" charset="0"/>
              </a:rPr>
              <a:t>Average Distance to Nearest A&amp;E: 10 km</a:t>
            </a:r>
          </a:p>
          <a:p>
            <a:pPr algn="ctr"/>
            <a:endParaRPr lang="en-US" sz="7200" dirty="0">
              <a:latin typeface="+mj-lt"/>
            </a:endParaRP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908536" y="32939159"/>
            <a:ext cx="31089601" cy="914400"/>
          </a:xfrm>
          <a:prstGeom prst="snipRoundRect">
            <a:avLst>
              <a:gd name="adj1" fmla="val 0"/>
              <a:gd name="adj2" fmla="val 46622"/>
            </a:avLst>
          </a:prstGeom>
          <a:solidFill>
            <a:schemeClr val="bg1">
              <a:lumMod val="50000"/>
            </a:schemeClr>
          </a:solidFill>
          <a:ln w="12700">
            <a:noFill/>
            <a:miter lim="800000"/>
          </a:ln>
        </p:spPr>
        <p:txBody>
          <a:bodyPr wrap="none" lIns="205740" tIns="54864" rIns="205740" bIns="51422" anchor="ctr" anchorCtr="0"/>
          <a:lstStyle>
            <a:defPPr>
              <a:defRPr kern="1200"/>
            </a:defPPr>
          </a:lstStyle>
          <a:p>
            <a:pPr defTabSz="3526941">
              <a:defRPr/>
            </a:pPr>
            <a:r>
              <a:rPr lang="en-US" sz="3600" b="1" dirty="0">
                <a:solidFill>
                  <a:schemeClr val="bg1"/>
                </a:solidFill>
                <a:effectLst/>
                <a:latin typeface="Quattrocento" panose="02020802030000000404" pitchFamily="18" charset="0"/>
              </a:rPr>
              <a:t>Combined Solutions</a:t>
            </a:r>
          </a:p>
        </p:txBody>
      </p:sp>
      <p:sp>
        <p:nvSpPr>
          <p:cNvPr id="25" name="Rectangle 24">
            <a:extLst>
              <a:ext uri="{FF2B5EF4-FFF2-40B4-BE49-F238E27FC236}">
                <a16:creationId xmlns:a16="http://schemas.microsoft.com/office/drawing/2014/main" id="{71F69E30-A85D-41F1-B703-3D5E8FB8EC5E}"/>
              </a:ext>
            </a:extLst>
          </p:cNvPr>
          <p:cNvSpPr/>
          <p:nvPr/>
        </p:nvSpPr>
        <p:spPr>
          <a:xfrm>
            <a:off x="16974638" y="10494840"/>
            <a:ext cx="15072571" cy="22055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latin typeface="+mj-lt"/>
            </a:endParaRPr>
          </a:p>
        </p:txBody>
      </p:sp>
      <p:sp>
        <p:nvSpPr>
          <p:cNvPr id="26" name="TextBox 19">
            <a:extLst>
              <a:ext uri="{FF2B5EF4-FFF2-40B4-BE49-F238E27FC236}">
                <a16:creationId xmlns:a16="http://schemas.microsoft.com/office/drawing/2014/main" id="{A722B144-9F33-40E9-8E97-BD8723AE946C}"/>
              </a:ext>
            </a:extLst>
          </p:cNvPr>
          <p:cNvSpPr txBox="1">
            <a:spLocks noChangeArrowheads="1"/>
          </p:cNvSpPr>
          <p:nvPr/>
        </p:nvSpPr>
        <p:spPr bwMode="auto">
          <a:xfrm>
            <a:off x="17245774" y="18069692"/>
            <a:ext cx="14382924" cy="1406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endParaRPr lang="en-US" sz="3600" b="1" dirty="0">
              <a:effectLst/>
              <a:latin typeface="Quattrocento Sans" panose="020B0502050000020003" pitchFamily="34" charset="0"/>
              <a:cs typeface="Arial" pitchFamily="34" charset="0"/>
            </a:endParaRPr>
          </a:p>
          <a:p>
            <a:pPr algn="just">
              <a:lnSpc>
                <a:spcPct val="110000"/>
              </a:lnSpc>
            </a:pPr>
            <a:endParaRPr lang="en-US" sz="3600" b="1" dirty="0">
              <a:effectLst/>
              <a:latin typeface="Quattrocento Sans" panose="020B0502050000020003" pitchFamily="34" charset="0"/>
              <a:cs typeface="Arial" pitchFamily="34" charset="0"/>
            </a:endParaRPr>
          </a:p>
          <a:p>
            <a:pPr algn="just">
              <a:lnSpc>
                <a:spcPct val="110000"/>
              </a:lnSpc>
            </a:pPr>
            <a:endParaRPr lang="en-US" sz="3600" b="1" dirty="0">
              <a:effectLst/>
              <a:latin typeface="Quattrocento Sans" panose="020B0502050000020003" pitchFamily="34" charset="0"/>
              <a:cs typeface="Arial" pitchFamily="34" charset="0"/>
            </a:endParaRPr>
          </a:p>
          <a:p>
            <a:pPr algn="just">
              <a:lnSpc>
                <a:spcPct val="110000"/>
              </a:lnSpc>
            </a:pPr>
            <a:endParaRPr lang="en-US" sz="3600" b="1" dirty="0">
              <a:effectLst/>
              <a:latin typeface="Quattrocento Sans" panose="020B0502050000020003" pitchFamily="34" charset="0"/>
              <a:cs typeface="Arial" pitchFamily="34" charset="0"/>
            </a:endParaRPr>
          </a:p>
          <a:p>
            <a:pPr algn="just">
              <a:lnSpc>
                <a:spcPct val="110000"/>
              </a:lnSpc>
            </a:pPr>
            <a:r>
              <a:rPr lang="en-US" sz="3600" b="1" dirty="0">
                <a:effectLst/>
                <a:latin typeface="Quattrocento Sans" panose="020B0502050000020003" pitchFamily="34" charset="0"/>
                <a:cs typeface="Arial" pitchFamily="34" charset="0"/>
              </a:rPr>
              <a:t>Objective</a:t>
            </a:r>
            <a:r>
              <a:rPr lang="en-US" sz="3600" dirty="0">
                <a:effectLst/>
                <a:latin typeface="Quattrocento Sans" panose="020B0502050000020003" pitchFamily="34" charset="0"/>
                <a:cs typeface="Arial" pitchFamily="34" charset="0"/>
              </a:rPr>
              <a:t>: Achieve the largest total reduction in patient wait times and driving times.</a:t>
            </a: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r>
              <a:rPr lang="en-US" sz="3600" b="1" dirty="0">
                <a:effectLst/>
                <a:latin typeface="Quattrocento Sans" panose="020B0502050000020003" pitchFamily="34" charset="0"/>
                <a:cs typeface="Arial" pitchFamily="34" charset="0"/>
              </a:rPr>
              <a:t>Key Insights</a:t>
            </a:r>
            <a:r>
              <a:rPr lang="en-US" sz="3600" dirty="0">
                <a:effectLst/>
                <a:latin typeface="Quattrocento Sans" panose="020B0502050000020003" pitchFamily="34" charset="0"/>
                <a:cs typeface="Arial" pitchFamily="34" charset="0"/>
              </a:rPr>
              <a:t>: Location was selected using Voronoi mapping and analysis of patient distribution. This solution focuses on areas with the highest patient volumes and longest wait times. Benefits are concentrated in specific regions. </a:t>
            </a: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r>
              <a:rPr lang="en-US" sz="3600" b="1" dirty="0">
                <a:effectLst/>
                <a:latin typeface="Quattrocento Sans" panose="020B0502050000020003" pitchFamily="34" charset="0"/>
                <a:cs typeface="Arial" pitchFamily="34" charset="0"/>
              </a:rPr>
              <a:t>Key Metrics</a:t>
            </a:r>
            <a:r>
              <a:rPr lang="en-US" sz="3600" dirty="0">
                <a:effectLst/>
                <a:latin typeface="Quattrocento Sans" panose="020B0502050000020003" pitchFamily="34" charset="0"/>
                <a:cs typeface="Arial" pitchFamily="34" charset="0"/>
              </a:rPr>
              <a:t>: </a:t>
            </a:r>
          </a:p>
          <a:p>
            <a:pPr marL="571500" indent="-571500" algn="just">
              <a:lnSpc>
                <a:spcPct val="110000"/>
              </a:lnSpc>
              <a:buFont typeface="Arial" panose="020B0604020202020204" pitchFamily="34" charset="0"/>
              <a:buChar char="•"/>
            </a:pPr>
            <a:r>
              <a:rPr lang="en-US" sz="3600" dirty="0">
                <a:effectLst/>
                <a:latin typeface="Quattrocento Sans" panose="020B0502050000020003" pitchFamily="34" charset="0"/>
                <a:cs typeface="Arial" pitchFamily="34" charset="0"/>
              </a:rPr>
              <a:t>Average Wait Time Reduction: 25,000 minutes </a:t>
            </a:r>
          </a:p>
          <a:p>
            <a:pPr marL="571500" indent="-571500" algn="just">
              <a:lnSpc>
                <a:spcPct val="110000"/>
              </a:lnSpc>
              <a:buFont typeface="Arial" panose="020B0604020202020204" pitchFamily="34" charset="0"/>
              <a:buChar char="•"/>
            </a:pPr>
            <a:r>
              <a:rPr lang="en-US" sz="3600" dirty="0">
                <a:effectLst/>
                <a:latin typeface="Quattrocento Sans" panose="020B0502050000020003" pitchFamily="34" charset="0"/>
                <a:cs typeface="Arial" pitchFamily="34" charset="0"/>
              </a:rPr>
              <a:t> Average Distance to Nearest A&amp;E: 8 km</a:t>
            </a:r>
          </a:p>
          <a:p>
            <a:pPr marL="571500" indent="-571500" algn="just">
              <a:lnSpc>
                <a:spcPct val="110000"/>
              </a:lnSpc>
              <a:buFont typeface="Arial" panose="020B0604020202020204" pitchFamily="34" charset="0"/>
              <a:buChar char="•"/>
            </a:pPr>
            <a:r>
              <a:rPr lang="en-US" sz="3600" dirty="0">
                <a:effectLst/>
                <a:latin typeface="Quattrocento Sans" panose="020B0502050000020003" pitchFamily="34" charset="0"/>
                <a:cs typeface="Arial" pitchFamily="34" charset="0"/>
              </a:rPr>
              <a:t>Percentage of patients benefiting from the solution: 100%.</a:t>
            </a: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r>
              <a:rPr lang="en-US" sz="3600" b="1" dirty="0">
                <a:effectLst/>
                <a:latin typeface="Quattrocento Sans" panose="020B0502050000020003" pitchFamily="34" charset="0"/>
                <a:cs typeface="Arial" pitchFamily="34" charset="0"/>
              </a:rPr>
              <a:t>Benefits</a:t>
            </a:r>
            <a:r>
              <a:rPr lang="en-US" sz="3600" dirty="0">
                <a:effectLst/>
                <a:latin typeface="Quattrocento Sans" panose="020B0502050000020003" pitchFamily="34" charset="0"/>
                <a:cs typeface="Arial" pitchFamily="34" charset="0"/>
              </a:rPr>
              <a:t>: Maximizes the system’s overall efficiency. Provides targeted relief in high-demand areas.</a:t>
            </a: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r>
              <a:rPr lang="en-US" sz="3600" b="1" dirty="0">
                <a:effectLst/>
                <a:latin typeface="Quattrocento Sans" panose="020B0502050000020003" pitchFamily="34" charset="0"/>
                <a:cs typeface="Arial" pitchFamily="34" charset="0"/>
              </a:rPr>
              <a:t>Challenges</a:t>
            </a:r>
            <a:r>
              <a:rPr lang="en-US" sz="3600" dirty="0">
                <a:effectLst/>
                <a:latin typeface="Quattrocento Sans" panose="020B0502050000020003" pitchFamily="34" charset="0"/>
                <a:cs typeface="Arial" pitchFamily="34" charset="0"/>
              </a:rPr>
              <a:t>: The model assumes that patients always choose the nearest department. As a result, patients in the city center may not experience substantial benefits under this assumption.</a:t>
            </a:r>
          </a:p>
        </p:txBody>
      </p:sp>
      <p:sp>
        <p:nvSpPr>
          <p:cNvPr id="27" name="Rectangle 10">
            <a:extLst>
              <a:ext uri="{FF2B5EF4-FFF2-40B4-BE49-F238E27FC236}">
                <a16:creationId xmlns:a16="http://schemas.microsoft.com/office/drawing/2014/main" id="{BEB2243C-7086-4053-9BF8-3074617915DC}"/>
              </a:ext>
            </a:extLst>
          </p:cNvPr>
          <p:cNvSpPr>
            <a:spLocks noChangeArrowheads="1"/>
          </p:cNvSpPr>
          <p:nvPr/>
        </p:nvSpPr>
        <p:spPr bwMode="auto">
          <a:xfrm>
            <a:off x="16974638" y="9557807"/>
            <a:ext cx="15072571" cy="914400"/>
          </a:xfrm>
          <a:prstGeom prst="snipRoundRect">
            <a:avLst>
              <a:gd name="adj1" fmla="val 0"/>
              <a:gd name="adj2" fmla="val 50000"/>
            </a:avLst>
          </a:prstGeom>
          <a:solidFill>
            <a:srgbClr val="3684A0"/>
          </a:solidFill>
          <a:ln w="12700">
            <a:noFill/>
            <a:miter lim="800000"/>
          </a:ln>
        </p:spPr>
        <p:txBody>
          <a:bodyPr wrap="none" lIns="205740" tIns="54864" rIns="205740" bIns="51422" anchor="ctr" anchorCtr="0"/>
          <a:lstStyle>
            <a:defPPr>
              <a:defRPr kern="1200"/>
            </a:defPPr>
          </a:lstStyle>
          <a:p>
            <a:pPr defTabSz="3526941">
              <a:defRPr/>
            </a:pPr>
            <a:r>
              <a:rPr lang="en-US" sz="3600" b="1" dirty="0">
                <a:solidFill>
                  <a:schemeClr val="bg1"/>
                </a:solidFill>
                <a:effectLst/>
                <a:latin typeface="Quattrocento" panose="02020802030000000404" pitchFamily="18" charset="0"/>
              </a:rPr>
              <a:t>Strategically Located A&amp;E Department</a:t>
            </a:r>
          </a:p>
        </p:txBody>
      </p:sp>
      <p:pic>
        <p:nvPicPr>
          <p:cNvPr id="2" name="Immagine 1">
            <a:extLst>
              <a:ext uri="{FF2B5EF4-FFF2-40B4-BE49-F238E27FC236}">
                <a16:creationId xmlns:a16="http://schemas.microsoft.com/office/drawing/2014/main" id="{97F62540-D4E9-FA52-C5EA-1909A322D390}"/>
              </a:ext>
            </a:extLst>
          </p:cNvPr>
          <p:cNvPicPr>
            <a:picLocks noChangeAspect="1"/>
          </p:cNvPicPr>
          <p:nvPr/>
        </p:nvPicPr>
        <p:blipFill>
          <a:blip r:embed="rId3"/>
          <a:stretch>
            <a:fillRect/>
          </a:stretch>
        </p:blipFill>
        <p:spPr>
          <a:xfrm>
            <a:off x="18592800" y="13314318"/>
            <a:ext cx="11018913" cy="6872685"/>
          </a:xfrm>
          <a:prstGeom prst="rect">
            <a:avLst/>
          </a:prstGeom>
        </p:spPr>
      </p:pic>
      <p:sp>
        <p:nvSpPr>
          <p:cNvPr id="3" name="CasellaDiTesto 2">
            <a:extLst>
              <a:ext uri="{FF2B5EF4-FFF2-40B4-BE49-F238E27FC236}">
                <a16:creationId xmlns:a16="http://schemas.microsoft.com/office/drawing/2014/main" id="{9235A01A-8901-4155-4578-35ED823135E0}"/>
              </a:ext>
            </a:extLst>
          </p:cNvPr>
          <p:cNvSpPr txBox="1"/>
          <p:nvPr/>
        </p:nvSpPr>
        <p:spPr>
          <a:xfrm>
            <a:off x="1745084" y="11633992"/>
            <a:ext cx="6705600" cy="646331"/>
          </a:xfrm>
          <a:prstGeom prst="rect">
            <a:avLst/>
          </a:prstGeom>
          <a:noFill/>
        </p:spPr>
        <p:txBody>
          <a:bodyPr wrap="square" rtlCol="0">
            <a:spAutoFit/>
          </a:bodyPr>
          <a:lstStyle/>
          <a:p>
            <a:r>
              <a:rPr lang="en-US" sz="3600" b="1" dirty="0">
                <a:effectLst/>
                <a:latin typeface="Quattrocento Sans" panose="020B0502050000020003" pitchFamily="34" charset="0"/>
                <a:cs typeface="Arial" pitchFamily="34" charset="0"/>
              </a:rPr>
              <a:t>Coordinates:</a:t>
            </a:r>
            <a:endParaRPr lang="it-IT" dirty="0"/>
          </a:p>
        </p:txBody>
      </p:sp>
      <p:sp>
        <p:nvSpPr>
          <p:cNvPr id="4" name="CasellaDiTesto 3">
            <a:extLst>
              <a:ext uri="{FF2B5EF4-FFF2-40B4-BE49-F238E27FC236}">
                <a16:creationId xmlns:a16="http://schemas.microsoft.com/office/drawing/2014/main" id="{AEDC1D2F-69A0-9BC8-4A32-DBDF41059159}"/>
              </a:ext>
            </a:extLst>
          </p:cNvPr>
          <p:cNvSpPr txBox="1"/>
          <p:nvPr/>
        </p:nvSpPr>
        <p:spPr>
          <a:xfrm>
            <a:off x="17678422" y="11537174"/>
            <a:ext cx="14740868" cy="646331"/>
          </a:xfrm>
          <a:prstGeom prst="rect">
            <a:avLst/>
          </a:prstGeom>
          <a:noFill/>
        </p:spPr>
        <p:txBody>
          <a:bodyPr wrap="square" rtlCol="0">
            <a:spAutoFit/>
          </a:bodyPr>
          <a:lstStyle/>
          <a:p>
            <a:r>
              <a:rPr lang="en-US" sz="3600" b="1" dirty="0">
                <a:effectLst/>
                <a:latin typeface="Quattrocento Sans" panose="020B0502050000020003" pitchFamily="34" charset="0"/>
                <a:cs typeface="Arial" pitchFamily="34" charset="0"/>
              </a:rPr>
              <a:t>Coordinates</a:t>
            </a:r>
            <a:r>
              <a:rPr lang="en-US" sz="3600" dirty="0">
                <a:effectLst/>
                <a:latin typeface="Quattrocento Sans" panose="020B0502050000020003" pitchFamily="34" charset="0"/>
                <a:cs typeface="Arial" pitchFamily="34" charset="0"/>
              </a:rPr>
              <a:t>:</a:t>
            </a:r>
            <a:endParaRPr lang="it-IT"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1813</TotalTime>
  <Words>379</Words>
  <Application>Microsoft Office PowerPoint</Application>
  <PresentationFormat>Personalizzato</PresentationFormat>
  <Paragraphs>46</Paragraphs>
  <Slides>1</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vt:i4>
      </vt:variant>
    </vt:vector>
  </HeadingPairs>
  <TitlesOfParts>
    <vt:vector size="6" baseType="lpstr">
      <vt:lpstr>Times New Roman</vt:lpstr>
      <vt:lpstr>Quattrocento Sans</vt:lpstr>
      <vt:lpstr>Quattrocento</vt:lpstr>
      <vt:lpstr>Arial</vt:lpstr>
      <vt:lpstr>Default Design</vt:lpstr>
      <vt:lpstr>Presentazione standard di PowerPoint</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Glauco Rampone</cp:lastModifiedBy>
  <cp:revision>105</cp:revision>
  <cp:lastPrinted>2000-08-03T00:31:24Z</cp:lastPrinted>
  <dcterms:modified xsi:type="dcterms:W3CDTF">2025-01-07T14:58:33Z</dcterms:modified>
  <cp:category>research posters template</cp:category>
</cp:coreProperties>
</file>