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60" r:id="rId2"/>
    <p:sldId id="261" r:id="rId3"/>
    <p:sldId id="262" r:id="rId4"/>
    <p:sldId id="265" r:id="rId5"/>
    <p:sldId id="264" r:id="rId6"/>
    <p:sldId id="263" r:id="rId7"/>
  </p:sldIdLst>
  <p:sldSz cx="12192000" cy="6858000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13E0"/>
    <a:srgbClr val="FF60AF"/>
    <a:srgbClr val="85CEEB"/>
    <a:srgbClr val="315DDF"/>
    <a:srgbClr val="C22179"/>
    <a:srgbClr val="FF56AB"/>
    <a:srgbClr val="ED74EC"/>
    <a:srgbClr val="E6E0EC"/>
    <a:srgbClr val="728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Stile chiaro 1 - Color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Stile chiaro 3 - Color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20" autoAdjust="0"/>
    <p:restoredTop sz="95833"/>
  </p:normalViewPr>
  <p:slideViewPr>
    <p:cSldViewPr snapToGrid="0" snapToObjects="1">
      <p:cViewPr varScale="1">
        <p:scale>
          <a:sx n="86" d="100"/>
          <a:sy n="86" d="100"/>
        </p:scale>
        <p:origin x="461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E60896-537C-7F48-ACC0-88B6A4B7E595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FBBA5E-2A6A-134A-851D-E98EB9B974C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534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ttangolo 125">
            <a:extLst>
              <a:ext uri="{FF2B5EF4-FFF2-40B4-BE49-F238E27FC236}">
                <a16:creationId xmlns:a16="http://schemas.microsoft.com/office/drawing/2014/main" id="{7469F797-39C5-EF44-B1FF-F3B2EC751A7D}"/>
              </a:ext>
            </a:extLst>
          </p:cNvPr>
          <p:cNvSpPr/>
          <p:nvPr userDrawn="1"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727047" y="5345112"/>
            <a:ext cx="10737906" cy="1332000"/>
          </a:xfrm>
        </p:spPr>
        <p:txBody>
          <a:bodyPr/>
          <a:lstStyle>
            <a:lvl1pPr marL="0" indent="0" algn="ctr">
              <a:buNone/>
              <a:defRPr cap="small" baseline="0">
                <a:solidFill>
                  <a:schemeClr val="tx1"/>
                </a:solidFill>
                <a:latin typeface="Baloo 2" panose="03080502040302020200" pitchFamily="66" charset="77"/>
                <a:cs typeface="Baloo 2" panose="03080502040302020200" pitchFamily="66" charset="7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Fare </a:t>
            </a:r>
            <a:r>
              <a:rPr lang="en-AU" noProof="0" dirty="0" err="1"/>
              <a:t>clic</a:t>
            </a:r>
            <a:r>
              <a:rPr lang="en-AU" noProof="0" dirty="0"/>
              <a:t> per </a:t>
            </a:r>
            <a:r>
              <a:rPr lang="en-AU" noProof="0" dirty="0" err="1"/>
              <a:t>modificare</a:t>
            </a:r>
            <a:r>
              <a:rPr lang="en-AU" noProof="0" dirty="0"/>
              <a:t> lo stile del </a:t>
            </a:r>
            <a:r>
              <a:rPr lang="en-AU" noProof="0" dirty="0" err="1"/>
              <a:t>sottotitolo</a:t>
            </a:r>
            <a:r>
              <a:rPr lang="en-AU" noProof="0" dirty="0"/>
              <a:t> </a:t>
            </a:r>
            <a:r>
              <a:rPr lang="en-AU" noProof="0" dirty="0" err="1"/>
              <a:t>dello</a:t>
            </a:r>
            <a:r>
              <a:rPr lang="en-AU" noProof="0" dirty="0"/>
              <a:t> schema</a:t>
            </a:r>
          </a:p>
        </p:txBody>
      </p:sp>
      <p:cxnSp>
        <p:nvCxnSpPr>
          <p:cNvPr id="129" name="Connettore 1 128">
            <a:extLst>
              <a:ext uri="{FF2B5EF4-FFF2-40B4-BE49-F238E27FC236}">
                <a16:creationId xmlns:a16="http://schemas.microsoft.com/office/drawing/2014/main" id="{6F5A3F9C-328C-E14C-A0AA-8CE5CF2D0B7A}"/>
              </a:ext>
            </a:extLst>
          </p:cNvPr>
          <p:cNvCxnSpPr>
            <a:cxnSpLocks/>
          </p:cNvCxnSpPr>
          <p:nvPr/>
        </p:nvCxnSpPr>
        <p:spPr>
          <a:xfrm>
            <a:off x="0" y="3956049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2CDCDB49-76EC-E579-2FD2-6C8DE36B0F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62534" y="685799"/>
            <a:ext cx="1666932" cy="1225095"/>
          </a:xfrm>
          <a:prstGeom prst="rect">
            <a:avLst/>
          </a:prstGeom>
        </p:spPr>
      </p:pic>
      <p:sp>
        <p:nvSpPr>
          <p:cNvPr id="9" name="Titolo 8">
            <a:extLst>
              <a:ext uri="{FF2B5EF4-FFF2-40B4-BE49-F238E27FC236}">
                <a16:creationId xmlns:a16="http://schemas.microsoft.com/office/drawing/2014/main" id="{D6D2614B-28D8-291E-FFD4-B01BF8AB4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46" y="4325324"/>
            <a:ext cx="10737907" cy="840400"/>
          </a:xfrm>
        </p:spPr>
        <p:txBody>
          <a:bodyPr/>
          <a:lstStyle>
            <a:lvl1pPr algn="ctr">
              <a:defRPr lang="en-GB" sz="3200" b="0" kern="1200" cap="small" baseline="0" dirty="0">
                <a:solidFill>
                  <a:schemeClr val="tx1"/>
                </a:solidFill>
                <a:latin typeface="Baloo 2" panose="03080502040302020200" pitchFamily="66" charset="77"/>
                <a:ea typeface="+mn-ea"/>
                <a:cs typeface="Baloo 2" panose="03080502040302020200" pitchFamily="66" charset="77"/>
              </a:defRPr>
            </a:lvl1pPr>
          </a:lstStyle>
          <a:p>
            <a:r>
              <a:rPr lang="en-AU" noProof="0" dirty="0"/>
              <a:t>Fare </a:t>
            </a:r>
            <a:r>
              <a:rPr lang="en-AU" noProof="0" dirty="0" err="1"/>
              <a:t>clic</a:t>
            </a:r>
            <a:r>
              <a:rPr lang="en-AU" noProof="0" dirty="0"/>
              <a:t> per </a:t>
            </a:r>
            <a:r>
              <a:rPr lang="en-AU" noProof="0" dirty="0" err="1"/>
              <a:t>modificare</a:t>
            </a:r>
            <a:r>
              <a:rPr lang="en-AU" noProof="0" dirty="0"/>
              <a:t> lo stile del </a:t>
            </a:r>
            <a:r>
              <a:rPr lang="en-AU" noProof="0" dirty="0" err="1"/>
              <a:t>titolo</a:t>
            </a:r>
            <a:r>
              <a:rPr lang="en-AU" noProof="0" dirty="0"/>
              <a:t> </a:t>
            </a:r>
            <a:r>
              <a:rPr lang="en-AU" noProof="0" dirty="0" err="1"/>
              <a:t>dello</a:t>
            </a:r>
            <a:r>
              <a:rPr lang="en-AU" noProof="0" dirty="0"/>
              <a:t> schema</a:t>
            </a:r>
          </a:p>
        </p:txBody>
      </p:sp>
    </p:spTree>
    <p:extLst>
      <p:ext uri="{BB962C8B-B14F-4D97-AF65-F5344CB8AC3E}">
        <p14:creationId xmlns:p14="http://schemas.microsoft.com/office/powerpoint/2010/main" val="51481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55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6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Rettangolo 255">
            <a:extLst>
              <a:ext uri="{FF2B5EF4-FFF2-40B4-BE49-F238E27FC236}">
                <a16:creationId xmlns:a16="http://schemas.microsoft.com/office/drawing/2014/main" id="{BDA4FAA5-C294-3046-9B8C-06D80D4498AF}"/>
              </a:ext>
            </a:extLst>
          </p:cNvPr>
          <p:cNvSpPr/>
          <p:nvPr userDrawn="1"/>
        </p:nvSpPr>
        <p:spPr>
          <a:xfrm>
            <a:off x="0" y="6385276"/>
            <a:ext cx="12199042" cy="4941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5" name="Rettangolo 254">
            <a:extLst>
              <a:ext uri="{FF2B5EF4-FFF2-40B4-BE49-F238E27FC236}">
                <a16:creationId xmlns:a16="http://schemas.microsoft.com/office/drawing/2014/main" id="{583781FD-801A-6641-8C31-106FE961B0CE}"/>
              </a:ext>
            </a:extLst>
          </p:cNvPr>
          <p:cNvSpPr/>
          <p:nvPr userDrawn="1"/>
        </p:nvSpPr>
        <p:spPr>
          <a:xfrm>
            <a:off x="0" y="-6349"/>
            <a:ext cx="12192000" cy="725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000"/>
          </a:p>
        </p:txBody>
      </p:sp>
      <p:grpSp>
        <p:nvGrpSpPr>
          <p:cNvPr id="262" name="Gruppo 261">
            <a:extLst>
              <a:ext uri="{FF2B5EF4-FFF2-40B4-BE49-F238E27FC236}">
                <a16:creationId xmlns:a16="http://schemas.microsoft.com/office/drawing/2014/main" id="{050C5148-564F-2F42-B41F-22D8E5CC77F1}"/>
              </a:ext>
            </a:extLst>
          </p:cNvPr>
          <p:cNvGrpSpPr/>
          <p:nvPr userDrawn="1"/>
        </p:nvGrpSpPr>
        <p:grpSpPr>
          <a:xfrm>
            <a:off x="-1" y="609327"/>
            <a:ext cx="12192000" cy="123825"/>
            <a:chOff x="0" y="4016375"/>
            <a:chExt cx="9144000" cy="123825"/>
          </a:xfrm>
        </p:grpSpPr>
        <p:cxnSp>
          <p:nvCxnSpPr>
            <p:cNvPr id="263" name="Connettore 1 262">
              <a:extLst>
                <a:ext uri="{FF2B5EF4-FFF2-40B4-BE49-F238E27FC236}">
                  <a16:creationId xmlns:a16="http://schemas.microsoft.com/office/drawing/2014/main" id="{7AA81E9F-F4F5-A74E-BACD-16063CDFDE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16375"/>
              <a:ext cx="9144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4" name="Connettore 1 263">
              <a:extLst>
                <a:ext uri="{FF2B5EF4-FFF2-40B4-BE49-F238E27FC236}">
                  <a16:creationId xmlns:a16="http://schemas.microsoft.com/office/drawing/2014/main" id="{133CE5B2-6BE6-944D-8625-A3B609F84DE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140200"/>
              <a:ext cx="9144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82346" y="194493"/>
            <a:ext cx="11441391" cy="840400"/>
          </a:xfrm>
        </p:spPr>
        <p:txBody>
          <a:bodyPr>
            <a:normAutofit/>
          </a:bodyPr>
          <a:lstStyle>
            <a:lvl1pPr>
              <a:defRPr sz="2800" b="0" cap="small" baseline="0">
                <a:solidFill>
                  <a:sysClr val="windowText" lastClr="000000"/>
                </a:solidFill>
                <a:latin typeface="Baloo 2" panose="03080502040302020200" pitchFamily="66" charset="77"/>
                <a:cs typeface="Baloo 2" panose="03080502040302020200" pitchFamily="66" charset="77"/>
              </a:defRPr>
            </a:lvl1pPr>
          </a:lstStyle>
          <a:p>
            <a:r>
              <a:rPr lang="en-AU" noProof="0" dirty="0"/>
              <a:t>Fare </a:t>
            </a:r>
            <a:r>
              <a:rPr lang="en-AU" noProof="0" dirty="0" err="1"/>
              <a:t>clic</a:t>
            </a:r>
            <a:r>
              <a:rPr lang="en-AU" noProof="0" dirty="0"/>
              <a:t> per </a:t>
            </a:r>
            <a:r>
              <a:rPr lang="en-AU" noProof="0" dirty="0" err="1"/>
              <a:t>modificare</a:t>
            </a:r>
            <a:r>
              <a:rPr lang="en-AU" noProof="0" dirty="0"/>
              <a:t> lo stile del </a:t>
            </a:r>
            <a:r>
              <a:rPr lang="en-AU" noProof="0" dirty="0" err="1"/>
              <a:t>titolo</a:t>
            </a:r>
            <a:endParaRPr lang="en-AU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382346" y="1034060"/>
            <a:ext cx="11441391" cy="4789956"/>
          </a:xfrm>
        </p:spPr>
        <p:txBody>
          <a:bodyPr/>
          <a:lstStyle>
            <a:lvl1pPr>
              <a:defRPr sz="2000" cap="small" baseline="0">
                <a:latin typeface="Baloo 2" panose="03080502040302020200" pitchFamily="66" charset="77"/>
                <a:cs typeface="Baloo 2" panose="03080502040302020200" pitchFamily="66" charset="77"/>
              </a:defRPr>
            </a:lvl1pPr>
            <a:lvl2pPr>
              <a:defRPr sz="2000" cap="small" baseline="0">
                <a:latin typeface="Baloo 2" panose="03080502040302020200" pitchFamily="66" charset="77"/>
                <a:cs typeface="Baloo 2" panose="03080502040302020200" pitchFamily="66" charset="77"/>
              </a:defRPr>
            </a:lvl2pPr>
            <a:lvl3pPr>
              <a:defRPr sz="2000" cap="small" baseline="0">
                <a:latin typeface="Baloo 2" panose="03080502040302020200" pitchFamily="66" charset="77"/>
                <a:cs typeface="Baloo 2" panose="03080502040302020200" pitchFamily="66" charset="77"/>
              </a:defRPr>
            </a:lvl3pPr>
            <a:lvl4pPr>
              <a:defRPr sz="2000" cap="small" baseline="0">
                <a:latin typeface="Baloo 2" panose="03080502040302020200" pitchFamily="66" charset="77"/>
                <a:cs typeface="Baloo 2" panose="03080502040302020200" pitchFamily="66" charset="77"/>
              </a:defRPr>
            </a:lvl4pPr>
            <a:lvl5pPr>
              <a:defRPr sz="2000" cap="small" baseline="0">
                <a:latin typeface="Baloo 2" panose="03080502040302020200" pitchFamily="66" charset="77"/>
                <a:cs typeface="Baloo 2" panose="03080502040302020200" pitchFamily="66" charset="77"/>
              </a:defRPr>
            </a:lvl5pPr>
          </a:lstStyle>
          <a:p>
            <a:pPr lvl="0"/>
            <a:r>
              <a:rPr lang="en-AU" noProof="0" dirty="0"/>
              <a:t>Fare </a:t>
            </a:r>
            <a:r>
              <a:rPr lang="en-AU" noProof="0" dirty="0" err="1"/>
              <a:t>clic</a:t>
            </a:r>
            <a:r>
              <a:rPr lang="en-AU" noProof="0" dirty="0"/>
              <a:t> per </a:t>
            </a:r>
            <a:r>
              <a:rPr lang="en-AU" noProof="0" dirty="0" err="1"/>
              <a:t>modificare</a:t>
            </a:r>
            <a:r>
              <a:rPr lang="en-AU" noProof="0" dirty="0"/>
              <a:t> </a:t>
            </a:r>
            <a:r>
              <a:rPr lang="en-AU" noProof="0" dirty="0" err="1"/>
              <a:t>stili</a:t>
            </a:r>
            <a:r>
              <a:rPr lang="en-AU" noProof="0" dirty="0"/>
              <a:t> del testo </a:t>
            </a:r>
            <a:r>
              <a:rPr lang="en-AU" noProof="0" dirty="0" err="1"/>
              <a:t>dello</a:t>
            </a:r>
            <a:r>
              <a:rPr lang="en-AU" noProof="0" dirty="0"/>
              <a:t> schema</a:t>
            </a:r>
          </a:p>
          <a:p>
            <a:pPr lvl="1"/>
            <a:r>
              <a:rPr lang="en-AU" noProof="0" dirty="0"/>
              <a:t>Secondo </a:t>
            </a:r>
            <a:r>
              <a:rPr lang="en-AU" noProof="0" dirty="0" err="1"/>
              <a:t>livello</a:t>
            </a:r>
            <a:endParaRPr lang="en-AU" noProof="0" dirty="0"/>
          </a:p>
          <a:p>
            <a:pPr lvl="2"/>
            <a:r>
              <a:rPr lang="en-AU" noProof="0" dirty="0" err="1"/>
              <a:t>Terzo</a:t>
            </a:r>
            <a:r>
              <a:rPr lang="en-AU" noProof="0" dirty="0"/>
              <a:t> </a:t>
            </a:r>
            <a:r>
              <a:rPr lang="en-AU" noProof="0" dirty="0" err="1"/>
              <a:t>livello</a:t>
            </a:r>
            <a:endParaRPr lang="en-AU" noProof="0" dirty="0"/>
          </a:p>
          <a:p>
            <a:pPr lvl="3"/>
            <a:r>
              <a:rPr lang="en-AU" noProof="0" dirty="0"/>
              <a:t>Quarto </a:t>
            </a:r>
            <a:r>
              <a:rPr lang="en-AU" noProof="0" dirty="0" err="1"/>
              <a:t>livello</a:t>
            </a:r>
            <a:endParaRPr lang="en-AU" noProof="0" dirty="0"/>
          </a:p>
          <a:p>
            <a:pPr lvl="4"/>
            <a:r>
              <a:rPr lang="en-AU" noProof="0" dirty="0"/>
              <a:t>Quinto </a:t>
            </a:r>
            <a:r>
              <a:rPr lang="en-AU" noProof="0" dirty="0" err="1"/>
              <a:t>livello</a:t>
            </a:r>
            <a:endParaRPr lang="en-AU" noProof="0" dirty="0"/>
          </a:p>
        </p:txBody>
      </p:sp>
      <p:grpSp>
        <p:nvGrpSpPr>
          <p:cNvPr id="259" name="Gruppo 258">
            <a:extLst>
              <a:ext uri="{FF2B5EF4-FFF2-40B4-BE49-F238E27FC236}">
                <a16:creationId xmlns:a16="http://schemas.microsoft.com/office/drawing/2014/main" id="{32ED2EBA-373C-5C41-8C96-2A9A4C85FEE9}"/>
              </a:ext>
            </a:extLst>
          </p:cNvPr>
          <p:cNvGrpSpPr/>
          <p:nvPr userDrawn="1"/>
        </p:nvGrpSpPr>
        <p:grpSpPr>
          <a:xfrm>
            <a:off x="7042" y="6371675"/>
            <a:ext cx="12192000" cy="123825"/>
            <a:chOff x="0" y="4016375"/>
            <a:chExt cx="9144000" cy="123825"/>
          </a:xfrm>
        </p:grpSpPr>
        <p:cxnSp>
          <p:nvCxnSpPr>
            <p:cNvPr id="260" name="Connettore 1 259">
              <a:extLst>
                <a:ext uri="{FF2B5EF4-FFF2-40B4-BE49-F238E27FC236}">
                  <a16:creationId xmlns:a16="http://schemas.microsoft.com/office/drawing/2014/main" id="{B6A97200-32C8-6A4B-ACD5-9E2AD7D5FF2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16375"/>
              <a:ext cx="9144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1" name="Connettore 1 260">
              <a:extLst>
                <a:ext uri="{FF2B5EF4-FFF2-40B4-BE49-F238E27FC236}">
                  <a16:creationId xmlns:a16="http://schemas.microsoft.com/office/drawing/2014/main" id="{3189A57F-95BB-5843-BB90-3F14A125B8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140200"/>
              <a:ext cx="9144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66" name="Segnaposto numero diapositiva 5">
            <a:extLst>
              <a:ext uri="{FF2B5EF4-FFF2-40B4-BE49-F238E27FC236}">
                <a16:creationId xmlns:a16="http://schemas.microsoft.com/office/drawing/2014/main" id="{92F1098C-41D1-DA4D-A0C9-9340BCE38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6507" y="6509101"/>
            <a:ext cx="2844800" cy="359785"/>
          </a:xfrm>
          <a:prstGeom prst="rect">
            <a:avLst/>
          </a:prstGeom>
        </p:spPr>
        <p:txBody>
          <a:bodyPr anchor="b"/>
          <a:lstStyle>
            <a:lvl1pPr algn="r">
              <a:defRPr sz="1400">
                <a:solidFill>
                  <a:schemeClr val="bg1">
                    <a:lumMod val="65000"/>
                  </a:schemeClr>
                </a:solidFill>
                <a:latin typeface="Baloo 2" panose="03080502040302020200" pitchFamily="66" charset="77"/>
                <a:cs typeface="Baloo 2" panose="03080502040302020200" pitchFamily="66" charset="77"/>
              </a:defRPr>
            </a:lvl1pPr>
          </a:lstStyle>
          <a:p>
            <a:fld id="{7834947A-1B05-2B43-AD85-E646CE852B9E}" type="slidenum">
              <a:rPr lang="it-IT" smtClean="0"/>
              <a:pPr/>
              <a:t>‹N›</a:t>
            </a:fld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C0FF397-E786-8A81-8AB9-A7908E8A5F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 t="63393"/>
          <a:stretch/>
        </p:blipFill>
        <p:spPr>
          <a:xfrm>
            <a:off x="5595107" y="6553321"/>
            <a:ext cx="1015868" cy="27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88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92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00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95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44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97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58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06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8579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1961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5431C959-D6F1-8321-A019-1103A5FADC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it-IT" dirty="0"/>
              <a:t>Author: Lorenzo Vela</a:t>
            </a:r>
          </a:p>
          <a:p>
            <a:pPr algn="l"/>
            <a:r>
              <a:rPr lang="it-IT" dirty="0" err="1"/>
              <a:t>Student</a:t>
            </a:r>
            <a:r>
              <a:rPr lang="it-IT" dirty="0"/>
              <a:t> ID: 969435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BB0F74DB-BE9D-E386-762F-B3C59DCDB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A tool to support data exploration and preparation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B8D5A6E-4A70-5C2F-6E31-D96FEBA3C541}"/>
              </a:ext>
            </a:extLst>
          </p:cNvPr>
          <p:cNvSpPr txBox="1"/>
          <p:nvPr/>
        </p:nvSpPr>
        <p:spPr>
          <a:xfrm>
            <a:off x="2220291" y="2275207"/>
            <a:ext cx="775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0" i="0" u="none" strike="noStrike" baseline="0" dirty="0">
                <a:latin typeface="HelveticaNeue"/>
              </a:rPr>
              <a:t>SCUOLA DI INGEGNERIA INDUSTIALE E DELL’INFORMAZIONE</a:t>
            </a:r>
            <a:endParaRPr lang="en-GB" sz="20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0D96B21-346B-E827-6110-F55EF13D8769}"/>
              </a:ext>
            </a:extLst>
          </p:cNvPr>
          <p:cNvSpPr txBox="1"/>
          <p:nvPr/>
        </p:nvSpPr>
        <p:spPr>
          <a:xfrm>
            <a:off x="1489584" y="2765011"/>
            <a:ext cx="921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b="0" i="0" u="none" strike="noStrike" baseline="0" dirty="0">
                <a:latin typeface="ArialMT"/>
              </a:rPr>
              <a:t>Tesi di Laurea Magistrale in Computer Science and Engineering – Ingegneria Informatica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4984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A817A5-3853-C939-6834-EAE67BD23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Motivation</a:t>
            </a:r>
            <a:r>
              <a:rPr lang="it-IT" dirty="0"/>
              <a:t> 	</a:t>
            </a:r>
            <a:br>
              <a:rPr lang="it-IT" dirty="0"/>
            </a:b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52F0AE-1A8B-BC81-3881-15D91342D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4000" dirty="0"/>
              <a:t>Real data are often affected by </a:t>
            </a:r>
            <a:r>
              <a:rPr lang="it-IT" sz="4000" dirty="0" err="1"/>
              <a:t>errors</a:t>
            </a:r>
            <a:r>
              <a:rPr lang="it-IT" sz="4000" dirty="0"/>
              <a:t> </a:t>
            </a:r>
            <a:br>
              <a:rPr lang="it-IT" sz="4000" dirty="0"/>
            </a:br>
            <a:endParaRPr lang="it-IT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4000" b="0" i="0" u="none" strike="noStrike" baseline="0" dirty="0">
                <a:solidFill>
                  <a:srgbClr val="000000"/>
                </a:solidFill>
                <a:latin typeface="Baloo 2" panose="03080502040302020200"/>
              </a:rPr>
              <a:t>The </a:t>
            </a:r>
            <a:r>
              <a:rPr lang="en-GB" sz="4000" b="0" dirty="0">
                <a:latin typeface="Baloo 2" panose="03080502040302020200"/>
              </a:rPr>
              <a:t>80%</a:t>
            </a:r>
            <a:r>
              <a:rPr lang="en-GB" sz="4000" b="1" i="0" u="none" strike="noStrike" baseline="0" dirty="0">
                <a:solidFill>
                  <a:srgbClr val="B4A3C8"/>
                </a:solidFill>
                <a:latin typeface="Baloo 2" panose="03080502040302020200"/>
              </a:rPr>
              <a:t> </a:t>
            </a:r>
            <a:r>
              <a:rPr lang="en-GB" sz="4000" b="0" i="0" u="none" strike="noStrike" baseline="0" dirty="0">
                <a:solidFill>
                  <a:srgbClr val="000000"/>
                </a:solidFill>
                <a:latin typeface="Baloo 2" panose="03080502040302020200"/>
              </a:rPr>
              <a:t>of the time spent for data analytics is to prepare data</a:t>
            </a:r>
            <a:endParaRPr lang="en-GB" sz="4000" dirty="0">
              <a:solidFill>
                <a:srgbClr val="000000"/>
              </a:solidFill>
              <a:latin typeface="Baloo 2" panose="03080502040302020200"/>
            </a:endParaRPr>
          </a:p>
          <a:p>
            <a:endParaRPr lang="en-GB" sz="4000" dirty="0">
              <a:solidFill>
                <a:srgbClr val="000000"/>
              </a:solidFill>
              <a:latin typeface="Baloo 2" panose="030805020403020202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rgbClr val="000000"/>
                </a:solidFill>
                <a:latin typeface="Baloo 2" panose="03080502040302020200"/>
              </a:rPr>
              <a:t>A very low-quality input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4000" dirty="0">
              <a:solidFill>
                <a:srgbClr val="000000"/>
              </a:solidFill>
              <a:latin typeface="Baloo 2" panose="030805020403020202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rgbClr val="000000"/>
                </a:solidFill>
                <a:latin typeface="Baloo 2" panose="03080502040302020200"/>
              </a:rPr>
              <a:t>The need of a real user to have a tool to manipulate data</a:t>
            </a:r>
            <a:br>
              <a:rPr lang="en-GB" sz="3200" dirty="0">
                <a:solidFill>
                  <a:srgbClr val="000000"/>
                </a:solidFill>
                <a:latin typeface="Baloo 2" panose="03080502040302020200"/>
              </a:rPr>
            </a:br>
            <a:endParaRPr lang="en-GB" sz="3200" dirty="0">
              <a:solidFill>
                <a:srgbClr val="000000"/>
              </a:solidFill>
              <a:latin typeface="Baloo 2" panose="030805020403020202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latin typeface="Baloo 2" panose="030805020403020202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 i="0" u="none" strike="noStrike" baseline="0" dirty="0">
              <a:solidFill>
                <a:srgbClr val="000000"/>
              </a:solidFill>
              <a:latin typeface="Baloo 2" panose="03080502040302020200"/>
            </a:endParaRPr>
          </a:p>
          <a:p>
            <a:endParaRPr lang="en-GB" dirty="0">
              <a:solidFill>
                <a:srgbClr val="000000"/>
              </a:solidFill>
              <a:latin typeface="Baloo 2" panose="03080502040302020200"/>
            </a:endParaRPr>
          </a:p>
          <a:p>
            <a:br>
              <a:rPr lang="it-IT" dirty="0"/>
            </a:br>
            <a:br>
              <a:rPr lang="it-IT" dirty="0"/>
            </a:b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4D69BBC-3214-3D98-0101-960ACBEA6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947A-1B05-2B43-AD85-E646CE852B9E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91745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A817A5-3853-C939-6834-EAE67BD23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Objectives</a:t>
            </a:r>
            <a:r>
              <a:rPr lang="it-IT" dirty="0"/>
              <a:t> of the work 	</a:t>
            </a:r>
            <a:br>
              <a:rPr lang="it-IT" dirty="0"/>
            </a:b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52F0AE-1A8B-BC81-3881-15D91342D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1200" dirty="0" err="1"/>
              <a:t>Develop</a:t>
            </a:r>
            <a:r>
              <a:rPr lang="it-IT" sz="11200" dirty="0"/>
              <a:t> a tool </a:t>
            </a:r>
            <a:r>
              <a:rPr lang="it-IT" sz="11200" dirty="0" err="1"/>
              <a:t>that</a:t>
            </a:r>
            <a:r>
              <a:rPr lang="it-IT" sz="11200" dirty="0"/>
              <a:t> </a:t>
            </a:r>
            <a:r>
              <a:rPr lang="it-IT" sz="11200" dirty="0" err="1"/>
              <a:t>could</a:t>
            </a:r>
            <a:r>
              <a:rPr lang="it-IT" sz="11200" dirty="0"/>
              <a:t> be </a:t>
            </a:r>
            <a:r>
              <a:rPr lang="it-IT" sz="11200" dirty="0" err="1"/>
              <a:t>used</a:t>
            </a:r>
            <a:r>
              <a:rPr lang="it-IT" sz="11200" dirty="0"/>
              <a:t> </a:t>
            </a:r>
            <a:r>
              <a:rPr lang="it-IT" sz="11200" dirty="0" err="1"/>
              <a:t>also</a:t>
            </a:r>
            <a:r>
              <a:rPr lang="it-IT" sz="11200" dirty="0"/>
              <a:t> by user </a:t>
            </a:r>
            <a:r>
              <a:rPr lang="it-IT" sz="11200" dirty="0" err="1"/>
              <a:t>without</a:t>
            </a:r>
            <a:r>
              <a:rPr lang="it-IT" sz="11200" dirty="0"/>
              <a:t> </a:t>
            </a:r>
            <a:r>
              <a:rPr lang="it-IT" sz="11200" dirty="0" err="1"/>
              <a:t>developing</a:t>
            </a:r>
            <a:r>
              <a:rPr lang="it-IT" sz="11200" dirty="0"/>
              <a:t> </a:t>
            </a:r>
            <a:r>
              <a:rPr lang="it-IT" sz="11200" dirty="0" err="1"/>
              <a:t>experience</a:t>
            </a:r>
            <a:endParaRPr lang="it-IT" sz="11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1200" dirty="0">
              <a:solidFill>
                <a:srgbClr val="000000"/>
              </a:solidFill>
              <a:latin typeface="Baloo 2" panose="030805020403020202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1200" dirty="0">
                <a:solidFill>
                  <a:srgbClr val="000000"/>
                </a:solidFill>
                <a:latin typeface="Baloo 2" panose="03080502040302020200"/>
              </a:rPr>
              <a:t>Create an user-friendly </a:t>
            </a:r>
            <a:r>
              <a:rPr lang="it-IT" sz="11200" dirty="0" err="1">
                <a:solidFill>
                  <a:srgbClr val="000000"/>
                </a:solidFill>
                <a:latin typeface="Baloo 2" panose="03080502040302020200"/>
              </a:rPr>
              <a:t>interface</a:t>
            </a:r>
            <a:endParaRPr lang="it-IT" sz="11200" dirty="0">
              <a:solidFill>
                <a:srgbClr val="000000"/>
              </a:solidFill>
              <a:latin typeface="Baloo 2" panose="030805020403020202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1200" dirty="0">
              <a:solidFill>
                <a:srgbClr val="000000"/>
              </a:solidFill>
              <a:latin typeface="Baloo 2" panose="030805020403020202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1200" dirty="0">
                <a:solidFill>
                  <a:srgbClr val="000000"/>
                </a:solidFill>
                <a:latin typeface="Baloo 2" panose="03080502040302020200"/>
              </a:rPr>
              <a:t>Improve the user’s knowledge of the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1200" dirty="0">
              <a:solidFill>
                <a:srgbClr val="000000"/>
              </a:solidFill>
              <a:latin typeface="Baloo 2" panose="030805020403020202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1200" dirty="0">
                <a:solidFill>
                  <a:srgbClr val="000000"/>
                </a:solidFill>
                <a:latin typeface="Baloo 2" panose="03080502040302020200"/>
              </a:rPr>
              <a:t>Provide the user with an effective instrument to increase the quality of the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1200" dirty="0">
              <a:solidFill>
                <a:srgbClr val="000000"/>
              </a:solidFill>
              <a:latin typeface="Baloo 2" panose="030805020403020202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1200" dirty="0">
                <a:solidFill>
                  <a:srgbClr val="000000"/>
                </a:solidFill>
                <a:latin typeface="Baloo 2" panose="03080502040302020200"/>
              </a:rPr>
              <a:t>Create a tool that could handle any dataset in input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2800" dirty="0">
              <a:solidFill>
                <a:srgbClr val="000000"/>
              </a:solidFill>
              <a:latin typeface="Baloo 2" panose="03080502040302020200"/>
            </a:endParaRPr>
          </a:p>
          <a:p>
            <a:br>
              <a:rPr lang="en-GB" dirty="0">
                <a:solidFill>
                  <a:srgbClr val="000000"/>
                </a:solidFill>
                <a:latin typeface="Baloo 2" panose="03080502040302020200"/>
              </a:rPr>
            </a:br>
            <a:endParaRPr lang="en-GB" dirty="0">
              <a:solidFill>
                <a:srgbClr val="000000"/>
              </a:solidFill>
              <a:latin typeface="Baloo 2" panose="030805020403020202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latin typeface="Baloo 2" panose="030805020403020202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 i="0" u="none" strike="noStrike" baseline="0" dirty="0">
              <a:solidFill>
                <a:srgbClr val="000000"/>
              </a:solidFill>
              <a:latin typeface="Baloo 2" panose="03080502040302020200"/>
            </a:endParaRPr>
          </a:p>
          <a:p>
            <a:endParaRPr lang="en-GB" dirty="0">
              <a:solidFill>
                <a:srgbClr val="000000"/>
              </a:solidFill>
              <a:latin typeface="Baloo 2" panose="03080502040302020200"/>
            </a:endParaRPr>
          </a:p>
          <a:p>
            <a:br>
              <a:rPr lang="it-IT" dirty="0"/>
            </a:br>
            <a:br>
              <a:rPr lang="it-IT" dirty="0"/>
            </a:b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4D69BBC-3214-3D98-0101-960ACBEA6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947A-1B05-2B43-AD85-E646CE852B9E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25483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133B07-96F1-F6C5-1B44-665F7566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Offered</a:t>
            </a:r>
            <a:r>
              <a:rPr lang="it-IT" dirty="0"/>
              <a:t> </a:t>
            </a:r>
            <a:r>
              <a:rPr lang="it-IT" dirty="0" err="1"/>
              <a:t>functionalities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A68544-01AF-EEE0-696C-AF4C90403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346" y="1053996"/>
            <a:ext cx="11441391" cy="4789956"/>
          </a:xfrm>
        </p:spPr>
        <p:txBody>
          <a:bodyPr numCol="3">
            <a:normAutofit/>
          </a:bodyPr>
          <a:lstStyle/>
          <a:p>
            <a:r>
              <a:rPr lang="it-IT" dirty="0"/>
              <a:t>		   </a:t>
            </a:r>
          </a:p>
          <a:p>
            <a:r>
              <a:rPr lang="it-IT" dirty="0"/>
              <a:t>		    Profiling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Baloo 2" panose="03080502040302020200"/>
              </a:rPr>
              <a:t>Pandas</a:t>
            </a:r>
            <a:r>
              <a:rPr lang="it-IT" dirty="0">
                <a:latin typeface="Baloo 2" panose="03080502040302020200"/>
              </a:rPr>
              <a:t> Profiler Report</a:t>
            </a:r>
            <a:br>
              <a:rPr lang="it-IT" dirty="0">
                <a:latin typeface="Baloo 2" panose="03080502040302020200"/>
              </a:rPr>
            </a:br>
            <a:endParaRPr lang="it-IT" dirty="0">
              <a:latin typeface="Baloo 2" panose="030805020403020202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Baloo 2" panose="03080502040302020200"/>
              </a:rPr>
              <a:t>Dataset Info</a:t>
            </a:r>
            <a:br>
              <a:rPr lang="it-IT" dirty="0">
                <a:latin typeface="Baloo 2" panose="03080502040302020200"/>
              </a:rPr>
            </a:br>
            <a:endParaRPr lang="it-IT" dirty="0">
              <a:latin typeface="Baloo 2" panose="030805020403020202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Baloo 2" panose="03080502040302020200"/>
              </a:rPr>
              <a:t>Show </a:t>
            </a:r>
            <a:r>
              <a:rPr lang="it-IT" dirty="0" err="1">
                <a:latin typeface="Baloo 2" panose="03080502040302020200"/>
              </a:rPr>
              <a:t>Entire</a:t>
            </a:r>
            <a:r>
              <a:rPr lang="it-IT" dirty="0">
                <a:latin typeface="Baloo 2" panose="03080502040302020200"/>
              </a:rPr>
              <a:t> Dataset</a:t>
            </a:r>
            <a:br>
              <a:rPr lang="it-IT" dirty="0">
                <a:latin typeface="Baloo 2" panose="03080502040302020200"/>
              </a:rPr>
            </a:br>
            <a:endParaRPr lang="it-IT" dirty="0">
              <a:latin typeface="Baloo 2" panose="030805020403020202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Baloo 2" panose="03080502040302020200"/>
              </a:rPr>
              <a:t>Info by </a:t>
            </a:r>
            <a:r>
              <a:rPr lang="it-IT" dirty="0" err="1">
                <a:latin typeface="Baloo 2" panose="03080502040302020200"/>
              </a:rPr>
              <a:t>Column</a:t>
            </a:r>
            <a:br>
              <a:rPr lang="it-IT" dirty="0">
                <a:latin typeface="Baloo 2" panose="03080502040302020200"/>
              </a:rPr>
            </a:br>
            <a:endParaRPr lang="it-IT" dirty="0">
              <a:latin typeface="Baloo 2" panose="030805020403020202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Baloo 2" panose="03080502040302020200"/>
              </a:rPr>
              <a:t>Download Dataset</a:t>
            </a:r>
            <a:endParaRPr lang="it-IT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lvl="1" indent="0">
              <a:buNone/>
            </a:pPr>
            <a:r>
              <a:rPr lang="en-GB" dirty="0"/>
              <a:t>Cleaning</a:t>
            </a:r>
          </a:p>
          <a:p>
            <a:pPr lvl="1" indent="0">
              <a:buNone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Baloo 2" panose="03080502040302020200"/>
              </a:rPr>
              <a:t>Duplicate </a:t>
            </a:r>
            <a:r>
              <a:rPr lang="it-IT" dirty="0" err="1">
                <a:latin typeface="Baloo 2" panose="03080502040302020200"/>
              </a:rPr>
              <a:t>Detection</a:t>
            </a:r>
            <a:br>
              <a:rPr lang="it-IT" dirty="0">
                <a:latin typeface="Baloo 2" panose="03080502040302020200"/>
              </a:rPr>
            </a:br>
            <a:endParaRPr lang="it-IT" dirty="0">
              <a:latin typeface="Baloo 2" panose="030805020403020202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Baloo 2" panose="03080502040302020200"/>
              </a:rPr>
              <a:t>Null</a:t>
            </a:r>
            <a:r>
              <a:rPr lang="it-IT" dirty="0">
                <a:latin typeface="Baloo 2" panose="03080502040302020200"/>
              </a:rPr>
              <a:t> </a:t>
            </a:r>
            <a:r>
              <a:rPr lang="it-IT" dirty="0" err="1">
                <a:latin typeface="Baloo 2" panose="03080502040302020200"/>
              </a:rPr>
              <a:t>Values</a:t>
            </a:r>
            <a:br>
              <a:rPr lang="it-IT" dirty="0">
                <a:latin typeface="Baloo 2" panose="03080502040302020200"/>
              </a:rPr>
            </a:br>
            <a:endParaRPr lang="it-IT" dirty="0">
              <a:latin typeface="Baloo 2" panose="030805020403020202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Baloo 2" panose="03080502040302020200"/>
              </a:rPr>
              <a:t>Column</a:t>
            </a:r>
            <a:r>
              <a:rPr lang="it-IT" dirty="0">
                <a:latin typeface="Baloo 2" panose="03080502040302020200"/>
              </a:rPr>
              <a:t> </a:t>
            </a:r>
            <a:r>
              <a:rPr lang="it-IT" dirty="0" err="1">
                <a:latin typeface="Baloo 2" panose="03080502040302020200"/>
              </a:rPr>
              <a:t>Dropping</a:t>
            </a:r>
            <a:br>
              <a:rPr lang="it-IT" dirty="0">
                <a:latin typeface="Baloo 2" panose="03080502040302020200"/>
              </a:rPr>
            </a:br>
            <a:endParaRPr lang="it-IT" dirty="0">
              <a:latin typeface="Baloo 2" panose="030805020403020202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Baloo 2" panose="03080502040302020200"/>
              </a:rPr>
              <a:t>Suggested</a:t>
            </a:r>
            <a:r>
              <a:rPr lang="it-IT" dirty="0">
                <a:latin typeface="Baloo 2" panose="03080502040302020200"/>
              </a:rPr>
              <a:t> Actions</a:t>
            </a:r>
            <a:br>
              <a:rPr lang="it-IT" dirty="0">
                <a:latin typeface="Baloo 2" panose="03080502040302020200"/>
              </a:rPr>
            </a:br>
            <a:endParaRPr lang="it-IT" dirty="0">
              <a:latin typeface="Baloo 2" panose="030805020403020202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Baloo 2" panose="03080502040302020200"/>
              </a:rPr>
              <a:t>Automatic</a:t>
            </a:r>
            <a:r>
              <a:rPr lang="it-IT" dirty="0">
                <a:latin typeface="Baloo 2" panose="03080502040302020200"/>
              </a:rPr>
              <a:t> </a:t>
            </a:r>
            <a:r>
              <a:rPr lang="it-IT" dirty="0" err="1">
                <a:latin typeface="Baloo 2" panose="03080502040302020200"/>
              </a:rPr>
              <a:t>Cleaning</a:t>
            </a:r>
            <a:endParaRPr lang="it-IT" dirty="0">
              <a:latin typeface="Baloo 2" panose="030805020403020202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Baloo 2" panose="03080502040302020200"/>
            </a:endParaRPr>
          </a:p>
          <a:p>
            <a:endParaRPr lang="it-IT" dirty="0">
              <a:latin typeface="Baloo 2" panose="03080502040302020200"/>
            </a:endParaRPr>
          </a:p>
          <a:p>
            <a:r>
              <a:rPr lang="it-IT" dirty="0">
                <a:latin typeface="Baloo 2" panose="03080502040302020200"/>
              </a:rPr>
              <a:t>	            </a:t>
            </a:r>
            <a:r>
              <a:rPr lang="it-IT" dirty="0" err="1">
                <a:latin typeface="Baloo 2" panose="03080502040302020200"/>
              </a:rPr>
              <a:t>Wrangling</a:t>
            </a:r>
            <a:endParaRPr lang="en-GB" dirty="0"/>
          </a:p>
          <a:p>
            <a:pPr lvl="1" indent="0" algn="ctr">
              <a:buNone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Baloo 2" panose="03080502040302020200"/>
              </a:rPr>
              <a:t>Values</a:t>
            </a:r>
            <a:r>
              <a:rPr lang="it-IT" dirty="0">
                <a:latin typeface="Baloo 2" panose="03080502040302020200"/>
              </a:rPr>
              <a:t> Editing</a:t>
            </a:r>
            <a:br>
              <a:rPr lang="it-IT" dirty="0">
                <a:latin typeface="Baloo 2" panose="03080502040302020200"/>
              </a:rPr>
            </a:br>
            <a:endParaRPr lang="it-IT" dirty="0">
              <a:latin typeface="Baloo 2" panose="030805020403020202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Baloo 2" panose="03080502040302020200"/>
              </a:rPr>
              <a:t>Column</a:t>
            </a:r>
            <a:r>
              <a:rPr lang="it-IT" dirty="0">
                <a:latin typeface="Baloo 2" panose="03080502040302020200"/>
              </a:rPr>
              <a:t> </a:t>
            </a:r>
            <a:r>
              <a:rPr lang="it-IT" dirty="0" err="1">
                <a:latin typeface="Baloo 2" panose="03080502040302020200"/>
              </a:rPr>
              <a:t>Renaming</a:t>
            </a:r>
            <a:br>
              <a:rPr lang="it-IT" dirty="0">
                <a:latin typeface="Baloo 2" panose="03080502040302020200"/>
              </a:rPr>
            </a:br>
            <a:endParaRPr lang="it-IT" dirty="0">
              <a:latin typeface="Baloo 2" panose="030805020403020202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Baloo 2" panose="03080502040302020200"/>
              </a:rPr>
              <a:t>Column</a:t>
            </a:r>
            <a:r>
              <a:rPr lang="it-IT" dirty="0">
                <a:latin typeface="Baloo 2" panose="03080502040302020200"/>
              </a:rPr>
              <a:t> Splitting</a:t>
            </a:r>
            <a:br>
              <a:rPr lang="it-IT" dirty="0">
                <a:latin typeface="Baloo 2" panose="03080502040302020200"/>
              </a:rPr>
            </a:br>
            <a:endParaRPr lang="it-IT" dirty="0">
              <a:latin typeface="Baloo 2" panose="030805020403020202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Baloo 2" panose="03080502040302020200"/>
              </a:rPr>
              <a:t>Columns</a:t>
            </a:r>
            <a:r>
              <a:rPr lang="it-IT" dirty="0">
                <a:latin typeface="Baloo 2" panose="03080502040302020200"/>
              </a:rPr>
              <a:t> </a:t>
            </a:r>
            <a:r>
              <a:rPr lang="it-IT" dirty="0" err="1">
                <a:latin typeface="Baloo 2" panose="03080502040302020200"/>
              </a:rPr>
              <a:t>Merging</a:t>
            </a:r>
            <a:r>
              <a:rPr lang="it-IT" dirty="0">
                <a:latin typeface="Baloo 2" panose="03080502040302020200"/>
              </a:rPr>
              <a:t> </a:t>
            </a:r>
            <a:r>
              <a:rPr lang="en-GB" dirty="0"/>
              <a:t>								</a:t>
            </a:r>
          </a:p>
          <a:p>
            <a:pPr lvl="1" indent="0">
              <a:buNone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BD6AE82-9E9D-F78C-91D9-25042666F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947A-1B05-2B43-AD85-E646CE852B9E}" type="slidenum">
              <a:rPr lang="it-IT" smtClean="0"/>
              <a:pPr/>
              <a:t>4</a:t>
            </a:fld>
            <a:endParaRPr lang="it-IT" dirty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03DD9F45-27D5-7D4F-EAA9-8B750C54861C}"/>
              </a:ext>
            </a:extLst>
          </p:cNvPr>
          <p:cNvCxnSpPr>
            <a:cxnSpLocks/>
          </p:cNvCxnSpPr>
          <p:nvPr/>
        </p:nvCxnSpPr>
        <p:spPr>
          <a:xfrm>
            <a:off x="3684233" y="1136342"/>
            <a:ext cx="0" cy="44565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91007062-36BD-D2B7-898A-85214107D36F}"/>
              </a:ext>
            </a:extLst>
          </p:cNvPr>
          <p:cNvCxnSpPr>
            <a:cxnSpLocks/>
          </p:cNvCxnSpPr>
          <p:nvPr/>
        </p:nvCxnSpPr>
        <p:spPr>
          <a:xfrm>
            <a:off x="7256017" y="1136342"/>
            <a:ext cx="0" cy="44565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314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E39A95-EDE7-2866-9DA6-B1CC254C2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Implementation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8297DA-7CC5-99DC-5CA5-9DB616BCE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Video </a:t>
            </a:r>
            <a:r>
              <a:rPr lang="it-IT" dirty="0" err="1"/>
              <a:t>here</a:t>
            </a:r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AAFB870-F9F3-84A3-EACD-54016D20A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947A-1B05-2B43-AD85-E646CE852B9E}" type="slidenum">
              <a:rPr lang="it-IT" smtClean="0"/>
              <a:pPr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02228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0D7FAF-E6EE-56B1-3F86-BE5596A94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Future work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BA85371-3EDA-464F-6A4B-FD700534B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800" dirty="0" err="1"/>
              <a:t>Increase</a:t>
            </a:r>
            <a:r>
              <a:rPr lang="it-IT" sz="2800" dirty="0"/>
              <a:t> the </a:t>
            </a:r>
            <a:r>
              <a:rPr lang="it-IT" sz="2800" dirty="0" err="1"/>
              <a:t>number</a:t>
            </a:r>
            <a:r>
              <a:rPr lang="it-IT" sz="2800" dirty="0"/>
              <a:t> of </a:t>
            </a:r>
            <a:r>
              <a:rPr lang="it-IT" sz="2800" dirty="0" err="1"/>
              <a:t>functionalities</a:t>
            </a:r>
            <a:r>
              <a:rPr lang="it-IT" sz="2800" dirty="0"/>
              <a:t> </a:t>
            </a:r>
            <a:r>
              <a:rPr lang="it-IT" sz="2800" dirty="0" err="1"/>
              <a:t>offered</a:t>
            </a:r>
            <a:r>
              <a:rPr lang="it-IT" sz="2800" dirty="0"/>
              <a:t> by the tool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800" dirty="0" err="1"/>
              <a:t>Enhance</a:t>
            </a:r>
            <a:r>
              <a:rPr lang="it-IT" sz="2800" dirty="0"/>
              <a:t> the </a:t>
            </a:r>
            <a:r>
              <a:rPr lang="it-IT" sz="2800" dirty="0" err="1"/>
              <a:t>functionalities</a:t>
            </a:r>
            <a:r>
              <a:rPr lang="it-IT" sz="2800" dirty="0"/>
              <a:t> </a:t>
            </a:r>
            <a:r>
              <a:rPr lang="it-IT" sz="2800" dirty="0" err="1"/>
              <a:t>that</a:t>
            </a:r>
            <a:r>
              <a:rPr lang="it-IT" sz="2800" dirty="0"/>
              <a:t> are </a:t>
            </a:r>
            <a:r>
              <a:rPr lang="it-IT" sz="2800" dirty="0" err="1"/>
              <a:t>already</a:t>
            </a:r>
            <a:r>
              <a:rPr lang="it-IT" sz="2800" dirty="0"/>
              <a:t> </a:t>
            </a:r>
            <a:r>
              <a:rPr lang="it-IT" sz="2800" dirty="0" err="1"/>
              <a:t>present</a:t>
            </a:r>
            <a:r>
              <a:rPr lang="it-IT" sz="2800" dirty="0"/>
              <a:t> in the tool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800" dirty="0" err="1"/>
              <a:t>Improve</a:t>
            </a:r>
            <a:r>
              <a:rPr lang="it-IT" sz="2800" dirty="0"/>
              <a:t> the user </a:t>
            </a:r>
            <a:r>
              <a:rPr lang="it-IT" sz="2800" dirty="0" err="1"/>
              <a:t>interface</a:t>
            </a:r>
            <a:endParaRPr lang="it-IT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800" dirty="0" err="1"/>
              <a:t>Conduct</a:t>
            </a:r>
            <a:r>
              <a:rPr lang="it-IT" sz="2800" dirty="0"/>
              <a:t> user testing to </a:t>
            </a:r>
            <a:r>
              <a:rPr lang="it-IT" sz="2800" dirty="0" err="1"/>
              <a:t>improve</a:t>
            </a:r>
            <a:r>
              <a:rPr lang="it-IT" sz="2800" dirty="0"/>
              <a:t> the tool</a:t>
            </a:r>
            <a:endParaRPr lang="en-GB" sz="2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85D78C7-6B6C-D861-374D-04124DD66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947A-1B05-2B43-AD85-E646CE852B9E}" type="slidenum">
              <a:rPr lang="it-IT" smtClean="0"/>
              <a:pPr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90104955"/>
      </p:ext>
    </p:extLst>
  </p:cSld>
  <p:clrMapOvr>
    <a:masterClrMapping/>
  </p:clrMapOvr>
</p:sld>
</file>

<file path=ppt/theme/theme1.xml><?xml version="1.0" encoding="utf-8"?>
<a:theme xmlns:a="http://schemas.openxmlformats.org/drawingml/2006/main" name="POLI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8025</TotalTime>
  <Words>242</Words>
  <Application>Microsoft Office PowerPoint</Application>
  <PresentationFormat>Widescreen</PresentationFormat>
  <Paragraphs>73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3" baseType="lpstr">
      <vt:lpstr>Arial</vt:lpstr>
      <vt:lpstr>ArialMT</vt:lpstr>
      <vt:lpstr>Baloo 2</vt:lpstr>
      <vt:lpstr>Calibri</vt:lpstr>
      <vt:lpstr>HelveticaNeue</vt:lpstr>
      <vt:lpstr>Wingdings</vt:lpstr>
      <vt:lpstr>POLI</vt:lpstr>
      <vt:lpstr>A tool to support data exploration and preparation</vt:lpstr>
      <vt:lpstr>Motivation    </vt:lpstr>
      <vt:lpstr>Objectives of the work    </vt:lpstr>
      <vt:lpstr>Offered functionalities</vt:lpstr>
      <vt:lpstr>Implementation</vt:lpstr>
      <vt:lpstr>Future work</vt:lpstr>
    </vt:vector>
  </TitlesOfParts>
  <Company>Area Servizi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Colleoni</dc:creator>
  <cp:lastModifiedBy>Lorenzo Vela</cp:lastModifiedBy>
  <cp:revision>50</cp:revision>
  <cp:lastPrinted>2023-02-25T20:39:35Z</cp:lastPrinted>
  <dcterms:created xsi:type="dcterms:W3CDTF">2015-05-26T12:27:57Z</dcterms:created>
  <dcterms:modified xsi:type="dcterms:W3CDTF">2023-04-18T15:00:43Z</dcterms:modified>
</cp:coreProperties>
</file>