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76" r:id="rId4"/>
    <p:sldId id="277" r:id="rId5"/>
    <p:sldId id="275" r:id="rId6"/>
    <p:sldId id="264" r:id="rId7"/>
    <p:sldId id="272" r:id="rId8"/>
    <p:sldId id="267" r:id="rId9"/>
    <p:sldId id="271" r:id="rId10"/>
    <p:sldId id="263" r:id="rId11"/>
    <p:sldId id="259" r:id="rId12"/>
    <p:sldId id="260" r:id="rId13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B98A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9" autoAdjust="0"/>
    <p:restoredTop sz="94694"/>
  </p:normalViewPr>
  <p:slideViewPr>
    <p:cSldViewPr snapToGrid="0" snapToObjects="1">
      <p:cViewPr varScale="1">
        <p:scale>
          <a:sx n="132" d="100"/>
          <a:sy n="132" d="100"/>
        </p:scale>
        <p:origin x="882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42572-D230-4651-B722-D21D64BEED81}" type="datetimeFigureOut">
              <a:rPr lang="nb-NO" smtClean="0"/>
              <a:t>25.01.2022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78915-09B1-41EA-BCFB-5B0DDC816AA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6227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78915-09B1-41EA-BCFB-5B0DDC816AA7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489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ssholder for lysbilde 1">
            <a:extLst>
              <a:ext uri="{FF2B5EF4-FFF2-40B4-BE49-F238E27FC236}">
                <a16:creationId xmlns:a16="http://schemas.microsoft.com/office/drawing/2014/main" id="{ECF2B8AC-EBDA-41A7-B7FD-F949B0A434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Plassholder for notater 2">
            <a:extLst>
              <a:ext uri="{FF2B5EF4-FFF2-40B4-BE49-F238E27FC236}">
                <a16:creationId xmlns:a16="http://schemas.microsoft.com/office/drawing/2014/main" id="{9FF0F9AC-05D1-433E-81D6-06FC9DCFE0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b-NO" altLang="nb-NO"/>
              <a:t>Ikke selv ta kontakt om frammøte. </a:t>
            </a:r>
          </a:p>
        </p:txBody>
      </p:sp>
      <p:sp>
        <p:nvSpPr>
          <p:cNvPr id="9220" name="Plassholder for lysbildenummer 3">
            <a:extLst>
              <a:ext uri="{FF2B5EF4-FFF2-40B4-BE49-F238E27FC236}">
                <a16:creationId xmlns:a16="http://schemas.microsoft.com/office/drawing/2014/main" id="{ACCD6145-0795-49AE-BF7B-93C1556F8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69C259-D149-4045-BD79-653E052763D9}" type="slidenum">
              <a:rPr lang="nb-NO" altLang="nb-NO"/>
              <a:pPr/>
              <a:t>6</a:t>
            </a:fld>
            <a:endParaRPr lang="nb-NO" altLang="nb-N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lassholder for lysbilde 1">
            <a:extLst>
              <a:ext uri="{FF2B5EF4-FFF2-40B4-BE49-F238E27FC236}">
                <a16:creationId xmlns:a16="http://schemas.microsoft.com/office/drawing/2014/main" id="{1799B730-8418-4CEC-9B89-42FA3A3C6D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Plassholder for notater 2">
            <a:extLst>
              <a:ext uri="{FF2B5EF4-FFF2-40B4-BE49-F238E27FC236}">
                <a16:creationId xmlns:a16="http://schemas.microsoft.com/office/drawing/2014/main" id="{DB17C493-2733-47B3-9E20-CE047A3185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b-NO" altLang="nb-NO"/>
              <a:t>Sykmelding… </a:t>
            </a:r>
          </a:p>
          <a:p>
            <a:pPr eaLnBrk="1" hangingPunct="1"/>
            <a:r>
              <a:rPr lang="nb-NO" altLang="nb-NO"/>
              <a:t>R-vakter</a:t>
            </a:r>
          </a:p>
        </p:txBody>
      </p:sp>
      <p:sp>
        <p:nvSpPr>
          <p:cNvPr id="17412" name="Plassholder for lysbildenummer 3">
            <a:extLst>
              <a:ext uri="{FF2B5EF4-FFF2-40B4-BE49-F238E27FC236}">
                <a16:creationId xmlns:a16="http://schemas.microsoft.com/office/drawing/2014/main" id="{7FE697E0-EB18-4DB2-B380-889FA07D63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BF9FCF-85D0-4A66-8F4B-40B504BC271D}" type="slidenum">
              <a:rPr lang="nb-NO" altLang="nb-NO"/>
              <a:pPr/>
              <a:t>10</a:t>
            </a:fld>
            <a:endParaRPr lang="nb-NO" alt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  <a:prstGeom prst="rect">
            <a:avLst/>
          </a:prstGeo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8474801" y="4815936"/>
            <a:ext cx="342081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313B4243-673D-8446-80E9-474870DD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298339"/>
            <a:ext cx="8418747" cy="648512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5CE35FA2-62CD-F64A-A367-5A26CCC55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1010266"/>
            <a:ext cx="8418747" cy="3613774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4815936"/>
            <a:ext cx="426966" cy="27384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959970DA-EE83-6D4C-A7D9-24270734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205979"/>
            <a:ext cx="82296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22250DC5-D43E-DF47-8946-58034554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219" y="1444342"/>
            <a:ext cx="4040188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4938533B-98B9-FE49-BD38-3FE354B5D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68045" y="964522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0" name="Plassholder for innhold 5">
            <a:extLst>
              <a:ext uri="{FF2B5EF4-FFF2-40B4-BE49-F238E27FC236}">
                <a16:creationId xmlns:a16="http://schemas.microsoft.com/office/drawing/2014/main" id="{AAE60141-BB9F-7A45-AD28-419E73408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8045" y="1444342"/>
            <a:ext cx="4041775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1" name="Plassholder for tekst 4">
            <a:extLst>
              <a:ext uri="{FF2B5EF4-FFF2-40B4-BE49-F238E27FC236}">
                <a16:creationId xmlns:a16="http://schemas.microsoft.com/office/drawing/2014/main" id="{DE388575-68AB-9547-8F46-F2D9AF39D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218" y="964521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23849" y="205979"/>
            <a:ext cx="8458815" cy="646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3849" y="936523"/>
            <a:ext cx="8458815" cy="365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AB1FCAE9-E6CF-CA49-A956-CEDD0847952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23180" y="4800918"/>
            <a:ext cx="2520045" cy="20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" name="Tittel 1"/>
          <p:cNvSpPr>
            <a:spLocks noGrp="1"/>
          </p:cNvSpPr>
          <p:nvPr>
            <p:ph type="ctrTitle"/>
          </p:nvPr>
        </p:nvSpPr>
        <p:spPr>
          <a:xfrm>
            <a:off x="521912" y="2160482"/>
            <a:ext cx="8114088" cy="646331"/>
          </a:xfrm>
        </p:spPr>
        <p:txBody>
          <a:bodyPr/>
          <a:lstStyle/>
          <a:p>
            <a:pPr algn="ctr"/>
            <a:r>
              <a:rPr lang="nb-NO" dirty="0">
                <a:solidFill>
                  <a:schemeClr val="bg1"/>
                </a:solidFill>
              </a:rPr>
              <a:t>SYG 1003 KOM</a:t>
            </a:r>
          </a:p>
        </p:txBody>
      </p:sp>
      <p:sp>
        <p:nvSpPr>
          <p:cNvPr id="10" name="Undertittel 2"/>
          <p:cNvSpPr>
            <a:spLocks noGrp="1"/>
          </p:cNvSpPr>
          <p:nvPr>
            <p:ph type="subTitle" idx="1"/>
          </p:nvPr>
        </p:nvSpPr>
        <p:spPr>
          <a:xfrm>
            <a:off x="521912" y="3069682"/>
            <a:ext cx="8107133" cy="1705518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60000"/>
              </a:lnSpc>
            </a:pPr>
            <a:r>
              <a:rPr lang="nb-NO" sz="1800" dirty="0">
                <a:solidFill>
                  <a:schemeClr val="bg1">
                    <a:lumMod val="85000"/>
                  </a:schemeClr>
                </a:solidFill>
              </a:rPr>
              <a:t>Sykepleierens vurderinger og observasjoner av pasientens helse og sykdom – </a:t>
            </a:r>
            <a:r>
              <a:rPr lang="nb-NO" sz="1800" b="1" dirty="0">
                <a:solidFill>
                  <a:schemeClr val="bg1">
                    <a:lumMod val="85000"/>
                  </a:schemeClr>
                </a:solidFill>
              </a:rPr>
              <a:t>PRAKSISSTUDIER</a:t>
            </a:r>
          </a:p>
          <a:p>
            <a:pPr algn="ctr">
              <a:lnSpc>
                <a:spcPct val="160000"/>
              </a:lnSpc>
            </a:pPr>
            <a:r>
              <a:rPr lang="nb-NO" sz="1800" b="1" dirty="0">
                <a:solidFill>
                  <a:schemeClr val="bg1">
                    <a:lumMod val="85000"/>
                  </a:schemeClr>
                </a:solidFill>
              </a:rPr>
              <a:t>15 studiepoeng</a:t>
            </a:r>
          </a:p>
          <a:p>
            <a:pPr>
              <a:lnSpc>
                <a:spcPct val="160000"/>
              </a:lnSpc>
            </a:pPr>
            <a:r>
              <a:rPr lang="nb-NO" sz="1800" b="1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nb-NO" sz="1800" dirty="0" err="1">
                <a:solidFill>
                  <a:schemeClr val="bg1">
                    <a:lumMod val="85000"/>
                  </a:schemeClr>
                </a:solidFill>
              </a:rPr>
              <a:t>Emneansvarlig</a:t>
            </a:r>
            <a:r>
              <a:rPr lang="nb-NO" sz="1800" dirty="0">
                <a:solidFill>
                  <a:schemeClr val="bg1">
                    <a:lumMod val="85000"/>
                  </a:schemeClr>
                </a:solidFill>
              </a:rPr>
              <a:t>: Marit H. Sund Storlien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89D61C2-2E0E-8541-A434-8E4817E38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15" y="1160664"/>
            <a:ext cx="5406359" cy="43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76"/>
    </mc:Choice>
    <mc:Fallback xmlns="">
      <p:transition spd="slow" advTm="157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tel 1">
            <a:extLst>
              <a:ext uri="{FF2B5EF4-FFF2-40B4-BE49-F238E27FC236}">
                <a16:creationId xmlns:a16="http://schemas.microsoft.com/office/drawing/2014/main" id="{A4D5D785-F647-44AC-9368-69B7A65C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298339"/>
            <a:ext cx="8418747" cy="648512"/>
          </a:xfrm>
        </p:spPr>
        <p:txBody>
          <a:bodyPr/>
          <a:lstStyle/>
          <a:p>
            <a:pPr algn="ctr" eaLnBrk="1" hangingPunct="1"/>
            <a:r>
              <a:rPr lang="nb-NO" altLang="nb-NO" dirty="0"/>
              <a:t>Organisering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79B81E9-53E1-4280-8308-55AD1FBF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1219677"/>
            <a:ext cx="8418747" cy="3613774"/>
          </a:xfrm>
        </p:spPr>
        <p:txBody>
          <a:bodyPr/>
          <a:lstStyle/>
          <a:p>
            <a:pPr eaLnBrk="1" hangingPunct="1"/>
            <a:r>
              <a:rPr lang="nb-NO" altLang="nb-NO" sz="2000" dirty="0"/>
              <a:t>Studenten veiledes av daglig veileder (sykepleier i praksis)</a:t>
            </a:r>
          </a:p>
          <a:p>
            <a:pPr eaLnBrk="1" hangingPunct="1"/>
            <a:endParaRPr lang="nb-NO" altLang="nb-NO" sz="2000" dirty="0"/>
          </a:p>
          <a:p>
            <a:pPr eaLnBrk="1" hangingPunct="1"/>
            <a:r>
              <a:rPr lang="nb-NO" altLang="nb-NO" sz="2000" dirty="0"/>
              <a:t>Går hovedsakelig i daglig veileder sin turnus (30 t per uke i gjennomsnitt,= 4 dager + en studiedag). </a:t>
            </a:r>
          </a:p>
          <a:p>
            <a:pPr eaLnBrk="1" hangingPunct="1"/>
            <a:endParaRPr lang="nb-NO" altLang="nb-NO" sz="2000" dirty="0"/>
          </a:p>
          <a:p>
            <a:pPr eaLnBrk="1" hangingPunct="1"/>
            <a:r>
              <a:rPr lang="nb-NO" altLang="nb-NO" sz="2000" dirty="0"/>
              <a:t>Til sammen 300 timer hvorav 30 (4 dager) brukes internt på NTNU før oppmøte i praksis.</a:t>
            </a:r>
          </a:p>
          <a:p>
            <a:pPr eaLnBrk="1" hangingPunct="1"/>
            <a:endParaRPr lang="nb-NO" altLang="nb-NO" sz="2000" dirty="0"/>
          </a:p>
          <a:p>
            <a:r>
              <a:rPr lang="nb-NO" altLang="nb-NO" sz="2000" dirty="0"/>
              <a:t>Se eget fraværsreglement på Innsida – lenke i </a:t>
            </a:r>
            <a:r>
              <a:rPr lang="nb-NO" altLang="nb-NO" sz="2000" dirty="0" err="1"/>
              <a:t>emnerom</a:t>
            </a:r>
            <a:endParaRPr lang="nb-NO" altLang="nb-NO" sz="2000" dirty="0"/>
          </a:p>
          <a:p>
            <a:pPr eaLnBrk="1" hangingPunct="1"/>
            <a:endParaRPr lang="nb-NO" altLang="nb-NO" sz="2000" dirty="0"/>
          </a:p>
          <a:p>
            <a:pPr eaLnBrk="1" hangingPunct="1"/>
            <a:endParaRPr lang="nb-NO" altLang="nb-NO" dirty="0"/>
          </a:p>
          <a:p>
            <a:pPr eaLnBrk="1" hangingPunct="1"/>
            <a:endParaRPr lang="nb-NO" altLang="nb-N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869"/>
    </mc:Choice>
    <mc:Fallback xmlns="">
      <p:transition spd="slow" advTm="918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tel 1">
            <a:extLst>
              <a:ext uri="{FF2B5EF4-FFF2-40B4-BE49-F238E27FC236}">
                <a16:creationId xmlns:a16="http://schemas.microsoft.com/office/drawing/2014/main" id="{C36EE135-2241-4091-899C-3D8D2F6A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298339"/>
            <a:ext cx="8418747" cy="648512"/>
          </a:xfrm>
        </p:spPr>
        <p:txBody>
          <a:bodyPr/>
          <a:lstStyle/>
          <a:p>
            <a:pPr algn="ctr" eaLnBrk="1" hangingPunct="1"/>
            <a:r>
              <a:rPr lang="nb-NO" altLang="nb-NO" dirty="0"/>
              <a:t>Oppfølging i praksis</a:t>
            </a:r>
          </a:p>
        </p:txBody>
      </p:sp>
      <p:sp>
        <p:nvSpPr>
          <p:cNvPr id="16387" name="Plassholder for innhold 2">
            <a:extLst>
              <a:ext uri="{FF2B5EF4-FFF2-40B4-BE49-F238E27FC236}">
                <a16:creationId xmlns:a16="http://schemas.microsoft.com/office/drawing/2014/main" id="{CE25881A-A101-41DD-9BEF-9DACBCF24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1168003"/>
            <a:ext cx="7365050" cy="3394472"/>
          </a:xfrm>
        </p:spPr>
        <p:txBody>
          <a:bodyPr/>
          <a:lstStyle/>
          <a:p>
            <a:r>
              <a:rPr lang="nb-NO" altLang="nb-NO" sz="2000" dirty="0"/>
              <a:t>Refleksjonstid sammen med medstudenter og kontaktlærer (= R-tid)  2 dager og regnes 7,5 t pr dag. Fastsettes av kontaktlærer før praksisoppstart</a:t>
            </a:r>
          </a:p>
          <a:p>
            <a:endParaRPr lang="nb-NO" altLang="nb-NO" sz="2000" dirty="0"/>
          </a:p>
          <a:p>
            <a:r>
              <a:rPr lang="nb-NO" altLang="nb-NO" sz="2000" dirty="0"/>
              <a:t>Forventningssamtale, midt -og sluttvurdering</a:t>
            </a:r>
          </a:p>
          <a:p>
            <a:endParaRPr lang="nb-NO" altLang="nb-NO" sz="2000" dirty="0"/>
          </a:p>
          <a:p>
            <a:pPr>
              <a:defRPr/>
            </a:pPr>
            <a:r>
              <a:rPr lang="nb-NO" altLang="nb-NO" sz="2000" dirty="0"/>
              <a:t>SVIP-modellen</a:t>
            </a:r>
          </a:p>
          <a:p>
            <a:pPr>
              <a:defRPr/>
            </a:pPr>
            <a:endParaRPr lang="nb-NO" altLang="nb-NO" sz="2000" dirty="0"/>
          </a:p>
          <a:p>
            <a:pPr eaLnBrk="1" hangingPunct="1">
              <a:defRPr/>
            </a:pPr>
            <a:r>
              <a:rPr lang="nb-NO" altLang="nb-NO" sz="2000" dirty="0"/>
              <a:t>Arbeidstøy</a:t>
            </a:r>
          </a:p>
          <a:p>
            <a:pPr marL="0" indent="0">
              <a:buNone/>
              <a:defRPr/>
            </a:pPr>
            <a:endParaRPr lang="nb-NO" altLang="nb-NO" dirty="0"/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nb-NO" altLang="nb-NO" dirty="0"/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9A01CD33-D067-4C83-9660-6144D6F3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220" y="3096044"/>
            <a:ext cx="2932430" cy="16460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303"/>
    </mc:Choice>
    <mc:Fallback xmlns="">
      <p:transition spd="slow" advTm="14230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tel 1">
            <a:extLst>
              <a:ext uri="{FF2B5EF4-FFF2-40B4-BE49-F238E27FC236}">
                <a16:creationId xmlns:a16="http://schemas.microsoft.com/office/drawing/2014/main" id="{5C3A3BE2-EF05-4FCE-91DE-0A45377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195263"/>
            <a:ext cx="6172200" cy="648512"/>
          </a:xfrm>
        </p:spPr>
        <p:txBody>
          <a:bodyPr/>
          <a:lstStyle/>
          <a:p>
            <a:pPr eaLnBrk="1" hangingPunct="1"/>
            <a:r>
              <a:rPr lang="nb-NO" altLang="nb-NO" dirty="0"/>
              <a:t>Vurdering i SYG1003KOM</a:t>
            </a:r>
          </a:p>
        </p:txBody>
      </p:sp>
      <p:sp>
        <p:nvSpPr>
          <p:cNvPr id="14339" name="Plassholder for innhold 2">
            <a:extLst>
              <a:ext uri="{FF2B5EF4-FFF2-40B4-BE49-F238E27FC236}">
                <a16:creationId xmlns:a16="http://schemas.microsoft.com/office/drawing/2014/main" id="{674E2A7B-68D1-42E8-B006-156D1C2D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70" y="843775"/>
            <a:ext cx="8418747" cy="3613774"/>
          </a:xfrm>
        </p:spPr>
        <p:txBody>
          <a:bodyPr rtlCol="0"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nb-NO" altLang="nb-N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300 timer frammøte i praksis (30 timer allerede gjennomført i uke 14)</a:t>
            </a:r>
          </a:p>
          <a:p>
            <a:pPr>
              <a:lnSpc>
                <a:spcPct val="150000"/>
              </a:lnSpc>
              <a:defRPr/>
            </a:pPr>
            <a:r>
              <a:rPr lang="nb-NO" altLang="nb-N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Innlevering 2 obligatoriske arbeidskrav</a:t>
            </a:r>
          </a:p>
          <a:p>
            <a:pPr>
              <a:lnSpc>
                <a:spcPct val="150000"/>
              </a:lnSpc>
              <a:defRPr/>
            </a:pPr>
            <a:r>
              <a:rPr lang="nb-NO" altLang="nb-N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Turnus</a:t>
            </a:r>
          </a:p>
          <a:p>
            <a:pPr>
              <a:lnSpc>
                <a:spcPct val="150000"/>
              </a:lnSpc>
              <a:defRPr/>
            </a:pPr>
            <a:r>
              <a:rPr lang="nb-NO" altLang="nb-N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Vurderingsskjema </a:t>
            </a:r>
          </a:p>
          <a:p>
            <a:pPr>
              <a:lnSpc>
                <a:spcPct val="150000"/>
              </a:lnSpc>
              <a:defRPr/>
            </a:pPr>
            <a:r>
              <a:rPr lang="nb-NO" altLang="nb-N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ESV – Østre Toten og Sør-Aurdal</a:t>
            </a:r>
          </a:p>
          <a:p>
            <a:pPr>
              <a:defRPr/>
            </a:pPr>
            <a:endParaRPr lang="nb-NO" altLang="nb-N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nb-NO" altLang="nb-N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nb-NO" altLang="nb-N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nb-NO" altLang="nb-N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29"/>
    </mc:Choice>
    <mc:Fallback xmlns="">
      <p:transition spd="slow" advTm="10412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00E469-C7AE-4EAB-9509-A349B7A9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Informasjon</a:t>
            </a:r>
            <a:r>
              <a:rPr lang="nb-NO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34E8651-3804-4921-9958-7742FDCA0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1010266"/>
            <a:ext cx="8418747" cy="3613774"/>
          </a:xfrm>
        </p:spPr>
        <p:txBody>
          <a:bodyPr/>
          <a:lstStyle/>
          <a:p>
            <a:endParaRPr lang="nb-NO" sz="2000" dirty="0"/>
          </a:p>
          <a:p>
            <a:r>
              <a:rPr lang="nb-NO" sz="2000" dirty="0"/>
              <a:t>Oversikt over praksisløp</a:t>
            </a:r>
          </a:p>
          <a:p>
            <a:r>
              <a:rPr lang="nb-NO" sz="2000" dirty="0"/>
              <a:t>Før praksisoppstart</a:t>
            </a:r>
          </a:p>
          <a:p>
            <a:r>
              <a:rPr lang="nb-NO" sz="2000" dirty="0"/>
              <a:t>Hvor finnes info</a:t>
            </a:r>
          </a:p>
          <a:p>
            <a:r>
              <a:rPr lang="nb-NO" sz="2000" dirty="0"/>
              <a:t>Læringsutbytte (Emnebeskrivelse)</a:t>
            </a:r>
          </a:p>
          <a:p>
            <a:r>
              <a:rPr lang="nb-NO" sz="2000" dirty="0"/>
              <a:t>Interne praksisdager</a:t>
            </a:r>
          </a:p>
          <a:p>
            <a:r>
              <a:rPr lang="nb-NO" sz="2000" dirty="0"/>
              <a:t>Organisering av praksisperioden</a:t>
            </a:r>
          </a:p>
          <a:p>
            <a:r>
              <a:rPr lang="nb-NO" sz="2000" dirty="0"/>
              <a:t>Oppfølging i praksis</a:t>
            </a:r>
          </a:p>
          <a:p>
            <a:r>
              <a:rPr lang="nb-NO" sz="2000" dirty="0"/>
              <a:t>Vurdering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316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63"/>
    </mc:Choice>
    <mc:Fallback xmlns="">
      <p:transition spd="slow" advTm="3746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212908-4EBC-4951-A09B-E83441BD8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298339"/>
            <a:ext cx="8418747" cy="1202510"/>
          </a:xfrm>
        </p:spPr>
        <p:txBody>
          <a:bodyPr/>
          <a:lstStyle/>
          <a:p>
            <a:pPr algn="ctr"/>
            <a:r>
              <a:rPr lang="nb-NO" sz="3600"/>
              <a:t>Oversikt over praksisløp</a:t>
            </a:r>
            <a:br>
              <a:rPr lang="nb-NO" sz="3600"/>
            </a:br>
            <a:endParaRPr lang="nb-NO" dirty="0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A6D421AE-DA86-45BA-93B3-1EC13582E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056" y="1009650"/>
            <a:ext cx="6037943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4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600669-F132-413B-9155-61BC4C49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298339"/>
            <a:ext cx="8418747" cy="1756508"/>
          </a:xfrm>
        </p:spPr>
        <p:txBody>
          <a:bodyPr/>
          <a:lstStyle/>
          <a:p>
            <a:pPr algn="ctr"/>
            <a:r>
              <a:rPr lang="nb-NO" sz="3600" dirty="0"/>
              <a:t>Før praksisoppstart</a:t>
            </a:r>
            <a:br>
              <a:rPr lang="nb-NO" sz="3600" dirty="0"/>
            </a:br>
            <a:br>
              <a:rPr lang="nb-NO" sz="3600" dirty="0"/>
            </a:b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18AA736-61AE-4209-B1B1-4A2A0FC47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Lever egenerklæring på helseopplysninger –</a:t>
            </a:r>
            <a:r>
              <a:rPr lang="nb-NO" i="1" dirty="0"/>
              <a:t>link i </a:t>
            </a:r>
            <a:r>
              <a:rPr lang="nb-NO" i="1" dirty="0" err="1"/>
              <a:t>Blackboard</a:t>
            </a:r>
            <a:r>
              <a:rPr lang="nb-NO" i="1" dirty="0"/>
              <a:t> </a:t>
            </a:r>
          </a:p>
          <a:p>
            <a:endParaRPr lang="nb-NO" dirty="0"/>
          </a:p>
          <a:p>
            <a:r>
              <a:rPr lang="nb-NO" dirty="0"/>
              <a:t>Sett deg inn i Forholdsregler smittevern – </a:t>
            </a:r>
            <a:r>
              <a:rPr lang="nb-NO" i="1" dirty="0"/>
              <a:t>oppdaterte lenker i </a:t>
            </a:r>
            <a:r>
              <a:rPr lang="nb-NO" i="1" dirty="0" err="1"/>
              <a:t>Blackboard</a:t>
            </a:r>
            <a:r>
              <a:rPr lang="nb-NO" i="1" dirty="0"/>
              <a:t> </a:t>
            </a:r>
          </a:p>
          <a:p>
            <a:endParaRPr lang="nb-NO" i="1" dirty="0"/>
          </a:p>
          <a:p>
            <a:pPr marL="400050" lvl="1" indent="0">
              <a:buNone/>
            </a:pPr>
            <a:r>
              <a:rPr lang="nb-NO" i="1" dirty="0">
                <a:solidFill>
                  <a:srgbClr val="FF0000"/>
                </a:solidFill>
              </a:rPr>
              <a:t>Merk: Se kunngjøring om mulige konsekvenser for praksisløp uvaksinerte. </a:t>
            </a:r>
          </a:p>
        </p:txBody>
      </p:sp>
    </p:spTree>
    <p:extLst>
      <p:ext uri="{BB962C8B-B14F-4D97-AF65-F5344CB8AC3E}">
        <p14:creationId xmlns:p14="http://schemas.microsoft.com/office/powerpoint/2010/main" val="397147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910A3C-620C-448E-8E0C-0A3186FD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Praksissteder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9A50907-041B-479C-A693-07594BE8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2000" dirty="0"/>
              <a:t>I tidligere Oppland fylkeskommune + Ringsaker</a:t>
            </a:r>
          </a:p>
          <a:p>
            <a:pPr marL="0" indent="0">
              <a:buNone/>
            </a:pPr>
            <a:r>
              <a:rPr lang="nb-NO" sz="2000" dirty="0"/>
              <a:t>	</a:t>
            </a:r>
          </a:p>
          <a:p>
            <a:pPr marL="457200" lvl="1" indent="0">
              <a:buNone/>
            </a:pPr>
            <a:r>
              <a:rPr lang="nb-NO" sz="1600" dirty="0"/>
              <a:t>Sykehjem</a:t>
            </a:r>
          </a:p>
          <a:p>
            <a:pPr marL="457200" lvl="1" indent="0">
              <a:buNone/>
            </a:pPr>
            <a:r>
              <a:rPr lang="nb-NO" sz="1600" dirty="0"/>
              <a:t>Helsehus</a:t>
            </a:r>
          </a:p>
          <a:p>
            <a:pPr marL="457200" lvl="1" indent="0">
              <a:buNone/>
            </a:pPr>
            <a:r>
              <a:rPr lang="nb-NO" sz="1600" dirty="0"/>
              <a:t>Bo- og aktivitet-senter</a:t>
            </a:r>
          </a:p>
          <a:p>
            <a:pPr marL="457200" lvl="1" indent="0">
              <a:buNone/>
            </a:pPr>
            <a:endParaRPr lang="nb-NO" sz="1600" i="1" dirty="0"/>
          </a:p>
          <a:p>
            <a:pPr marL="457200" lvl="1" indent="0">
              <a:buNone/>
            </a:pPr>
            <a:r>
              <a:rPr lang="nb-NO" sz="1600" b="1" i="1" dirty="0"/>
              <a:t>Kommunale heldøgns opphold</a:t>
            </a:r>
          </a:p>
          <a:p>
            <a:pPr marL="457200" lvl="1" indent="0">
              <a:buNone/>
            </a:pPr>
            <a:endParaRPr lang="nb-NO" sz="1600" i="1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3A677AF-9AB8-4D0F-A270-CB070536A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85" y="3620125"/>
            <a:ext cx="2566638" cy="1438781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4928FA1-D5FD-47E6-9334-710A0A949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456" y="3973724"/>
            <a:ext cx="1902117" cy="1085182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D2B3C05F-B002-4E63-801F-6114D72F4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363" y="3823330"/>
            <a:ext cx="1688738" cy="1268078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F81C7321-708E-45B0-AFD2-6C33A5851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515" y="1628574"/>
            <a:ext cx="4767485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9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27"/>
    </mc:Choice>
    <mc:Fallback xmlns="">
      <p:transition spd="slow" advTm="4022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tel 1">
            <a:extLst>
              <a:ext uri="{FF2B5EF4-FFF2-40B4-BE49-F238E27FC236}">
                <a16:creationId xmlns:a16="http://schemas.microsoft.com/office/drawing/2014/main" id="{379E2B4F-94CC-46C4-8F4B-16848322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nb-NO" altLang="nb-NO" dirty="0"/>
              <a:t>Tidspunkt</a:t>
            </a:r>
          </a:p>
        </p:txBody>
      </p:sp>
      <p:sp>
        <p:nvSpPr>
          <p:cNvPr id="6147" name="Plassholder for innhold 2">
            <a:extLst>
              <a:ext uri="{FF2B5EF4-FFF2-40B4-BE49-F238E27FC236}">
                <a16:creationId xmlns:a16="http://schemas.microsoft.com/office/drawing/2014/main" id="{0C844DFC-1474-4AF9-B85A-54D958576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4" y="1106518"/>
            <a:ext cx="8418747" cy="3613774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nb-NO" altLang="nb-NO" sz="2000" b="1" dirty="0">
                <a:solidFill>
                  <a:schemeClr val="accent2"/>
                </a:solidFill>
              </a:rPr>
              <a:t>Oppstart uke 14</a:t>
            </a:r>
            <a:endParaRPr lang="nb-NO" altLang="nb-NO" sz="20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"/>
              <a:defRPr/>
            </a:pPr>
            <a:endParaRPr lang="nb-NO" altLang="nb-NO" sz="1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nb-NO" altLang="nb-NO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Mandag 04.04. - torsdag 07.04: </a:t>
            </a:r>
            <a:r>
              <a:rPr lang="nb-NO" altLang="nb-NO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praksisdager på NTNU i Gjøvik (</a:t>
            </a:r>
            <a:r>
              <a:rPr lang="nb-NO" altLang="nb-NO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egen timeplan i </a:t>
            </a:r>
            <a:r>
              <a:rPr lang="nb-NO" altLang="nb-NO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emnerommet</a:t>
            </a:r>
            <a:r>
              <a:rPr lang="nb-NO" altLang="nb-NO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</a:t>
            </a:r>
            <a:r>
              <a:rPr lang="nb-NO" altLang="nb-NO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Blackboard</a:t>
            </a:r>
            <a:r>
              <a:rPr lang="nb-NO" altLang="nb-NO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indent="0">
              <a:buNone/>
              <a:defRPr/>
            </a:pPr>
            <a:endParaRPr lang="nb-NO" altLang="nb-NO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nb-NO" altLang="nb-NO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Fredag 9.4.: </a:t>
            </a:r>
            <a:r>
              <a:rPr lang="nb-NO" altLang="nb-NO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Studiedag</a:t>
            </a:r>
          </a:p>
          <a:p>
            <a:pPr>
              <a:buFont typeface="Wingdings 3" charset="2"/>
              <a:buChar char=""/>
              <a:defRPr/>
            </a:pPr>
            <a:endParaRPr lang="nb-NO" altLang="nb-NO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nb-NO" altLang="nb-NO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Tirsdag 19.4</a:t>
            </a:r>
            <a:r>
              <a:rPr lang="nb-NO" altLang="nb-NO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.: Første dag i praksis. Detaljert frammøteinformasjon gis av kontaktlærer torsdag 07.04.</a:t>
            </a:r>
          </a:p>
          <a:p>
            <a:pPr marL="0" indent="0">
              <a:buNone/>
              <a:defRPr/>
            </a:pPr>
            <a:endParaRPr lang="nb-NO" altLang="nb-NO" sz="1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nb-NO" altLang="nb-NO" sz="1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Fredag 17.6.: </a:t>
            </a:r>
            <a:r>
              <a:rPr lang="nb-NO" altLang="nb-NO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 dag i praksis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37A40815-6793-4097-9432-25517E029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757" y="55262"/>
            <a:ext cx="1458516" cy="113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446"/>
    </mc:Choice>
    <mc:Fallback xmlns="">
      <p:transition spd="slow" advTm="4844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tel 1">
            <a:extLst>
              <a:ext uri="{FF2B5EF4-FFF2-40B4-BE49-F238E27FC236}">
                <a16:creationId xmlns:a16="http://schemas.microsoft.com/office/drawing/2014/main" id="{1A9D8F6D-0542-49B3-B1EB-5DF9BF54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altLang="nb-NO" dirty="0"/>
              <a:t>Hvor finnes info?</a:t>
            </a:r>
          </a:p>
        </p:txBody>
      </p:sp>
      <p:sp>
        <p:nvSpPr>
          <p:cNvPr id="10243" name="Plassholder for innhold 2">
            <a:extLst>
              <a:ext uri="{FF2B5EF4-FFF2-40B4-BE49-F238E27FC236}">
                <a16:creationId xmlns:a16="http://schemas.microsoft.com/office/drawing/2014/main" id="{529A76DA-A6FB-4960-952B-86EDCB80E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03" y="747059"/>
            <a:ext cx="8418747" cy="4151899"/>
          </a:xfrm>
        </p:spPr>
        <p:txBody>
          <a:bodyPr/>
          <a:lstStyle/>
          <a:p>
            <a:endParaRPr lang="nb-NO" altLang="nb-NO" sz="2000" dirty="0"/>
          </a:p>
          <a:p>
            <a:r>
              <a:rPr lang="nb-NO" altLang="nb-NO" sz="2000" dirty="0" err="1"/>
              <a:t>Emnerommet</a:t>
            </a:r>
            <a:r>
              <a:rPr lang="nb-NO" altLang="nb-NO" sz="2000" dirty="0"/>
              <a:t> for SYG1003KOM i </a:t>
            </a:r>
            <a:r>
              <a:rPr lang="nb-NO" altLang="nb-NO" sz="2000" b="1" dirty="0" err="1"/>
              <a:t>Blackboard</a:t>
            </a:r>
            <a:endParaRPr lang="nb-NO" altLang="nb-NO" sz="2000" b="1" dirty="0"/>
          </a:p>
          <a:p>
            <a:endParaRPr lang="nb-NO" altLang="nb-NO" sz="2000" dirty="0"/>
          </a:p>
          <a:p>
            <a:r>
              <a:rPr lang="nb-NO" altLang="nb-NO" sz="2000" dirty="0"/>
              <a:t>Praksisplassinfo er lagt ut i </a:t>
            </a:r>
            <a:r>
              <a:rPr lang="nb-NO" altLang="nb-NO" sz="2000" dirty="0" err="1"/>
              <a:t>emnerom</a:t>
            </a:r>
            <a:endParaRPr lang="nb-NO" altLang="nb-NO" sz="2000" dirty="0"/>
          </a:p>
          <a:p>
            <a:pPr marL="457200" lvl="1" indent="0">
              <a:buNone/>
            </a:pPr>
            <a:r>
              <a:rPr lang="nb-NO" altLang="nb-NO" sz="1600" dirty="0"/>
              <a:t>	 </a:t>
            </a:r>
            <a:r>
              <a:rPr lang="nb-NO" altLang="nb-NO" sz="1600" i="1" dirty="0" err="1">
                <a:solidFill>
                  <a:srgbClr val="FF0000"/>
                </a:solidFill>
              </a:rPr>
              <a:t>Studêr</a:t>
            </a:r>
            <a:r>
              <a:rPr lang="nb-NO" altLang="nb-NO" sz="1600" i="1" dirty="0">
                <a:solidFill>
                  <a:srgbClr val="FF0000"/>
                </a:solidFill>
              </a:rPr>
              <a:t> grundig og lag deg prioritert liste før du møter til trekking – da kan du raskt stryke de som allerede er </a:t>
            </a:r>
            <a:r>
              <a:rPr lang="nb-NO" altLang="nb-NO" sz="1600" i="1" dirty="0" err="1">
                <a:solidFill>
                  <a:srgbClr val="FF0000"/>
                </a:solidFill>
              </a:rPr>
              <a:t>trekt</a:t>
            </a:r>
            <a:r>
              <a:rPr lang="nb-NO" altLang="nb-NO" sz="1600" i="1" dirty="0">
                <a:solidFill>
                  <a:srgbClr val="FF0000"/>
                </a:solidFill>
              </a:rPr>
              <a:t>!</a:t>
            </a:r>
          </a:p>
          <a:p>
            <a:pPr>
              <a:buFont typeface="Arial" panose="020B0604020202020204" pitchFamily="34" charset="0"/>
              <a:buChar char="•"/>
            </a:pPr>
            <a:endParaRPr lang="nb-N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nb-NO" sz="2000" dirty="0"/>
              <a:t>Trekkrekkefølge med oppmøtetidspunkt er lagt ut i </a:t>
            </a:r>
            <a:r>
              <a:rPr lang="nb-NO" sz="2000" dirty="0" err="1"/>
              <a:t>Emnerommet</a:t>
            </a:r>
            <a:endParaRPr lang="nb-NO" sz="2000" dirty="0"/>
          </a:p>
          <a:p>
            <a:pPr>
              <a:buFont typeface="Arial" panose="020B0604020202020204" pitchFamily="34" charset="0"/>
              <a:buChar char="•"/>
            </a:pPr>
            <a:endParaRPr lang="nb-N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nb-NO" altLang="nb-NO" sz="2000" dirty="0"/>
              <a:t>Se eget forum for spørsmål i </a:t>
            </a:r>
            <a:r>
              <a:rPr lang="nb-NO" altLang="nb-NO" sz="2000" dirty="0" err="1"/>
              <a:t>Emnerommet</a:t>
            </a:r>
            <a:endParaRPr lang="nb-NO" altLang="nb-NO" sz="2000" dirty="0"/>
          </a:p>
          <a:p>
            <a:pPr marL="457200" lvl="1" indent="0">
              <a:buNone/>
            </a:pPr>
            <a:endParaRPr lang="nb-NO" altLang="nb-NO" sz="2000" dirty="0"/>
          </a:p>
          <a:p>
            <a:pPr marL="0" indent="0">
              <a:buNone/>
            </a:pPr>
            <a:endParaRPr lang="nb-NO" altLang="nb-NO" sz="2000" dirty="0"/>
          </a:p>
        </p:txBody>
      </p:sp>
      <p:sp>
        <p:nvSpPr>
          <p:cNvPr id="2" name="Pil: høyre 1">
            <a:extLst>
              <a:ext uri="{FF2B5EF4-FFF2-40B4-BE49-F238E27FC236}">
                <a16:creationId xmlns:a16="http://schemas.microsoft.com/office/drawing/2014/main" id="{50098D0C-5E5D-4B76-ACFA-9E2B48706E57}"/>
              </a:ext>
            </a:extLst>
          </p:cNvPr>
          <p:cNvSpPr/>
          <p:nvPr/>
        </p:nvSpPr>
        <p:spPr>
          <a:xfrm>
            <a:off x="681318" y="2266950"/>
            <a:ext cx="478117" cy="195131"/>
          </a:xfrm>
          <a:prstGeom prst="righ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14"/>
    </mc:Choice>
    <mc:Fallback xmlns="">
      <p:transition spd="slow" advTm="7431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tel 2">
            <a:extLst>
              <a:ext uri="{FF2B5EF4-FFF2-40B4-BE49-F238E27FC236}">
                <a16:creationId xmlns:a16="http://schemas.microsoft.com/office/drawing/2014/main" id="{A534075D-7EB3-4358-B677-7D8071C7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nb-NO" altLang="nb-NO" dirty="0"/>
              <a:t>Læringsutbytte</a:t>
            </a:r>
          </a:p>
        </p:txBody>
      </p:sp>
      <p:sp>
        <p:nvSpPr>
          <p:cNvPr id="11267" name="Plassholder for innhold 1">
            <a:extLst>
              <a:ext uri="{FF2B5EF4-FFF2-40B4-BE49-F238E27FC236}">
                <a16:creationId xmlns:a16="http://schemas.microsoft.com/office/drawing/2014/main" id="{7980B202-39F3-4C2C-9944-C631EDAE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60" y="946852"/>
            <a:ext cx="8546352" cy="35846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b-NO" sz="1800" dirty="0"/>
              <a:t>Læringsutbyttene er organisert ut fra kompetanseområdene beskrevet i Nasjonale retningslinjer for sykepleierutdanning. Kompetanseområdene er gjennomgående i hele studieløpet, men læringsutbyttebeskrivelsene (LUB) er tilpasset det enkelte praksisstudiet.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dirty="0"/>
              <a:t>				</a:t>
            </a:r>
            <a:r>
              <a:rPr lang="nb-NO" sz="1800" b="1" dirty="0"/>
              <a:t>Emnebeskrivelse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dirty="0"/>
              <a:t>				</a:t>
            </a:r>
            <a:r>
              <a:rPr lang="nb-NO" sz="1800" b="1" dirty="0"/>
              <a:t>Undervisningsplan</a:t>
            </a:r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endParaRPr lang="nb-NO" sz="1800" dirty="0"/>
          </a:p>
          <a:p>
            <a:pPr marL="0" indent="0">
              <a:lnSpc>
                <a:spcPct val="150000"/>
              </a:lnSpc>
              <a:buNone/>
            </a:pPr>
            <a:endParaRPr lang="nb-NO" altLang="nb-NO" sz="2000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E351693D-3592-4D0F-9857-B795A25E4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510" y="3381375"/>
            <a:ext cx="1296590" cy="167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il: høyre 1">
            <a:extLst>
              <a:ext uri="{FF2B5EF4-FFF2-40B4-BE49-F238E27FC236}">
                <a16:creationId xmlns:a16="http://schemas.microsoft.com/office/drawing/2014/main" id="{1F165142-E8B1-4ECC-A778-A4C82267D3A2}"/>
              </a:ext>
            </a:extLst>
          </p:cNvPr>
          <p:cNvSpPr/>
          <p:nvPr/>
        </p:nvSpPr>
        <p:spPr>
          <a:xfrm>
            <a:off x="681318" y="2761130"/>
            <a:ext cx="1141506" cy="326614"/>
          </a:xfrm>
          <a:prstGeom prst="righ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F606919C-39B5-450A-8B6C-3FCDA4131404}"/>
              </a:ext>
            </a:extLst>
          </p:cNvPr>
          <p:cNvSpPr/>
          <p:nvPr/>
        </p:nvSpPr>
        <p:spPr>
          <a:xfrm flipV="1">
            <a:off x="681318" y="3218068"/>
            <a:ext cx="1141506" cy="326614"/>
          </a:xfrm>
          <a:prstGeom prst="righ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47"/>
    </mc:Choice>
    <mc:Fallback xmlns="">
      <p:transition spd="slow" advTm="3864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tel 1">
            <a:extLst>
              <a:ext uri="{FF2B5EF4-FFF2-40B4-BE49-F238E27FC236}">
                <a16:creationId xmlns:a16="http://schemas.microsoft.com/office/drawing/2014/main" id="{3EEB073A-4B9B-4544-815A-C0485FF0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0286"/>
            <a:ext cx="4761310" cy="476250"/>
          </a:xfrm>
        </p:spPr>
        <p:txBody>
          <a:bodyPr>
            <a:normAutofit fontScale="90000"/>
          </a:bodyPr>
          <a:lstStyle/>
          <a:p>
            <a:pPr algn="ctr"/>
            <a:r>
              <a:rPr lang="nb-NO" altLang="nb-NO" sz="4000" dirty="0"/>
              <a:t>Interne praksisdager</a:t>
            </a:r>
            <a:br>
              <a:rPr lang="nb-NO" altLang="nb-NO" dirty="0">
                <a:solidFill>
                  <a:schemeClr val="accent2"/>
                </a:solidFill>
              </a:rPr>
            </a:br>
            <a:br>
              <a:rPr lang="nb-NO" altLang="nb-NO" dirty="0">
                <a:solidFill>
                  <a:schemeClr val="accent2"/>
                </a:solidFill>
              </a:rPr>
            </a:br>
            <a:endParaRPr lang="nb-NO" alt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EB85A57-05C2-4E33-9529-5BA72765D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933450"/>
            <a:ext cx="8418747" cy="3613774"/>
          </a:xfrm>
        </p:spPr>
        <p:txBody>
          <a:bodyPr/>
          <a:lstStyle/>
          <a:p>
            <a:r>
              <a:rPr lang="nb-NO" altLang="nb-NO" sz="2000" dirty="0"/>
              <a:t>Mandag 4. – torsdag 7.april inne på  Campus Gjøvik</a:t>
            </a:r>
            <a:endParaRPr lang="nb-NO" sz="2000" dirty="0"/>
          </a:p>
          <a:p>
            <a:endParaRPr lang="nb-NO" dirty="0"/>
          </a:p>
          <a:p>
            <a:r>
              <a:rPr lang="nb-NO" sz="2000" dirty="0"/>
              <a:t>Egen timeplan med organisering av uka er under utvikling og publiseres under INFORMASJON i </a:t>
            </a:r>
            <a:r>
              <a:rPr lang="nb-NO" sz="2000" dirty="0" err="1"/>
              <a:t>emnerommet</a:t>
            </a:r>
            <a:r>
              <a:rPr lang="nb-NO" sz="2000" dirty="0"/>
              <a:t> (I TP ligger kun antall rom som er bestilt)</a:t>
            </a:r>
          </a:p>
          <a:p>
            <a:endParaRPr lang="nb-NO" sz="2000" dirty="0"/>
          </a:p>
          <a:p>
            <a:r>
              <a:rPr lang="nb-NO" sz="2000" dirty="0"/>
              <a:t>Møte med </a:t>
            </a:r>
            <a:r>
              <a:rPr lang="nb-NO" sz="2000" b="1" dirty="0"/>
              <a:t>kontaktlærer</a:t>
            </a:r>
            <a:r>
              <a:rPr lang="nb-NO" sz="2000" dirty="0"/>
              <a:t> i praksis og </a:t>
            </a:r>
            <a:r>
              <a:rPr lang="nb-NO" sz="2000" b="1" dirty="0"/>
              <a:t>detaljer rundt oppstart </a:t>
            </a:r>
            <a:r>
              <a:rPr lang="nb-NO" sz="2000" dirty="0"/>
              <a:t>er blant tema denne uka.</a:t>
            </a:r>
          </a:p>
          <a:p>
            <a:endParaRPr lang="nb-NO" sz="2000" dirty="0"/>
          </a:p>
          <a:p>
            <a:r>
              <a:rPr lang="nb-NO" sz="2000" dirty="0"/>
              <a:t>Utgjør for de første 30 av 300 timer i praksis</a:t>
            </a:r>
          </a:p>
          <a:p>
            <a:pPr marL="0" indent="0">
              <a:buNone/>
            </a:pPr>
            <a:endParaRPr lang="nb-N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96"/>
    </mc:Choice>
    <mc:Fallback xmlns="">
      <p:transition spd="slow" advTm="110096"/>
    </mc:Fallback>
  </mc:AlternateContent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Skjermfremvisning (16:9)</PresentationFormat>
  <Paragraphs>94</Paragraphs>
  <Slides>12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 3</vt:lpstr>
      <vt:lpstr>Office-tema</vt:lpstr>
      <vt:lpstr>SYG 1003 KOM</vt:lpstr>
      <vt:lpstr>Informasjon </vt:lpstr>
      <vt:lpstr>Oversikt over praksisløp </vt:lpstr>
      <vt:lpstr>Før praksisoppstart  </vt:lpstr>
      <vt:lpstr>Praksissteder</vt:lpstr>
      <vt:lpstr>Tidspunkt</vt:lpstr>
      <vt:lpstr>Hvor finnes info?</vt:lpstr>
      <vt:lpstr>Læringsutbytte</vt:lpstr>
      <vt:lpstr>Interne praksisdager  </vt:lpstr>
      <vt:lpstr>Organisering</vt:lpstr>
      <vt:lpstr>Oppfølging i praksis</vt:lpstr>
      <vt:lpstr>Vurdering i SYG1003KOM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Marit Helene Sund Storlien</cp:lastModifiedBy>
  <cp:revision>159</cp:revision>
  <dcterms:created xsi:type="dcterms:W3CDTF">2013-06-10T16:56:09Z</dcterms:created>
  <dcterms:modified xsi:type="dcterms:W3CDTF">2022-01-25T11:08:15Z</dcterms:modified>
</cp:coreProperties>
</file>