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433" r:id="rId3"/>
    <p:sldId id="434" r:id="rId4"/>
    <p:sldId id="435" r:id="rId5"/>
    <p:sldId id="305" r:id="rId6"/>
    <p:sldId id="381" r:id="rId7"/>
    <p:sldId id="431" r:id="rId8"/>
    <p:sldId id="4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8"/>
    <p:restoredTop sz="78095"/>
  </p:normalViewPr>
  <p:slideViewPr>
    <p:cSldViewPr snapToGrid="0">
      <p:cViewPr varScale="1">
        <p:scale>
          <a:sx n="97" d="100"/>
          <a:sy n="97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A639-2918-4357-A2F9-4DC379D69556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EA97-FD0B-4F29-B35E-573D328C9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50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2917-5309-4DAE-91AE-56476AC7F2C3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0A28-369F-4266-818D-83517AC5D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2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A44E6-C6FB-487A-9C04-CB4D0BBEA75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12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7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61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95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369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46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5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7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7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3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4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7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5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A448-85DA-440A-BB8D-A8297612E750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9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1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17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0480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矩形 5"/>
          <p:cNvSpPr>
            <a:spLocks noChangeArrowheads="1"/>
          </p:cNvSpPr>
          <p:nvPr/>
        </p:nvSpPr>
        <p:spPr bwMode="auto">
          <a:xfrm>
            <a:off x="0" y="4249929"/>
            <a:ext cx="12192000" cy="45719"/>
          </a:xfrm>
          <a:prstGeom prst="rect">
            <a:avLst/>
          </a:prstGeom>
          <a:solidFill>
            <a:srgbClr val="DB5355"/>
          </a:solidFill>
          <a:ln>
            <a:solidFill>
              <a:srgbClr val="DB5355"/>
            </a:solidFill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 pitchFamily="34" charset="0"/>
              </a:rPr>
              <a:t> </a:t>
            </a:r>
            <a:endParaRPr lang="zh-CN" altLang="en-US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2" name="矩形 3"/>
          <p:cNvSpPr>
            <a:spLocks noChangeArrowheads="1"/>
          </p:cNvSpPr>
          <p:nvPr/>
        </p:nvSpPr>
        <p:spPr bwMode="auto">
          <a:xfrm>
            <a:off x="0" y="1849645"/>
            <a:ext cx="12192000" cy="2286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b="1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 pitchFamily="34" charset="0"/>
              </a:rPr>
              <a:t> </a:t>
            </a:r>
            <a:endParaRPr lang="zh-CN" altLang="en-US">
              <a:ln w="12700"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AAD3EA99-D919-465F-B541-1947BDF55DEC}"/>
              </a:ext>
            </a:extLst>
          </p:cNvPr>
          <p:cNvSpPr txBox="1"/>
          <p:nvPr/>
        </p:nvSpPr>
        <p:spPr>
          <a:xfrm>
            <a:off x="1163390" y="2721114"/>
            <a:ext cx="986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</a:t>
            </a: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C0B6C85-FF22-A14B-BB6C-5AFE7572FFD2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58F52F28-080A-B845-9A57-F26B777BF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375"/>
            <a:ext cx="12192000" cy="2391249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CAB55F52-AED2-6D48-95C3-E83793F02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49"/>
          <a:stretch/>
        </p:blipFill>
        <p:spPr>
          <a:xfrm>
            <a:off x="956696" y="4187687"/>
            <a:ext cx="6227496" cy="11281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FE67CB-87DA-CB4B-B78A-EF19E0B45A0C}"/>
              </a:ext>
            </a:extLst>
          </p:cNvPr>
          <p:cNvSpPr txBox="1"/>
          <p:nvPr/>
        </p:nvSpPr>
        <p:spPr>
          <a:xfrm>
            <a:off x="463260" y="745363"/>
            <a:ext cx="475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Course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Outline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515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C0B6C85-FF22-A14B-BB6C-5AFE7572FFD2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E67CB-87DA-CB4B-B78A-EF19E0B45A0C}"/>
              </a:ext>
            </a:extLst>
          </p:cNvPr>
          <p:cNvSpPr txBox="1"/>
          <p:nvPr/>
        </p:nvSpPr>
        <p:spPr>
          <a:xfrm>
            <a:off x="463260" y="745363"/>
            <a:ext cx="475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Course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Outline</a:t>
            </a:r>
            <a:endParaRPr kumimoji="1" lang="zh-CN" altLang="en-US" sz="3200" dirty="0"/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0EE8CC98-71A2-5148-8FB5-495A8911B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103" y="9939"/>
            <a:ext cx="6315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C0B6C85-FF22-A14B-BB6C-5AFE7572FFD2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E67CB-87DA-CB4B-B78A-EF19E0B45A0C}"/>
              </a:ext>
            </a:extLst>
          </p:cNvPr>
          <p:cNvSpPr txBox="1"/>
          <p:nvPr/>
        </p:nvSpPr>
        <p:spPr>
          <a:xfrm>
            <a:off x="463260" y="745363"/>
            <a:ext cx="475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Course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Outline</a:t>
            </a:r>
            <a:endParaRPr kumimoji="1" lang="zh-CN" altLang="en-US" sz="3200" dirty="0"/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383857DF-51FC-684D-938C-DDECC064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847850"/>
            <a:ext cx="11696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334703" y="224645"/>
            <a:ext cx="2905383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en-US" altLang="ja-JP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Basic Syntax</a:t>
            </a:r>
            <a:endParaRPr lang="ja-JP" alt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8">
            <a:extLst>
              <a:ext uri="{FF2B5EF4-FFF2-40B4-BE49-F238E27FC236}">
                <a16:creationId xmlns:a16="http://schemas.microsoft.com/office/drawing/2014/main" id="{F6A09B57-A573-0E45-B254-C23B02D25058}"/>
              </a:ext>
            </a:extLst>
          </p:cNvPr>
          <p:cNvSpPr txBox="1"/>
          <p:nvPr/>
        </p:nvSpPr>
        <p:spPr>
          <a:xfrm>
            <a:off x="969022" y="1491349"/>
            <a:ext cx="174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</a:p>
        </p:txBody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8A5CCEF9-7054-6743-A47E-0702878B12D7}"/>
              </a:ext>
            </a:extLst>
          </p:cNvPr>
          <p:cNvSpPr>
            <a:spLocks/>
          </p:cNvSpPr>
          <p:nvPr/>
        </p:nvSpPr>
        <p:spPr bwMode="auto">
          <a:xfrm flipH="1">
            <a:off x="491515" y="1450219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C232FDD9-EB2B-BB41-BBDD-B8C1530F60B0}"/>
              </a:ext>
            </a:extLst>
          </p:cNvPr>
          <p:cNvSpPr>
            <a:spLocks/>
          </p:cNvSpPr>
          <p:nvPr/>
        </p:nvSpPr>
        <p:spPr bwMode="auto">
          <a:xfrm flipH="1">
            <a:off x="479342" y="2236130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id="{96EFFF90-E959-774D-AF84-CF1F1E639813}"/>
              </a:ext>
            </a:extLst>
          </p:cNvPr>
          <p:cNvSpPr>
            <a:spLocks/>
          </p:cNvSpPr>
          <p:nvPr/>
        </p:nvSpPr>
        <p:spPr bwMode="auto">
          <a:xfrm flipH="1">
            <a:off x="434798" y="3099483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C9744817-CDF9-5B45-95F0-083AD1C1C082}"/>
              </a:ext>
            </a:extLst>
          </p:cNvPr>
          <p:cNvSpPr>
            <a:spLocks/>
          </p:cNvSpPr>
          <p:nvPr/>
        </p:nvSpPr>
        <p:spPr bwMode="auto">
          <a:xfrm flipH="1">
            <a:off x="434798" y="3915484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8">
            <a:extLst>
              <a:ext uri="{FF2B5EF4-FFF2-40B4-BE49-F238E27FC236}">
                <a16:creationId xmlns:a16="http://schemas.microsoft.com/office/drawing/2014/main" id="{F20E6A6F-699B-3D49-A893-7400FDFE045C}"/>
              </a:ext>
            </a:extLst>
          </p:cNvPr>
          <p:cNvSpPr txBox="1"/>
          <p:nvPr/>
        </p:nvSpPr>
        <p:spPr>
          <a:xfrm>
            <a:off x="969021" y="2236130"/>
            <a:ext cx="174004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Han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Key word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8">
            <a:extLst>
              <a:ext uri="{FF2B5EF4-FFF2-40B4-BE49-F238E27FC236}">
                <a16:creationId xmlns:a16="http://schemas.microsoft.com/office/drawing/2014/main" id="{798095C6-D78A-A141-95D4-F404E1925643}"/>
              </a:ext>
            </a:extLst>
          </p:cNvPr>
          <p:cNvSpPr txBox="1"/>
          <p:nvPr/>
        </p:nvSpPr>
        <p:spPr>
          <a:xfrm>
            <a:off x="969022" y="2957114"/>
            <a:ext cx="2669364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" altLang="zh-Han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Constants and variables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8">
            <a:extLst>
              <a:ext uri="{FF2B5EF4-FFF2-40B4-BE49-F238E27FC236}">
                <a16:creationId xmlns:a16="http://schemas.microsoft.com/office/drawing/2014/main" id="{D0BCA7F7-9881-9841-ABDC-8EB06493F69E}"/>
              </a:ext>
            </a:extLst>
          </p:cNvPr>
          <p:cNvSpPr txBox="1"/>
          <p:nvPr/>
        </p:nvSpPr>
        <p:spPr>
          <a:xfrm>
            <a:off x="969021" y="3977155"/>
            <a:ext cx="2557294" cy="52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" altLang="zh-Han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Scope of a variable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8">
            <a:extLst>
              <a:ext uri="{FF2B5EF4-FFF2-40B4-BE49-F238E27FC236}">
                <a16:creationId xmlns:a16="http://schemas.microsoft.com/office/drawing/2014/main" id="{7D56A837-639F-5444-8D4D-6BB6A5E6CA18}"/>
              </a:ext>
            </a:extLst>
          </p:cNvPr>
          <p:cNvSpPr txBox="1"/>
          <p:nvPr/>
        </p:nvSpPr>
        <p:spPr>
          <a:xfrm>
            <a:off x="4269325" y="1499810"/>
            <a:ext cx="271984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" altLang="zh-Han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Basic data types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Freeform 12">
            <a:extLst>
              <a:ext uri="{FF2B5EF4-FFF2-40B4-BE49-F238E27FC236}">
                <a16:creationId xmlns:a16="http://schemas.microsoft.com/office/drawing/2014/main" id="{E3097477-5B63-A049-946C-C203EE7DEEF8}"/>
              </a:ext>
            </a:extLst>
          </p:cNvPr>
          <p:cNvSpPr>
            <a:spLocks/>
          </p:cNvSpPr>
          <p:nvPr/>
        </p:nvSpPr>
        <p:spPr bwMode="auto">
          <a:xfrm flipH="1">
            <a:off x="3791818" y="1458680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an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12">
            <a:extLst>
              <a:ext uri="{FF2B5EF4-FFF2-40B4-BE49-F238E27FC236}">
                <a16:creationId xmlns:a16="http://schemas.microsoft.com/office/drawing/2014/main" id="{26528C19-ADDD-D143-8BD4-1876A76A7C60}"/>
              </a:ext>
            </a:extLst>
          </p:cNvPr>
          <p:cNvSpPr>
            <a:spLocks/>
          </p:cNvSpPr>
          <p:nvPr/>
        </p:nvSpPr>
        <p:spPr bwMode="auto">
          <a:xfrm flipH="1">
            <a:off x="3779645" y="2244591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an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 12">
            <a:extLst>
              <a:ext uri="{FF2B5EF4-FFF2-40B4-BE49-F238E27FC236}">
                <a16:creationId xmlns:a16="http://schemas.microsoft.com/office/drawing/2014/main" id="{EE59F537-45C6-FC49-8A24-28B9A8D74891}"/>
              </a:ext>
            </a:extLst>
          </p:cNvPr>
          <p:cNvSpPr>
            <a:spLocks/>
          </p:cNvSpPr>
          <p:nvPr/>
        </p:nvSpPr>
        <p:spPr bwMode="auto">
          <a:xfrm flipH="1">
            <a:off x="3735101" y="3107944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an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12">
            <a:extLst>
              <a:ext uri="{FF2B5EF4-FFF2-40B4-BE49-F238E27FC236}">
                <a16:creationId xmlns:a16="http://schemas.microsoft.com/office/drawing/2014/main" id="{43B6C102-F6D5-7A48-A0E2-B9F0844F8892}"/>
              </a:ext>
            </a:extLst>
          </p:cNvPr>
          <p:cNvSpPr>
            <a:spLocks/>
          </p:cNvSpPr>
          <p:nvPr/>
        </p:nvSpPr>
        <p:spPr bwMode="auto">
          <a:xfrm flipH="1">
            <a:off x="3735101" y="3923945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an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8">
            <a:extLst>
              <a:ext uri="{FF2B5EF4-FFF2-40B4-BE49-F238E27FC236}">
                <a16:creationId xmlns:a16="http://schemas.microsoft.com/office/drawing/2014/main" id="{A3A3CF36-58EB-E94B-B102-0F72D8E59A90}"/>
              </a:ext>
            </a:extLst>
          </p:cNvPr>
          <p:cNvSpPr txBox="1"/>
          <p:nvPr/>
        </p:nvSpPr>
        <p:spPr>
          <a:xfrm>
            <a:off x="4269324" y="2244591"/>
            <a:ext cx="1740041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" altLang="zh-Han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Operator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8">
            <a:extLst>
              <a:ext uri="{FF2B5EF4-FFF2-40B4-BE49-F238E27FC236}">
                <a16:creationId xmlns:a16="http://schemas.microsoft.com/office/drawing/2014/main" id="{7FF1392A-A5EA-604D-A9FF-2E05557181EE}"/>
              </a:ext>
            </a:extLst>
          </p:cNvPr>
          <p:cNvSpPr txBox="1"/>
          <p:nvPr/>
        </p:nvSpPr>
        <p:spPr>
          <a:xfrm>
            <a:off x="4269325" y="3135562"/>
            <a:ext cx="1740041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" altLang="zh-Han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Expression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8">
            <a:extLst>
              <a:ext uri="{FF2B5EF4-FFF2-40B4-BE49-F238E27FC236}">
                <a16:creationId xmlns:a16="http://schemas.microsoft.com/office/drawing/2014/main" id="{A6D80B1D-77D2-F84E-8FBF-4FED1ACE2EBE}"/>
              </a:ext>
            </a:extLst>
          </p:cNvPr>
          <p:cNvSpPr txBox="1"/>
          <p:nvPr/>
        </p:nvSpPr>
        <p:spPr>
          <a:xfrm>
            <a:off x="4269324" y="3985616"/>
            <a:ext cx="2719840" cy="52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" altLang="zh-Han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Branching structure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8">
            <a:extLst>
              <a:ext uri="{FF2B5EF4-FFF2-40B4-BE49-F238E27FC236}">
                <a16:creationId xmlns:a16="http://schemas.microsoft.com/office/drawing/2014/main" id="{65D5E2D5-4B02-DD4E-A99D-A8E041B21744}"/>
              </a:ext>
            </a:extLst>
          </p:cNvPr>
          <p:cNvSpPr txBox="1"/>
          <p:nvPr/>
        </p:nvSpPr>
        <p:spPr>
          <a:xfrm>
            <a:off x="7727627" y="1452095"/>
            <a:ext cx="1740041" cy="540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Hans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Loop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E3097477-5B63-A049-946C-C203EE7DEEF8}"/>
              </a:ext>
            </a:extLst>
          </p:cNvPr>
          <p:cNvSpPr>
            <a:spLocks/>
          </p:cNvSpPr>
          <p:nvPr/>
        </p:nvSpPr>
        <p:spPr bwMode="auto">
          <a:xfrm flipH="1">
            <a:off x="7250121" y="1417645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26528C19-ADDD-D143-8BD4-1876A76A7C60}"/>
              </a:ext>
            </a:extLst>
          </p:cNvPr>
          <p:cNvSpPr>
            <a:spLocks/>
          </p:cNvSpPr>
          <p:nvPr/>
        </p:nvSpPr>
        <p:spPr bwMode="auto">
          <a:xfrm flipH="1">
            <a:off x="7141235" y="2203556"/>
            <a:ext cx="489679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12">
            <a:extLst>
              <a:ext uri="{FF2B5EF4-FFF2-40B4-BE49-F238E27FC236}">
                <a16:creationId xmlns:a16="http://schemas.microsoft.com/office/drawing/2014/main" id="{EE59F537-45C6-FC49-8A24-28B9A8D74891}"/>
              </a:ext>
            </a:extLst>
          </p:cNvPr>
          <p:cNvSpPr>
            <a:spLocks/>
          </p:cNvSpPr>
          <p:nvPr/>
        </p:nvSpPr>
        <p:spPr bwMode="auto">
          <a:xfrm flipH="1">
            <a:off x="7193403" y="3066909"/>
            <a:ext cx="437510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43B6C102-F6D5-7A48-A0E2-B9F0844F8892}"/>
              </a:ext>
            </a:extLst>
          </p:cNvPr>
          <p:cNvSpPr>
            <a:spLocks/>
          </p:cNvSpPr>
          <p:nvPr/>
        </p:nvSpPr>
        <p:spPr bwMode="auto">
          <a:xfrm flipH="1">
            <a:off x="7193403" y="3882910"/>
            <a:ext cx="437509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A3A3CF36-58EB-E94B-B102-0F72D8E59A90}"/>
              </a:ext>
            </a:extLst>
          </p:cNvPr>
          <p:cNvSpPr txBox="1"/>
          <p:nvPr/>
        </p:nvSpPr>
        <p:spPr>
          <a:xfrm>
            <a:off x="7727627" y="2203556"/>
            <a:ext cx="174004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7FF1392A-A5EA-604D-A9FF-2E05557181EE}"/>
              </a:ext>
            </a:extLst>
          </p:cNvPr>
          <p:cNvSpPr txBox="1"/>
          <p:nvPr/>
        </p:nvSpPr>
        <p:spPr>
          <a:xfrm>
            <a:off x="7727628" y="3094527"/>
            <a:ext cx="2669364" cy="52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 &amp; Output</a:t>
            </a:r>
          </a:p>
        </p:txBody>
      </p:sp>
      <p:sp>
        <p:nvSpPr>
          <p:cNvPr id="32" name="文本框 8">
            <a:extLst>
              <a:ext uri="{FF2B5EF4-FFF2-40B4-BE49-F238E27FC236}">
                <a16:creationId xmlns:a16="http://schemas.microsoft.com/office/drawing/2014/main" id="{A6D80B1D-77D2-F84E-8FBF-4FED1ACE2EBE}"/>
              </a:ext>
            </a:extLst>
          </p:cNvPr>
          <p:cNvSpPr txBox="1"/>
          <p:nvPr/>
        </p:nvSpPr>
        <p:spPr>
          <a:xfrm>
            <a:off x="7727627" y="3944581"/>
            <a:ext cx="174004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Debugger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7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" name="组合 16">
            <a:extLst>
              <a:ext uri="{FF2B5EF4-FFF2-40B4-BE49-F238E27FC236}">
                <a16:creationId xmlns:a16="http://schemas.microsoft.com/office/drawing/2014/main" id="{026C6C8A-D317-0F45-8B50-3AE388E95812}"/>
              </a:ext>
            </a:extLst>
          </p:cNvPr>
          <p:cNvGrpSpPr>
            <a:grpSpLocks/>
          </p:cNvGrpSpPr>
          <p:nvPr/>
        </p:nvGrpSpPr>
        <p:grpSpPr bwMode="auto">
          <a:xfrm>
            <a:off x="152399" y="1003608"/>
            <a:ext cx="10515601" cy="4962293"/>
            <a:chOff x="76200" y="989466"/>
            <a:chExt cx="9480894" cy="5639934"/>
          </a:xfrm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1701606F-4A43-7440-A066-4E0D93E905F3}"/>
                </a:ext>
              </a:extLst>
            </p:cNvPr>
            <p:cNvSpPr/>
            <p:nvPr/>
          </p:nvSpPr>
          <p:spPr>
            <a:xfrm>
              <a:off x="76200" y="2722876"/>
              <a:ext cx="609600" cy="190484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Data Type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6">
              <a:extLst>
                <a:ext uri="{FF2B5EF4-FFF2-40B4-BE49-F238E27FC236}">
                  <a16:creationId xmlns:a16="http://schemas.microsoft.com/office/drawing/2014/main" id="{74E23E92-0D06-A840-89DF-B7AD845173C2}"/>
                </a:ext>
              </a:extLst>
            </p:cNvPr>
            <p:cNvSpPr/>
            <p:nvPr/>
          </p:nvSpPr>
          <p:spPr>
            <a:xfrm>
              <a:off x="1066800" y="4054682"/>
              <a:ext cx="609600" cy="257471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" altLang="zh-CN" sz="2400" b="1" dirty="0">
                  <a:solidFill>
                    <a:schemeClr val="bg1"/>
                  </a:solidFill>
                </a:rPr>
                <a:t>Reference data type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 7">
              <a:extLst>
                <a:ext uri="{FF2B5EF4-FFF2-40B4-BE49-F238E27FC236}">
                  <a16:creationId xmlns:a16="http://schemas.microsoft.com/office/drawing/2014/main" id="{20595893-85FD-054F-BC68-EE482F37BF4F}"/>
                </a:ext>
              </a:extLst>
            </p:cNvPr>
            <p:cNvSpPr/>
            <p:nvPr/>
          </p:nvSpPr>
          <p:spPr>
            <a:xfrm>
              <a:off x="2133600" y="4227705"/>
              <a:ext cx="2057400" cy="57304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Class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（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class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17" name="矩形 8">
              <a:extLst>
                <a:ext uri="{FF2B5EF4-FFF2-40B4-BE49-F238E27FC236}">
                  <a16:creationId xmlns:a16="http://schemas.microsoft.com/office/drawing/2014/main" id="{611ACDEC-1537-634A-927F-A22EDBE57382}"/>
                </a:ext>
              </a:extLst>
            </p:cNvPr>
            <p:cNvSpPr/>
            <p:nvPr/>
          </p:nvSpPr>
          <p:spPr>
            <a:xfrm>
              <a:off x="1066800" y="991054"/>
              <a:ext cx="609600" cy="251757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Basic Data Type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9">
              <a:extLst>
                <a:ext uri="{FF2B5EF4-FFF2-40B4-BE49-F238E27FC236}">
                  <a16:creationId xmlns:a16="http://schemas.microsoft.com/office/drawing/2014/main" id="{6D9263B0-7B02-ED4A-932D-A2E579E2CA26}"/>
                </a:ext>
              </a:extLst>
            </p:cNvPr>
            <p:cNvSpPr/>
            <p:nvPr/>
          </p:nvSpPr>
          <p:spPr>
            <a:xfrm>
              <a:off x="2151063" y="2438737"/>
              <a:ext cx="2722562" cy="45716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" altLang="zh-CN" sz="2400" b="1" dirty="0">
                  <a:solidFill>
                    <a:schemeClr val="bg1"/>
                  </a:solidFill>
                </a:rPr>
                <a:t>character 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（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char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19" name="矩形 10">
              <a:extLst>
                <a:ext uri="{FF2B5EF4-FFF2-40B4-BE49-F238E27FC236}">
                  <a16:creationId xmlns:a16="http://schemas.microsoft.com/office/drawing/2014/main" id="{003E856C-31AD-9544-8606-3BD2ADB17C83}"/>
                </a:ext>
              </a:extLst>
            </p:cNvPr>
            <p:cNvSpPr/>
            <p:nvPr/>
          </p:nvSpPr>
          <p:spPr>
            <a:xfrm>
              <a:off x="2209800" y="1143442"/>
              <a:ext cx="1524000" cy="53176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" altLang="zh-CN" sz="2400" b="1" dirty="0">
                  <a:solidFill>
                    <a:schemeClr val="bg1"/>
                  </a:solidFill>
                </a:rPr>
                <a:t>numeric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1">
              <a:extLst>
                <a:ext uri="{FF2B5EF4-FFF2-40B4-BE49-F238E27FC236}">
                  <a16:creationId xmlns:a16="http://schemas.microsoft.com/office/drawing/2014/main" id="{F621F7C7-86A6-5747-AC73-D4B2B4CAD6E1}"/>
                </a:ext>
              </a:extLst>
            </p:cNvPr>
            <p:cNvSpPr/>
            <p:nvPr/>
          </p:nvSpPr>
          <p:spPr>
            <a:xfrm>
              <a:off x="4114800" y="989466"/>
              <a:ext cx="5442294" cy="53494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" altLang="zh-CN" sz="2400" b="1" dirty="0">
                  <a:solidFill>
                    <a:schemeClr val="bg1"/>
                  </a:solidFill>
                </a:rPr>
                <a:t>Integer types 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（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byte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、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short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、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int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、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long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21" name="矩形 12">
              <a:extLst>
                <a:ext uri="{FF2B5EF4-FFF2-40B4-BE49-F238E27FC236}">
                  <a16:creationId xmlns:a16="http://schemas.microsoft.com/office/drawing/2014/main" id="{8F81F127-F0B9-BA4E-8D58-0F9C1E7C310B}"/>
                </a:ext>
              </a:extLst>
            </p:cNvPr>
            <p:cNvSpPr/>
            <p:nvPr/>
          </p:nvSpPr>
          <p:spPr>
            <a:xfrm>
              <a:off x="2133600" y="5097585"/>
              <a:ext cx="2971800" cy="61748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zh-Hans" altLang="en-US" sz="24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Interface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（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interface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22" name="矩形 13">
              <a:extLst>
                <a:ext uri="{FF2B5EF4-FFF2-40B4-BE49-F238E27FC236}">
                  <a16:creationId xmlns:a16="http://schemas.microsoft.com/office/drawing/2014/main" id="{00E0BD1D-C73D-7045-B70C-11ED66607E9C}"/>
                </a:ext>
              </a:extLst>
            </p:cNvPr>
            <p:cNvSpPr/>
            <p:nvPr/>
          </p:nvSpPr>
          <p:spPr>
            <a:xfrm>
              <a:off x="2151063" y="3207025"/>
              <a:ext cx="3030537" cy="52700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" altLang="zh-CN" sz="2400" b="1" dirty="0">
                  <a:solidFill>
                    <a:schemeClr val="bg1"/>
                  </a:solidFill>
                </a:rPr>
                <a:t>Boolean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（</a:t>
              </a:r>
              <a:r>
                <a:rPr lang="en-US" altLang="zh-CN" sz="2400" b="1" dirty="0" err="1">
                  <a:solidFill>
                    <a:schemeClr val="bg1"/>
                  </a:solidFill>
                </a:rPr>
                <a:t>boolean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78F3C807-163A-9842-A44A-18B4E7B3C176}"/>
                </a:ext>
              </a:extLst>
            </p:cNvPr>
            <p:cNvSpPr/>
            <p:nvPr/>
          </p:nvSpPr>
          <p:spPr>
            <a:xfrm>
              <a:off x="4114800" y="1751405"/>
              <a:ext cx="4362012" cy="53494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 </a:t>
              </a:r>
              <a:r>
                <a:rPr lang="en" altLang="zh-CN" sz="2400" b="1" dirty="0">
                  <a:solidFill>
                    <a:schemeClr val="bg1"/>
                  </a:solidFill>
                </a:rPr>
                <a:t>Floating Type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（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float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、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double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24" name="矩形 15">
              <a:extLst>
                <a:ext uri="{FF2B5EF4-FFF2-40B4-BE49-F238E27FC236}">
                  <a16:creationId xmlns:a16="http://schemas.microsoft.com/office/drawing/2014/main" id="{B6EBFF70-331E-CC4A-9742-04A74C7AE1D6}"/>
                </a:ext>
              </a:extLst>
            </p:cNvPr>
            <p:cNvSpPr/>
            <p:nvPr/>
          </p:nvSpPr>
          <p:spPr>
            <a:xfrm>
              <a:off x="2133600" y="5980164"/>
              <a:ext cx="2133600" cy="57304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Hans" altLang="en-US" sz="2400" b="1" dirty="0">
                  <a:solidFill>
                    <a:schemeClr val="bg1"/>
                  </a:solidFill>
                </a:rPr>
                <a:t>   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Array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（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array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26" name="左大括号 2">
              <a:extLst>
                <a:ext uri="{FF2B5EF4-FFF2-40B4-BE49-F238E27FC236}">
                  <a16:creationId xmlns:a16="http://schemas.microsoft.com/office/drawing/2014/main" id="{698285D5-F761-BD44-825B-4C8ECE5B42A6}"/>
                </a:ext>
              </a:extLst>
            </p:cNvPr>
            <p:cNvSpPr/>
            <p:nvPr/>
          </p:nvSpPr>
          <p:spPr>
            <a:xfrm>
              <a:off x="685800" y="2018083"/>
              <a:ext cx="381000" cy="3658893"/>
            </a:xfrm>
            <a:prstGeom prst="leftBrace">
              <a:avLst>
                <a:gd name="adj1" fmla="val 164523"/>
                <a:gd name="adj2" fmla="val 50000"/>
              </a:avLst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/>
            </a:p>
          </p:txBody>
        </p:sp>
        <p:sp>
          <p:nvSpPr>
            <p:cNvPr id="27" name="左大括号 3">
              <a:extLst>
                <a:ext uri="{FF2B5EF4-FFF2-40B4-BE49-F238E27FC236}">
                  <a16:creationId xmlns:a16="http://schemas.microsoft.com/office/drawing/2014/main" id="{CB2674E4-62FB-B546-B06E-886D679984CF}"/>
                </a:ext>
              </a:extLst>
            </p:cNvPr>
            <p:cNvSpPr/>
            <p:nvPr/>
          </p:nvSpPr>
          <p:spPr>
            <a:xfrm>
              <a:off x="1676400" y="1256145"/>
              <a:ext cx="457200" cy="2252482"/>
            </a:xfrm>
            <a:prstGeom prst="leftBrace">
              <a:avLst>
                <a:gd name="adj1" fmla="val 113095"/>
                <a:gd name="adj2" fmla="val 50000"/>
              </a:avLst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/>
            </a:p>
          </p:txBody>
        </p:sp>
        <p:sp>
          <p:nvSpPr>
            <p:cNvPr id="28" name="左大括号 4">
              <a:extLst>
                <a:ext uri="{FF2B5EF4-FFF2-40B4-BE49-F238E27FC236}">
                  <a16:creationId xmlns:a16="http://schemas.microsoft.com/office/drawing/2014/main" id="{FEBAF41E-DFA8-2742-8AD4-9AFAD58FA439}"/>
                </a:ext>
              </a:extLst>
            </p:cNvPr>
            <p:cNvSpPr/>
            <p:nvPr/>
          </p:nvSpPr>
          <p:spPr>
            <a:xfrm>
              <a:off x="1676400" y="4513432"/>
              <a:ext cx="457200" cy="1752459"/>
            </a:xfrm>
            <a:prstGeom prst="leftBrace">
              <a:avLst>
                <a:gd name="adj1" fmla="val 78174"/>
                <a:gd name="adj2" fmla="val 50000"/>
              </a:avLst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/>
            </a:p>
          </p:txBody>
        </p:sp>
        <p:sp>
          <p:nvSpPr>
            <p:cNvPr id="29" name="左大括号 5">
              <a:extLst>
                <a:ext uri="{FF2B5EF4-FFF2-40B4-BE49-F238E27FC236}">
                  <a16:creationId xmlns:a16="http://schemas.microsoft.com/office/drawing/2014/main" id="{79CE885A-310B-8A40-B6B2-76B758BEBC14}"/>
                </a:ext>
              </a:extLst>
            </p:cNvPr>
            <p:cNvSpPr/>
            <p:nvPr/>
          </p:nvSpPr>
          <p:spPr>
            <a:xfrm>
              <a:off x="3733800" y="1122805"/>
              <a:ext cx="381000" cy="895278"/>
            </a:xfrm>
            <a:prstGeom prst="leftBrace">
              <a:avLst>
                <a:gd name="adj1" fmla="val 50238"/>
                <a:gd name="adj2" fmla="val 50000"/>
              </a:avLst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A6DD679C-7BFE-CA4A-B8F4-7190556B9696}"/>
              </a:ext>
            </a:extLst>
          </p:cNvPr>
          <p:cNvSpPr/>
          <p:nvPr/>
        </p:nvSpPr>
        <p:spPr>
          <a:xfrm>
            <a:off x="7115503" y="224645"/>
            <a:ext cx="4124583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en-US" altLang="ja-JP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Basic Syntax – </a:t>
            </a:r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  <a:endParaRPr lang="ja-JP" alt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2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AF41C6-0889-4040-A9AC-7423DD9F6748}"/>
              </a:ext>
            </a:extLst>
          </p:cNvPr>
          <p:cNvSpPr txBox="1"/>
          <p:nvPr/>
        </p:nvSpPr>
        <p:spPr>
          <a:xfrm>
            <a:off x="5005251" y="2659559"/>
            <a:ext cx="2181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/>
              <a:t>Practice</a:t>
            </a:r>
            <a:endParaRPr kumimoji="1"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0553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31C490-4225-1344-B2E7-254DBF8AE19E}"/>
              </a:ext>
            </a:extLst>
          </p:cNvPr>
          <p:cNvSpPr txBox="1"/>
          <p:nvPr/>
        </p:nvSpPr>
        <p:spPr>
          <a:xfrm>
            <a:off x="0" y="312762"/>
            <a:ext cx="1219200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00" dirty="0"/>
              <a:t>Task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1: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print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out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the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max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and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min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value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of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byte,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short,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integer,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float,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double</a:t>
            </a:r>
          </a:p>
          <a:p>
            <a:r>
              <a:rPr kumimoji="1" lang="en-US" altLang="zh-CN" sz="2100" dirty="0"/>
              <a:t>Task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2: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print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out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Boolean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value,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char.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Print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out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char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=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by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assign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number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to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char</a:t>
            </a:r>
          </a:p>
          <a:p>
            <a:r>
              <a:rPr kumimoji="1" lang="en-US" altLang="zh-CN" sz="2100" dirty="0"/>
              <a:t>Task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3: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create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java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program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with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these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parts:</a:t>
            </a:r>
            <a:r>
              <a:rPr kumimoji="1" lang="zh-CN" altLang="en-US" sz="2100" dirty="0"/>
              <a:t> </a:t>
            </a:r>
            <a:r>
              <a:rPr kumimoji="1" lang="en" altLang="zh-CN" sz="2100" dirty="0"/>
              <a:t>package, import, class, method, statement</a:t>
            </a:r>
          </a:p>
          <a:p>
            <a:r>
              <a:rPr kumimoji="1" lang="en-US" altLang="zh-CN" sz="2100" dirty="0"/>
              <a:t>Task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4: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create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java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class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and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create</a:t>
            </a:r>
            <a:r>
              <a:rPr kumimoji="1" lang="zh-CN" altLang="en-US" sz="2100" dirty="0"/>
              <a:t>  </a:t>
            </a:r>
            <a:r>
              <a:rPr kumimoji="1" lang="en-US" altLang="zh-CN" sz="2100" dirty="0"/>
              <a:t>static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variable,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local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variable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and</a:t>
            </a:r>
            <a:r>
              <a:rPr kumimoji="1" lang="zh-CN" altLang="en-US" sz="2100" dirty="0"/>
              <a:t>  </a:t>
            </a:r>
            <a:r>
              <a:rPr kumimoji="1" lang="en-US" altLang="zh-CN" sz="2100" dirty="0"/>
              <a:t>member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variable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(indicates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by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comments)</a:t>
            </a:r>
          </a:p>
          <a:p>
            <a:r>
              <a:rPr kumimoji="1" lang="en-US" altLang="zh-CN" sz="2100" dirty="0"/>
              <a:t>Task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5: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convert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data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type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between: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int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and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double;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int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and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byte;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float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and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long;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then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print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out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the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data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type.</a:t>
            </a:r>
          </a:p>
          <a:p>
            <a:r>
              <a:rPr kumimoji="1" lang="en-US" altLang="zh-CN" sz="2100" dirty="0"/>
              <a:t>Task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6: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calculate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1+2+3…+100,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using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two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method:</a:t>
            </a:r>
            <a:r>
              <a:rPr kumimoji="1" lang="zh-CN" altLang="en-US" sz="2100" dirty="0"/>
              <a:t> </a:t>
            </a:r>
            <a:r>
              <a:rPr kumimoji="1" lang="en-US" altLang="zh-CN" sz="2100" b="1" dirty="0"/>
              <a:t>a++</a:t>
            </a:r>
            <a:r>
              <a:rPr kumimoji="1" lang="zh-CN" altLang="en-US" sz="2100" b="1" dirty="0"/>
              <a:t> </a:t>
            </a:r>
            <a:r>
              <a:rPr kumimoji="1" lang="en-US" altLang="zh-CN" sz="2100" dirty="0"/>
              <a:t>and</a:t>
            </a:r>
            <a:r>
              <a:rPr kumimoji="1" lang="zh-CN" altLang="en-US" sz="2100" dirty="0"/>
              <a:t> </a:t>
            </a:r>
            <a:r>
              <a:rPr kumimoji="1" lang="en-US" altLang="zh-CN" sz="2100" b="1" dirty="0"/>
              <a:t>++a</a:t>
            </a:r>
          </a:p>
          <a:p>
            <a:r>
              <a:rPr kumimoji="1" lang="en-US" altLang="zh-CN" sz="2100" dirty="0"/>
              <a:t>Task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7: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find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max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and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min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value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of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(1,2,3)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with</a:t>
            </a:r>
            <a:r>
              <a:rPr kumimoji="1" lang="zh-CN" altLang="en-US" sz="2100" dirty="0"/>
              <a:t> </a:t>
            </a:r>
            <a:r>
              <a:rPr kumimoji="1" lang="en" altLang="zh-CN" sz="2100" dirty="0"/>
              <a:t>syntax: </a:t>
            </a:r>
            <a:r>
              <a:rPr kumimoji="1" lang="en" altLang="zh-CN" sz="2100" b="1" dirty="0"/>
              <a:t>x ? y : z</a:t>
            </a:r>
          </a:p>
          <a:p>
            <a:r>
              <a:rPr kumimoji="1" lang="en-US" altLang="zh-CN" sz="2100" dirty="0"/>
              <a:t>Task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8: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compare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the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size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of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two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values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by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using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syntax:</a:t>
            </a:r>
            <a:r>
              <a:rPr kumimoji="1" lang="zh-CN" altLang="en-US" sz="2100" dirty="0"/>
              <a:t> </a:t>
            </a:r>
            <a:r>
              <a:rPr kumimoji="1" lang="en-US" altLang="zh-CN" sz="2100" b="1" dirty="0"/>
              <a:t>if</a:t>
            </a:r>
          </a:p>
          <a:p>
            <a:r>
              <a:rPr kumimoji="1" lang="en-US" altLang="zh-CN" sz="2100" dirty="0"/>
              <a:t>Task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9: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calculate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1+2+3…+100,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using</a:t>
            </a:r>
            <a:r>
              <a:rPr kumimoji="1" lang="zh-CN" altLang="en-US" sz="2100" dirty="0"/>
              <a:t> </a:t>
            </a:r>
            <a:r>
              <a:rPr kumimoji="1" lang="en-US" altLang="zh-CN" sz="2100" b="1" dirty="0"/>
              <a:t>for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loop</a:t>
            </a:r>
          </a:p>
          <a:p>
            <a:r>
              <a:rPr kumimoji="1" lang="en-US" altLang="zh-CN" sz="2100" dirty="0"/>
              <a:t>Task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10: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print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out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1,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2,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3…20,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using</a:t>
            </a:r>
            <a:r>
              <a:rPr kumimoji="1" lang="zh-CN" altLang="en-US" sz="2100" dirty="0"/>
              <a:t> </a:t>
            </a:r>
            <a:r>
              <a:rPr kumimoji="1" lang="en-US" altLang="zh-CN" sz="2100" b="1" dirty="0"/>
              <a:t>while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loop</a:t>
            </a:r>
          </a:p>
          <a:p>
            <a:r>
              <a:rPr kumimoji="1" lang="en-US" altLang="zh-CN" sz="2100" dirty="0"/>
              <a:t>Task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11: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print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out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1,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2,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3…20,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using</a:t>
            </a:r>
            <a:r>
              <a:rPr kumimoji="1" lang="zh-CN" altLang="en-US" sz="2100" dirty="0"/>
              <a:t> </a:t>
            </a:r>
            <a:r>
              <a:rPr kumimoji="1" lang="en-US" altLang="zh-CN" sz="2100" b="1" dirty="0"/>
              <a:t>do</a:t>
            </a:r>
            <a:r>
              <a:rPr kumimoji="1" lang="zh-CN" altLang="en-US" sz="2100" dirty="0"/>
              <a:t> </a:t>
            </a:r>
            <a:r>
              <a:rPr kumimoji="1" lang="en-US" altLang="zh-CN" sz="2100" b="1" dirty="0"/>
              <a:t>while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loop,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and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indicates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the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different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between</a:t>
            </a:r>
            <a:r>
              <a:rPr kumimoji="1" lang="zh-CN" altLang="en-US" sz="2100" dirty="0"/>
              <a:t> </a:t>
            </a:r>
            <a:r>
              <a:rPr kumimoji="1" lang="en-US" altLang="zh-CN" sz="2100" b="1" dirty="0"/>
              <a:t>while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by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comments</a:t>
            </a:r>
          </a:p>
          <a:p>
            <a:r>
              <a:rPr kumimoji="1" lang="en-US" altLang="zh-CN" sz="2100" dirty="0"/>
              <a:t>Task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12: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print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out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Good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when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grade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is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C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and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print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Great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when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grade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is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using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syntax</a:t>
            </a:r>
            <a:r>
              <a:rPr kumimoji="1" lang="zh-CN" altLang="en-US" sz="2100" dirty="0"/>
              <a:t> </a:t>
            </a:r>
            <a:r>
              <a:rPr kumimoji="1" lang="en-US" altLang="zh-CN" sz="2100" b="1" dirty="0"/>
              <a:t>switch…case</a:t>
            </a:r>
            <a:r>
              <a:rPr kumimoji="1" lang="en-US" altLang="zh-CN" sz="2100" dirty="0"/>
              <a:t>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also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show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how</a:t>
            </a:r>
            <a:r>
              <a:rPr kumimoji="1" lang="zh-CN" altLang="en-US" sz="2100" dirty="0"/>
              <a:t> </a:t>
            </a:r>
            <a:r>
              <a:rPr kumimoji="1" lang="en-US" altLang="zh-CN" sz="2100" b="1" dirty="0"/>
              <a:t>break</a:t>
            </a:r>
            <a:r>
              <a:rPr kumimoji="1" lang="zh-CN" altLang="en-US" sz="2100" b="1" dirty="0"/>
              <a:t> </a:t>
            </a:r>
            <a:r>
              <a:rPr kumimoji="1" lang="en-US" altLang="zh-CN" sz="2100" dirty="0"/>
              <a:t>and</a:t>
            </a:r>
            <a:r>
              <a:rPr kumimoji="1" lang="zh-CN" altLang="en-US" sz="2100" b="1" dirty="0"/>
              <a:t> </a:t>
            </a:r>
            <a:r>
              <a:rPr kumimoji="1" lang="en-US" altLang="zh-CN" sz="2100" b="1" dirty="0"/>
              <a:t>continue</a:t>
            </a:r>
            <a:r>
              <a:rPr kumimoji="1" lang="zh-CN" altLang="en-US" sz="2100" b="1" dirty="0"/>
              <a:t> </a:t>
            </a:r>
            <a:r>
              <a:rPr kumimoji="1" lang="en-US" altLang="zh-CN" sz="2100" dirty="0"/>
              <a:t>works</a:t>
            </a:r>
          </a:p>
          <a:p>
            <a:r>
              <a:rPr kumimoji="1" lang="en-US" altLang="zh-CN" sz="2100" dirty="0"/>
              <a:t>Task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13: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create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an</a:t>
            </a:r>
            <a:r>
              <a:rPr kumimoji="1" lang="zh-CN" altLang="en-US" sz="2100" dirty="0"/>
              <a:t> </a:t>
            </a:r>
            <a:r>
              <a:rPr kumimoji="1" lang="en-US" altLang="zh-CN" sz="2100" b="1" dirty="0"/>
              <a:t>add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method,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then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call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this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method</a:t>
            </a:r>
          </a:p>
          <a:p>
            <a:r>
              <a:rPr kumimoji="1" lang="en-US" altLang="zh-CN" sz="2100" dirty="0"/>
              <a:t>Task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14:</a:t>
            </a:r>
            <a:r>
              <a:rPr kumimoji="1" lang="zh-CN" altLang="en-US" sz="2100" dirty="0"/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Statically initializes an 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r>
              <a:rPr kumimoji="1" lang="en-US" altLang="zh-CN" sz="2100" dirty="0"/>
              <a:t>Task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15:</a:t>
            </a:r>
            <a:r>
              <a:rPr kumimoji="1" lang="zh-CN" altLang="en-US" sz="2100" dirty="0"/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Statically initializes a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 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r>
              <a:rPr kumimoji="1" lang="en-US" altLang="zh-CN" sz="2100" dirty="0"/>
              <a:t>Task</a:t>
            </a:r>
            <a:r>
              <a:rPr kumimoji="1" lang="zh-CN" altLang="en-US" sz="2100" dirty="0"/>
              <a:t> </a:t>
            </a:r>
            <a:r>
              <a:rPr kumimoji="1" lang="en-US" altLang="zh-CN" sz="2100" dirty="0"/>
              <a:t>16:</a:t>
            </a:r>
            <a:r>
              <a:rPr kumimoji="1" lang="zh-CN" altLang="en-US" sz="2100" dirty="0"/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Statically initializes an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17: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initializes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3…100,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kumimoji="1"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223737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4506</TotalTime>
  <Words>425</Words>
  <Application>Microsoft Macintosh PowerPoint</Application>
  <PresentationFormat>宽屏</PresentationFormat>
  <Paragraphs>62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phan</dc:creator>
  <cp:lastModifiedBy>Wei Ren</cp:lastModifiedBy>
  <cp:revision>302</cp:revision>
  <dcterms:created xsi:type="dcterms:W3CDTF">2018-01-19T07:31:04Z</dcterms:created>
  <dcterms:modified xsi:type="dcterms:W3CDTF">2022-01-31T01:08:47Z</dcterms:modified>
</cp:coreProperties>
</file>