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0"/>
  </p:notesMasterIdLst>
  <p:sldIdLst>
    <p:sldId id="256" r:id="rId2"/>
    <p:sldId id="257" r:id="rId3"/>
    <p:sldId id="258" r:id="rId4"/>
    <p:sldId id="297" r:id="rId5"/>
    <p:sldId id="300" r:id="rId6"/>
    <p:sldId id="261" r:id="rId7"/>
    <p:sldId id="262" r:id="rId8"/>
    <p:sldId id="263" r:id="rId9"/>
    <p:sldId id="259" r:id="rId10"/>
    <p:sldId id="260" r:id="rId11"/>
    <p:sldId id="264" r:id="rId12"/>
    <p:sldId id="270" r:id="rId13"/>
    <p:sldId id="265" r:id="rId14"/>
    <p:sldId id="271" r:id="rId15"/>
    <p:sldId id="272" r:id="rId16"/>
    <p:sldId id="273" r:id="rId17"/>
    <p:sldId id="274" r:id="rId18"/>
    <p:sldId id="303" r:id="rId19"/>
    <p:sldId id="266" r:id="rId20"/>
    <p:sldId id="267" r:id="rId21"/>
    <p:sldId id="268" r:id="rId22"/>
    <p:sldId id="269" r:id="rId23"/>
    <p:sldId id="275" r:id="rId24"/>
    <p:sldId id="276" r:id="rId25"/>
    <p:sldId id="277" r:id="rId26"/>
    <p:sldId id="278" r:id="rId27"/>
    <p:sldId id="280" r:id="rId28"/>
    <p:sldId id="281" r:id="rId29"/>
    <p:sldId id="27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1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A8D286A0-D41F-B745-8118-62E2D70E3C82}">
          <p14:sldIdLst>
            <p14:sldId id="256"/>
          </p14:sldIdLst>
        </p14:section>
        <p14:section name="Creatiwity" id="{B3270B97-05F4-1F4C-9B4C-321CB83CC068}">
          <p14:sldIdLst>
            <p14:sldId id="257"/>
          </p14:sldIdLst>
        </p14:section>
        <p14:section name="Plan" id="{9E54BF7A-E051-0A4F-9CA9-1E570DD43D54}">
          <p14:sldIdLst>
            <p14:sldId id="258"/>
            <p14:sldId id="297"/>
            <p14:sldId id="300"/>
          </p14:sldIdLst>
        </p14:section>
        <p14:section name="Généralités" id="{851A07C9-19C1-344E-BD7B-FF9E5813132E}">
          <p14:sldIdLst>
            <p14:sldId id="261"/>
            <p14:sldId id="262"/>
            <p14:sldId id="263"/>
          </p14:sldIdLst>
        </p14:section>
        <p14:section name="HTML" id="{89EC5F85-8AFA-C84B-BAB5-FD4F51DC0FC7}">
          <p14:sldIdLst>
            <p14:sldId id="259"/>
            <p14:sldId id="260"/>
            <p14:sldId id="264"/>
            <p14:sldId id="270"/>
            <p14:sldId id="265"/>
            <p14:sldId id="271"/>
            <p14:sldId id="272"/>
            <p14:sldId id="273"/>
            <p14:sldId id="274"/>
            <p14:sldId id="303"/>
            <p14:sldId id="266"/>
            <p14:sldId id="267"/>
            <p14:sldId id="268"/>
            <p14:sldId id="269"/>
            <p14:sldId id="275"/>
            <p14:sldId id="276"/>
            <p14:sldId id="277"/>
            <p14:sldId id="278"/>
            <p14:sldId id="280"/>
            <p14:sldId id="281"/>
            <p14:sldId id="279"/>
          </p14:sldIdLst>
        </p14:section>
        <p14:section name="CSS" id="{20DB7F05-1930-924C-AA6D-3C697F2E9C6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Bootstrap" id="{C0EB8FF9-F2B4-7349-AC2C-F66B09E78D08}">
          <p14:sldIdLst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</p14:sldIdLst>
        </p14:section>
        <p14:section name="TP" id="{C69EAD0C-37AA-2640-B536-AFC057498FC4}">
          <p14:sldIdLst>
            <p14:sldId id="301"/>
          </p14:sldIdLst>
        </p14:section>
        <p14:section name="Fin" id="{BB289913-65AE-BB42-AA5E-E879F6198FB2}">
          <p14:sldIdLst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E8C0-3000-664B-81E8-A4A928ED81FB}" type="datetimeFigureOut">
              <a:rPr lang="fr-FR" smtClean="0"/>
              <a:t>05/10/2016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3ECD-D942-494D-A20E-A19D36A1D3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7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3ECD-D942-494D-A20E-A19D36A1D36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84C904-9EB5-3B43-910C-767F95EDBBDF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464162D-B12E-A641-B77F-2278B95489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57CF-EF9E-6E4E-A44D-BBE56C6B3DB6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BFBD-FAA5-F94C-BF9A-DE3B7E394A99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C76E-F0D0-6146-9A58-0618508A5073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B40B-2EDD-6447-96E9-D209223AC5BD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9D88-1073-034A-81F9-55B497EEA45A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E86B-89C5-E647-A345-C7616B8E2364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780-B89A-7A4B-9067-7065179E2CFD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C3A4-79C4-A244-A426-AC9E24AA804D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1978-C223-3648-9B15-29941C563487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5B2A-7024-C149-8333-05C75B29827A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D7EF8E-CB70-DF48-8DAE-173F160A3565}" type="datetime1">
              <a:rPr lang="fr-FR" smtClean="0"/>
              <a:t>05/10/2016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7" y="6463430"/>
            <a:ext cx="1594746" cy="3024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284" y="6358649"/>
            <a:ext cx="639391" cy="407276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4775135" y="639659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HTML,</a:t>
            </a:r>
            <a:r>
              <a:rPr lang="fr-FR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CSS, </a:t>
            </a:r>
            <a:r>
              <a:rPr lang="fr-FR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ien1619/html-css-cours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HTML, CSS,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Julien Blatecky (N2010)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HTML, langage de balisage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976718"/>
            <a:ext cx="8595360" cy="4351337"/>
          </a:xfrm>
        </p:spPr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fr-FR" i="1" dirty="0">
                <a:solidFill>
                  <a:srgbClr val="8F5902"/>
                </a:solidFill>
                <a:latin typeface="Monaco" charset="0"/>
              </a:rPr>
              <a:t>&lt;!DOCTYPE html&gt;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&lt;html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lang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 err="1">
                <a:solidFill>
                  <a:srgbClr val="4E9A06"/>
                </a:solidFill>
                <a:latin typeface="Monaco" charset="0"/>
              </a:rPr>
              <a:t>fr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head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fr-FR" dirty="0">
                <a:latin typeface="Monaco" charset="0"/>
              </a:rPr>
              <a:t>  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meta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charset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"utf-8"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fr-FR" dirty="0">
                <a:latin typeface="Monaco" charset="0"/>
              </a:rPr>
              <a:t>  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title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&gt;Exemple de fichier HTML&lt;/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title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head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body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dirty="0">
                <a:latin typeface="Monaco" charset="0"/>
              </a:rPr>
              <a:t>  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&lt;h1&gt;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Titre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&lt;/h1&gt;</a:t>
            </a:r>
          </a:p>
          <a:p>
            <a:pPr marL="0" indent="0">
              <a:lnSpc>
                <a:spcPts val="1000"/>
              </a:lnSpc>
              <a:buNone/>
            </a:pPr>
            <a:endParaRPr lang="mr-IN" dirty="0">
              <a:latin typeface="Monaco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fr-FR" dirty="0">
                <a:latin typeface="Monaco" charset="0"/>
              </a:rPr>
              <a:t>  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&lt;p&gt;Un paragraphe de texte quelconque.&lt;/p&gt;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body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html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HTML, langage de balisage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smtClean="0"/>
              <a:t>Structurer le contenu de manière sémantique.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3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Titres, différents niveaux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&lt;h1&gt;Titre de niveau 1&lt;/h1&gt;</a:t>
            </a:r>
          </a:p>
          <a:p>
            <a:pPr marL="0" indent="0" algn="ctr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&lt;h2&gt;Titre de niveau 2&lt;/h2&gt;</a:t>
            </a:r>
          </a:p>
          <a:p>
            <a:pPr marL="0" indent="0" algn="ctr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&lt;h3&gt;Titre de niveau 3&lt;/h3&gt;</a:t>
            </a:r>
          </a:p>
          <a:p>
            <a:pPr marL="0" indent="0" algn="ctr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&lt;h4&gt;Titre de niveau 4&lt;/h4&gt;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Paragraphes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&lt;p&gt;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Lorem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ipsum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sit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amet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consectetur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adipisicing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elit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sed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do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eiusmod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tempor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incididunt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labore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et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magna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aliqua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. Ut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enim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ad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minim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veniam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quis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nostrud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exercitation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ullamco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laboris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nisi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aliquip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ex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ea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commodo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consequat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pPr marL="0" indent="0">
              <a:buNone/>
            </a:pPr>
            <a:endParaRPr lang="fr-FR" dirty="0">
              <a:latin typeface="Monaco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&lt;p&gt;Duis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aute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irure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reprehenderit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voluptate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velit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esse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cillum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eu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fugiat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nulla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pariatur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.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Excepteur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sint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occaecat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cupidatat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non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proident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sunt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in culpa qui officia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deserunt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mollit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anim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id est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laborum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Balises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mr-IN" sz="4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4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44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endParaRPr lang="mr-IN" sz="4400" dirty="0">
              <a:latin typeface="Monaco" charset="0"/>
            </a:endParaRPr>
          </a:p>
          <a:p>
            <a:pPr marL="0" indent="0" algn="ctr">
              <a:buNone/>
            </a:pPr>
            <a:r>
              <a:rPr lang="fr-FR" sz="4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4400" b="1" dirty="0" err="1">
                <a:solidFill>
                  <a:srgbClr val="204A87"/>
                </a:solidFill>
                <a:latin typeface="Monaco" charset="0"/>
              </a:rPr>
              <a:t>span</a:t>
            </a:r>
            <a:r>
              <a:rPr lang="fr-FR" sz="4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Div</a:t>
            </a:r>
            <a:r>
              <a:rPr lang="fr-FR" dirty="0" smtClean="0"/>
              <a:t> et déclinaisons sémantiques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mr-IN" sz="4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4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4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 algn="ctr">
              <a:buNone/>
            </a:pPr>
            <a:r>
              <a:rPr lang="fr-FR" sz="4400" b="1" dirty="0">
                <a:solidFill>
                  <a:srgbClr val="204A87"/>
                </a:solidFill>
                <a:latin typeface="Monaco" charset="0"/>
              </a:rPr>
              <a:t>&lt;article&gt;</a:t>
            </a:r>
          </a:p>
          <a:p>
            <a:pPr marL="0" indent="0" algn="ctr">
              <a:buNone/>
            </a:pPr>
            <a:r>
              <a:rPr lang="mr-IN" sz="4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4400" b="1" dirty="0" err="1">
                <a:solidFill>
                  <a:srgbClr val="204A87"/>
                </a:solidFill>
                <a:latin typeface="Monaco" charset="0"/>
              </a:rPr>
              <a:t>nav</a:t>
            </a:r>
            <a:r>
              <a:rPr lang="mr-IN" sz="4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 algn="ctr">
              <a:buNone/>
            </a:pPr>
            <a:r>
              <a:rPr lang="fr-FR" sz="4400" b="1" dirty="0">
                <a:solidFill>
                  <a:srgbClr val="204A87"/>
                </a:solidFill>
                <a:latin typeface="Monaco" charset="0"/>
              </a:rPr>
              <a:t>&lt;section&gt;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7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Article de blog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261872" y="1832550"/>
            <a:ext cx="96926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&lt;article&gt;</a:t>
            </a:r>
          </a:p>
          <a:p>
            <a:r>
              <a:rPr lang="fr-FR" sz="1200" dirty="0">
                <a:latin typeface="Monaco" charset="0"/>
              </a:rPr>
              <a:t>  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&lt;h1&gt;Titre de l'article&lt;/h1&gt;</a:t>
            </a:r>
          </a:p>
          <a:p>
            <a:endParaRPr lang="fr-FR" sz="1200" dirty="0">
              <a:latin typeface="Monaco" charset="0"/>
            </a:endParaRPr>
          </a:p>
          <a:p>
            <a:r>
              <a:rPr lang="mr-IN" sz="1200" dirty="0">
                <a:latin typeface="Monaco" charset="0"/>
              </a:rPr>
              <a:t>  </a:t>
            </a:r>
            <a:r>
              <a:rPr lang="mr-IN" sz="1200" b="1" dirty="0">
                <a:solidFill>
                  <a:srgbClr val="204A87"/>
                </a:solidFill>
                <a:latin typeface="Monaco" charset="0"/>
              </a:rPr>
              <a:t>&lt;h2&gt;</a:t>
            </a:r>
            <a:r>
              <a:rPr lang="mr-IN" sz="1200" b="1" dirty="0" err="1">
                <a:solidFill>
                  <a:srgbClr val="204A87"/>
                </a:solidFill>
                <a:latin typeface="Monaco" charset="0"/>
              </a:rPr>
              <a:t>Partie</a:t>
            </a:r>
            <a:r>
              <a:rPr lang="mr-IN" sz="1200" b="1" dirty="0">
                <a:solidFill>
                  <a:srgbClr val="204A87"/>
                </a:solidFill>
                <a:latin typeface="Monaco" charset="0"/>
              </a:rPr>
              <a:t> 1&lt;/h2&gt;</a:t>
            </a:r>
          </a:p>
          <a:p>
            <a:endParaRPr lang="mr-IN" sz="1200" dirty="0">
              <a:latin typeface="Monaco" charset="0"/>
            </a:endParaRPr>
          </a:p>
          <a:p>
            <a:r>
              <a:rPr lang="fr-FR" sz="1200" dirty="0">
                <a:latin typeface="Monaco" charset="0"/>
              </a:rPr>
              <a:t>  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&lt;p&gt;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Lorem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ipsum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amet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consectetur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adipisicing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elit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sed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do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eiusmod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tempor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incididunt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magna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aliqua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ad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minim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veniam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quis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nostrud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exercitation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ullamco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laboris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nisi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aliquip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ex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commodo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consequat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endParaRPr lang="fr-FR" sz="1200" dirty="0">
              <a:latin typeface="Monaco" charset="0"/>
            </a:endParaRPr>
          </a:p>
          <a:p>
            <a:r>
              <a:rPr lang="fr-FR" sz="1200" dirty="0">
                <a:latin typeface="Monaco" charset="0"/>
              </a:rPr>
              <a:t>  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&lt;p&gt;Duis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aute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irure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reprehenderit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voluptate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velit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esse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cillum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eu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fugiat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nulla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pariatur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Excepteur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sint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occaecat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cupidatat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non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proident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culpa qui officia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deserunt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mollit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id est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endParaRPr lang="fr-FR" sz="1200" dirty="0">
              <a:latin typeface="Monaco" charset="0"/>
            </a:endParaRPr>
          </a:p>
          <a:p>
            <a:r>
              <a:rPr lang="mr-IN" sz="1200" dirty="0">
                <a:latin typeface="Monaco" charset="0"/>
              </a:rPr>
              <a:t>  </a:t>
            </a:r>
            <a:r>
              <a:rPr lang="mr-IN" sz="1200" b="1" dirty="0">
                <a:solidFill>
                  <a:srgbClr val="204A87"/>
                </a:solidFill>
                <a:latin typeface="Monaco" charset="0"/>
              </a:rPr>
              <a:t>&lt;h2&gt;</a:t>
            </a:r>
            <a:r>
              <a:rPr lang="mr-IN" sz="1200" b="1" dirty="0" err="1">
                <a:solidFill>
                  <a:srgbClr val="204A87"/>
                </a:solidFill>
                <a:latin typeface="Monaco" charset="0"/>
              </a:rPr>
              <a:t>Partie</a:t>
            </a:r>
            <a:r>
              <a:rPr lang="mr-IN" sz="1200" b="1" dirty="0">
                <a:solidFill>
                  <a:srgbClr val="204A87"/>
                </a:solidFill>
                <a:latin typeface="Monaco" charset="0"/>
              </a:rPr>
              <a:t> 2&lt;/h2&gt;</a:t>
            </a:r>
          </a:p>
          <a:p>
            <a:endParaRPr lang="mr-IN" sz="1200" dirty="0">
              <a:latin typeface="Monaco" charset="0"/>
            </a:endParaRPr>
          </a:p>
          <a:p>
            <a:r>
              <a:rPr lang="fr-FR" sz="1200" dirty="0">
                <a:latin typeface="Monaco" charset="0"/>
              </a:rPr>
              <a:t>  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&lt;p&gt;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Lorem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ipsum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amet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consectetur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adipisicing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elit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sed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do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eiusmod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tempor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incididunt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magna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aliqua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ad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minim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veniam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quis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nostrud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exercitation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ullamco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laboris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nisi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ut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aliquip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ex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commodo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consequat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endParaRPr lang="fr-FR" sz="1200" dirty="0">
              <a:latin typeface="Monaco" charset="0"/>
            </a:endParaRPr>
          </a:p>
          <a:p>
            <a:r>
              <a:rPr lang="fr-FR" sz="1200" dirty="0">
                <a:latin typeface="Monaco" charset="0"/>
              </a:rPr>
              <a:t>  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&lt;p&gt;Duis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aute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irure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reprehenderit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voluptate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velit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esse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cillum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dolore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eu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fugiat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nulla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pariatur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Excepteur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sint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occaecat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cupidatat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non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proident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,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sunt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in culpa qui officia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deserunt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mollit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anim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 id est </a:t>
            </a:r>
            <a:r>
              <a:rPr lang="fr-FR" sz="1200" b="1" dirty="0" err="1">
                <a:solidFill>
                  <a:srgbClr val="204A87"/>
                </a:solidFill>
                <a:latin typeface="Monaco" charset="0"/>
              </a:rPr>
              <a:t>laborum</a:t>
            </a:r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.&lt;/p&gt;</a:t>
            </a:r>
          </a:p>
          <a:p>
            <a:r>
              <a:rPr lang="fr-FR" sz="1200" b="1" dirty="0">
                <a:solidFill>
                  <a:srgbClr val="204A87"/>
                </a:solidFill>
                <a:latin typeface="Monaco" charset="0"/>
              </a:rPr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70013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Article de blog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261872" y="1832550"/>
            <a:ext cx="9692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04A87"/>
                </a:solidFill>
                <a:latin typeface="Monaco" charset="0"/>
              </a:rPr>
              <a:t>&lt;article&gt;</a:t>
            </a:r>
          </a:p>
          <a:p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&lt;h1&gt;Titre de l'article&lt;/h1&gt;</a:t>
            </a:r>
          </a:p>
          <a:p>
            <a:endParaRPr lang="fr-FR" dirty="0">
              <a:latin typeface="Monaco" charset="0"/>
            </a:endParaRPr>
          </a:p>
          <a:p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&lt;h2&gt;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Partie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 1&lt;/h2&gt;</a:t>
            </a:r>
          </a:p>
          <a:p>
            <a:endParaRPr lang="mr-IN" dirty="0">
              <a:latin typeface="Monaco" charset="0"/>
            </a:endParaRPr>
          </a:p>
          <a:p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&lt;p&gt;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Lorem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ipsum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smtClean="0">
                <a:solidFill>
                  <a:srgbClr val="204A87"/>
                </a:solidFill>
                <a:latin typeface="Monaco" charset="0"/>
              </a:rPr>
              <a:t>...&lt;/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p&gt;</a:t>
            </a:r>
          </a:p>
          <a:p>
            <a:endParaRPr lang="fr-FR" dirty="0">
              <a:latin typeface="Monaco" charset="0"/>
            </a:endParaRPr>
          </a:p>
          <a:p>
            <a:r>
              <a:rPr lang="fr-FR" dirty="0">
                <a:latin typeface="Monaco" charset="0"/>
              </a:rPr>
              <a:t>  </a:t>
            </a:r>
            <a:r>
              <a:rPr lang="fr-FR" b="1" dirty="0" smtClean="0">
                <a:solidFill>
                  <a:srgbClr val="204A87"/>
                </a:solidFill>
                <a:latin typeface="Monaco" charset="0"/>
              </a:rPr>
              <a:t>&lt;p&gt;...&lt;/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p&gt;</a:t>
            </a:r>
          </a:p>
          <a:p>
            <a:endParaRPr lang="fr-FR" dirty="0">
              <a:latin typeface="Monaco" charset="0"/>
            </a:endParaRPr>
          </a:p>
          <a:p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&lt;h2&gt;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Partie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 2&lt;/h2&gt;</a:t>
            </a:r>
          </a:p>
          <a:p>
            <a:endParaRPr lang="mr-IN" dirty="0">
              <a:latin typeface="Monaco" charset="0"/>
            </a:endParaRPr>
          </a:p>
          <a:p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&lt;p&gt;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Lorem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ipsum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smtClean="0">
                <a:solidFill>
                  <a:srgbClr val="204A87"/>
                </a:solidFill>
                <a:latin typeface="Monaco" charset="0"/>
              </a:rPr>
              <a:t>...&lt;/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p&gt;</a:t>
            </a:r>
          </a:p>
          <a:p>
            <a:endParaRPr lang="fr-FR" dirty="0">
              <a:latin typeface="Monaco" charset="0"/>
            </a:endParaRPr>
          </a:p>
          <a:p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&lt;p</a:t>
            </a:r>
            <a:r>
              <a:rPr lang="fr-FR" b="1" dirty="0" smtClean="0">
                <a:solidFill>
                  <a:srgbClr val="204A87"/>
                </a:solidFill>
                <a:latin typeface="Monaco" charset="0"/>
              </a:rPr>
              <a:t>&gt;...&lt;/p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r>
              <a:rPr lang="fr-FR" b="1" dirty="0">
                <a:solidFill>
                  <a:srgbClr val="204A87"/>
                </a:solidFill>
                <a:latin typeface="Monaco" charset="0"/>
              </a:rPr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147345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b="1" dirty="0">
                <a:solidFill>
                  <a:srgbClr val="204A87"/>
                </a:solidFill>
                <a:latin typeface="Monaco" charset="0"/>
              </a:rPr>
              <a:t>&lt;a </a:t>
            </a:r>
            <a:r>
              <a:rPr lang="fr-FR" sz="2400" b="1" dirty="0" err="1">
                <a:solidFill>
                  <a:srgbClr val="C4A000"/>
                </a:solidFill>
                <a:latin typeface="Monaco" charset="0"/>
              </a:rPr>
              <a:t>href</a:t>
            </a:r>
            <a:r>
              <a:rPr lang="fr-FR" sz="2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400" b="1" dirty="0">
                <a:solidFill>
                  <a:srgbClr val="4E9A06"/>
                </a:solidFill>
                <a:latin typeface="Monaco" charset="0"/>
              </a:rPr>
              <a:t>"http://</a:t>
            </a:r>
            <a:r>
              <a:rPr lang="fr-FR" sz="2400" b="1" dirty="0" err="1">
                <a:solidFill>
                  <a:srgbClr val="4E9A06"/>
                </a:solidFill>
                <a:latin typeface="Monaco" charset="0"/>
              </a:rPr>
              <a:t>monsite.fr</a:t>
            </a:r>
            <a:r>
              <a:rPr lang="fr-FR" sz="2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400" b="1" dirty="0">
                <a:solidFill>
                  <a:srgbClr val="204A87"/>
                </a:solidFill>
                <a:latin typeface="Monaco" charset="0"/>
              </a:rPr>
              <a:t>&gt;Mon Site&lt;/a</a:t>
            </a:r>
            <a:r>
              <a:rPr lang="fr-FR" sz="24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endParaRPr lang="fr-FR" sz="2400" b="1" dirty="0">
              <a:solidFill>
                <a:srgbClr val="204A87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4800" y="1828800"/>
            <a:ext cx="5742432" cy="4351337"/>
          </a:xfrm>
        </p:spPr>
        <p:txBody>
          <a:bodyPr anchor="ctr"/>
          <a:lstStyle/>
          <a:p>
            <a:pPr marL="0" indent="0"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ul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&lt;li&gt;Élément 1&lt;/li&gt;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&lt;li&gt;Élément 2&lt;/li&gt;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&lt;li&gt;Élément 3&lt;/li&gt;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&lt;li&gt;Élément 4&lt;/li&gt;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&lt;li&gt;Élément 5&lt;/li&gt;</a:t>
            </a:r>
          </a:p>
          <a:p>
            <a:pPr marL="0" indent="0"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ul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8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Creatiwity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Fondé en Octobre 2013, avec Johan </a:t>
            </a:r>
            <a:r>
              <a:rPr lang="fr-FR" dirty="0" err="1" smtClean="0"/>
              <a:t>Dufau</a:t>
            </a:r>
            <a:r>
              <a:rPr lang="fr-FR" dirty="0" smtClean="0"/>
              <a:t> (N2010)</a:t>
            </a:r>
          </a:p>
          <a:p>
            <a:r>
              <a:rPr lang="fr-FR" dirty="0" smtClean="0"/>
              <a:t>Clients : Air France, </a:t>
            </a:r>
            <a:r>
              <a:rPr lang="fr-FR" dirty="0" err="1" smtClean="0"/>
              <a:t>Gucchi</a:t>
            </a:r>
            <a:r>
              <a:rPr lang="fr-FR" dirty="0" smtClean="0"/>
              <a:t>, ALK, MSD, </a:t>
            </a:r>
            <a:r>
              <a:rPr lang="fr-FR" dirty="0" err="1" smtClean="0"/>
              <a:t>Abbvie</a:t>
            </a:r>
            <a:r>
              <a:rPr lang="fr-FR" dirty="0" smtClean="0"/>
              <a:t>, </a:t>
            </a:r>
            <a:r>
              <a:rPr lang="fr-FR" dirty="0" err="1" smtClean="0"/>
              <a:t>monAlbumPhoto</a:t>
            </a:r>
            <a:r>
              <a:rPr lang="fr-FR" dirty="0" smtClean="0"/>
              <a:t>, </a:t>
            </a:r>
            <a:r>
              <a:rPr lang="mr-IN" dirty="0" smtClean="0"/>
              <a:t>…</a:t>
            </a:r>
            <a:endParaRPr lang="fr-FR" dirty="0" smtClean="0"/>
          </a:p>
          <a:p>
            <a:r>
              <a:rPr lang="fr-FR" dirty="0" smtClean="0"/>
              <a:t>3 axes principaux de développement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32212" y="3845859"/>
            <a:ext cx="1721223" cy="172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98940" y="3845858"/>
            <a:ext cx="1721223" cy="172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(API)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175350" y="3845857"/>
            <a:ext cx="1721223" cy="172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75212" y="1828800"/>
            <a:ext cx="6482020" cy="4351337"/>
          </a:xfrm>
        </p:spPr>
        <p:txBody>
          <a:bodyPr anchor="ctr"/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&lt;table&gt;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tr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Colonne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 1&lt;/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Colonne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 2&lt;/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Colonne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 3&lt;/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tr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65176" y="1828800"/>
            <a:ext cx="6092056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&lt;table&gt;</a:t>
            </a:r>
          </a:p>
          <a:p>
            <a:pPr marL="0" indent="0">
              <a:buNone/>
            </a:pPr>
            <a:r>
              <a:rPr lang="mr-IN" sz="2800" dirty="0">
                <a:latin typeface="Monaco" charset="0"/>
              </a:rPr>
              <a:t>  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2800" b="1" dirty="0" err="1">
                <a:solidFill>
                  <a:srgbClr val="204A87"/>
                </a:solidFill>
                <a:latin typeface="Monaco" charset="0"/>
              </a:rPr>
              <a:t>tr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800" dirty="0">
                <a:latin typeface="Monaco" charset="0"/>
              </a:rPr>
              <a:t>    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2800" b="1" dirty="0" err="1" smtClean="0">
                <a:solidFill>
                  <a:srgbClr val="204A87"/>
                </a:solidFill>
                <a:latin typeface="Monaco" charset="0"/>
              </a:rPr>
              <a:t>th</a:t>
            </a:r>
            <a:r>
              <a:rPr lang="mr-IN" sz="28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fr-FR" sz="2800" b="1" dirty="0" smtClean="0">
                <a:solidFill>
                  <a:srgbClr val="204A87"/>
                </a:solidFill>
                <a:latin typeface="Monaco" charset="0"/>
              </a:rPr>
              <a:t>En-tête</a:t>
            </a:r>
            <a:r>
              <a:rPr lang="mr-IN" sz="2800" b="1" dirty="0" smtClean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800" b="1" dirty="0" err="1">
                <a:solidFill>
                  <a:srgbClr val="204A87"/>
                </a:solidFill>
                <a:latin typeface="Monaco" charset="0"/>
              </a:rPr>
              <a:t>th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800" dirty="0">
                <a:latin typeface="Monaco" charset="0"/>
              </a:rPr>
              <a:t>    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2800" b="1" dirty="0" err="1" smtClean="0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sz="28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fr-FR" sz="2800" b="1" dirty="0" smtClean="0">
                <a:solidFill>
                  <a:srgbClr val="204A87"/>
                </a:solidFill>
                <a:latin typeface="Monaco" charset="0"/>
              </a:rPr>
              <a:t>Contenu</a:t>
            </a:r>
            <a:r>
              <a:rPr lang="mr-IN" sz="2800" b="1" dirty="0" smtClean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800" b="1" dirty="0" err="1">
                <a:solidFill>
                  <a:srgbClr val="204A87"/>
                </a:solidFill>
                <a:latin typeface="Monaco" charset="0"/>
              </a:rPr>
              <a:t>td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800" dirty="0">
                <a:latin typeface="Monaco" charset="0"/>
              </a:rPr>
              <a:t>  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800" b="1" dirty="0" err="1">
                <a:solidFill>
                  <a:srgbClr val="204A87"/>
                </a:solidFill>
                <a:latin typeface="Monaco" charset="0"/>
              </a:rPr>
              <a:t>tr</a:t>
            </a: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&lt;/table&gt;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6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err="1" smtClean="0"/>
              <a:t>Src</a:t>
            </a:r>
            <a:r>
              <a:rPr lang="fr-FR" sz="2800" dirty="0" smtClean="0"/>
              <a:t>/html/exercices/exercice1.html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6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73506" y="1828800"/>
            <a:ext cx="6683726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28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2800" b="1" dirty="0" err="1">
                <a:solidFill>
                  <a:srgbClr val="C4A000"/>
                </a:solidFill>
                <a:latin typeface="Monaco" charset="0"/>
              </a:rPr>
              <a:t>method</a:t>
            </a:r>
            <a:r>
              <a:rPr lang="fr-FR" sz="28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800" b="1" dirty="0">
                <a:solidFill>
                  <a:srgbClr val="4E9A06"/>
                </a:solidFill>
                <a:latin typeface="Monaco" charset="0"/>
              </a:rPr>
              <a:t>"post"</a:t>
            </a: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8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8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mr-IN" sz="28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endParaRPr lang="mr-IN" sz="2800" b="1" dirty="0">
              <a:solidFill>
                <a:srgbClr val="204A87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20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sz="2000" dirty="0">
                <a:latin typeface="Monaco" charset="0"/>
              </a:rPr>
              <a:t>  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&lt;label 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for=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 err="1">
                <a:solidFill>
                  <a:srgbClr val="4E9A06"/>
                </a:solidFill>
                <a:latin typeface="Monaco" charset="0"/>
              </a:rPr>
              <a:t>firstname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&gt;&lt;/label&gt;</a:t>
            </a:r>
          </a:p>
          <a:p>
            <a:pPr marL="0" indent="0">
              <a:buNone/>
            </a:pPr>
            <a:r>
              <a:rPr lang="fr-FR" sz="2000" dirty="0">
                <a:latin typeface="Monaco" charset="0"/>
              </a:rPr>
              <a:t>  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20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 err="1">
                <a:solidFill>
                  <a:srgbClr val="4E9A06"/>
                </a:solidFill>
                <a:latin typeface="Monaco" charset="0"/>
              </a:rPr>
              <a:t>firstname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2000" b="1" dirty="0" err="1" smtClean="0">
                <a:solidFill>
                  <a:srgbClr val="C4A000"/>
                </a:solidFill>
                <a:latin typeface="Monaco" charset="0"/>
              </a:rPr>
              <a:t>placeholder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"Prénom"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fr-FR" sz="2000" dirty="0">
              <a:latin typeface="Monaco" charset="0"/>
            </a:endParaRPr>
          </a:p>
          <a:p>
            <a:pPr marL="0" indent="0">
              <a:buNone/>
            </a:pPr>
            <a:r>
              <a:rPr lang="fr-FR" sz="2000" dirty="0">
                <a:latin typeface="Monaco" charset="0"/>
              </a:rPr>
              <a:t>  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&lt;label 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for=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 err="1">
                <a:solidFill>
                  <a:srgbClr val="4E9A06"/>
                </a:solidFill>
                <a:latin typeface="Monaco" charset="0"/>
              </a:rPr>
              <a:t>lastname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&gt;&lt;/label&gt;</a:t>
            </a:r>
          </a:p>
          <a:p>
            <a:pPr marL="0" indent="0">
              <a:buNone/>
            </a:pPr>
            <a:r>
              <a:rPr lang="fr-FR" sz="2000" dirty="0">
                <a:latin typeface="Monaco" charset="0"/>
              </a:rPr>
              <a:t>  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20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000" b="1" dirty="0" err="1">
                <a:solidFill>
                  <a:srgbClr val="4E9A06"/>
                </a:solidFill>
                <a:latin typeface="Monaco" charset="0"/>
              </a:rPr>
              <a:t>lastname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2000" b="1" dirty="0" err="1">
                <a:solidFill>
                  <a:srgbClr val="C4A000"/>
                </a:solidFill>
                <a:latin typeface="Monaco" charset="0"/>
              </a:rPr>
              <a:t>placeholder</a:t>
            </a:r>
            <a:r>
              <a:rPr lang="fr-FR" sz="20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2000" b="1" dirty="0">
                <a:solidFill>
                  <a:srgbClr val="4E9A06"/>
                </a:solidFill>
                <a:latin typeface="Monaco" charset="0"/>
              </a:rPr>
              <a:t>"Nom"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mr-IN" sz="20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0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mr-IN" sz="20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6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 - Inputs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&lt;label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for=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firstname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&gt;Homme&lt;/label&gt;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text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firstname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gender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fr-FR" sz="1400" dirty="0">
              <a:latin typeface="Monaco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password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password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password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"radio"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gender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-male"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gender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value=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"male"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"radio"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gender-female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gender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value=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female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checkbox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cgu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name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cgu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value=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cgu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fr-FR" sz="1400" dirty="0">
              <a:latin typeface="Monaco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1400" b="1" dirty="0" err="1">
                <a:solidFill>
                  <a:srgbClr val="204A87"/>
                </a:solidFill>
                <a:latin typeface="Monaco" charset="0"/>
              </a:rPr>
              <a:t>button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button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&gt;Bouton standard&lt;/</a:t>
            </a:r>
            <a:r>
              <a:rPr lang="fr-FR" sz="1400" b="1" dirty="0" err="1">
                <a:solidFill>
                  <a:srgbClr val="204A87"/>
                </a:solidFill>
                <a:latin typeface="Monaco" charset="0"/>
              </a:rPr>
              <a:t>button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1400" b="1" dirty="0" err="1">
                <a:solidFill>
                  <a:srgbClr val="204A87"/>
                </a:solidFill>
                <a:latin typeface="Monaco" charset="0"/>
              </a:rPr>
              <a:t>button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submit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&gt;Envoyer&lt;/</a:t>
            </a:r>
            <a:r>
              <a:rPr lang="fr-FR" sz="1400" b="1" dirty="0" err="1">
                <a:solidFill>
                  <a:srgbClr val="204A87"/>
                </a:solidFill>
                <a:latin typeface="Monaco" charset="0"/>
              </a:rPr>
              <a:t>button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4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err="1" smtClean="0"/>
              <a:t>Src</a:t>
            </a:r>
            <a:r>
              <a:rPr lang="fr-FR" sz="2800" dirty="0" smtClean="0"/>
              <a:t>/html/exercices/exercice2.html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Médias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img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src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 err="1">
                <a:solidFill>
                  <a:srgbClr val="4E9A06"/>
                </a:solidFill>
                <a:latin typeface="Monaco" charset="0"/>
              </a:rPr>
              <a:t>image.png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alt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"Description de l'image"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/&gt;</a:t>
            </a:r>
          </a:p>
          <a:p>
            <a:pPr marL="0" indent="0" algn="ctr">
              <a:buNone/>
            </a:pPr>
            <a:endParaRPr lang="fr-FR" dirty="0">
              <a:latin typeface="Monaco" charset="0"/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video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src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"video.mp4"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&gt;&lt;/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video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 algn="ctr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&lt;audio </a:t>
            </a:r>
            <a:r>
              <a:rPr lang="fr-FR" b="1" dirty="0" err="1">
                <a:solidFill>
                  <a:srgbClr val="C4A000"/>
                </a:solidFill>
                <a:latin typeface="Monaco" charset="0"/>
              </a:rPr>
              <a:t>src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"audio.mp3"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&gt;&lt;/audio&gt;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Compatibilité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http://</a:t>
            </a:r>
            <a:r>
              <a:rPr lang="fr-FR" sz="3600" dirty="0" err="1"/>
              <a:t>caniuse.com</a:t>
            </a:r>
            <a:r>
              <a:rPr lang="fr-FR" sz="3600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8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Microdata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/>
              <a:t>Amélioration de la compréhension du contenu par les moteurs de recherche.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err="1" smtClean="0"/>
              <a:t>Schema.org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HTML, CSS,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Généralités</a:t>
            </a:r>
          </a:p>
          <a:p>
            <a:r>
              <a:rPr lang="fr-FR" dirty="0" smtClean="0"/>
              <a:t>HTML, langage de balisage, sémantique</a:t>
            </a:r>
          </a:p>
          <a:p>
            <a:pPr lvl="1"/>
            <a:r>
              <a:rPr lang="fr-FR" dirty="0" smtClean="0"/>
              <a:t>Balises pour les textes, listes, tableaux</a:t>
            </a:r>
          </a:p>
          <a:p>
            <a:pPr lvl="1"/>
            <a:r>
              <a:rPr lang="fr-FR" dirty="0" smtClean="0"/>
              <a:t>Formulaires</a:t>
            </a:r>
          </a:p>
          <a:p>
            <a:pPr lvl="1"/>
            <a:r>
              <a:rPr lang="fr-FR" dirty="0" smtClean="0"/>
              <a:t>Balises multimédia</a:t>
            </a:r>
          </a:p>
          <a:p>
            <a:pPr lvl="1"/>
            <a:r>
              <a:rPr lang="fr-FR" dirty="0" smtClean="0"/>
              <a:t>Référencement</a:t>
            </a:r>
          </a:p>
          <a:p>
            <a:r>
              <a:rPr lang="fr-FR" dirty="0" smtClean="0"/>
              <a:t>CSS</a:t>
            </a:r>
          </a:p>
          <a:p>
            <a:pPr lvl="1"/>
            <a:r>
              <a:rPr lang="fr-FR" dirty="0" smtClean="0"/>
              <a:t>Sélecteurs HTML</a:t>
            </a:r>
          </a:p>
          <a:p>
            <a:pPr lvl="1"/>
            <a:r>
              <a:rPr lang="fr-FR" dirty="0" smtClean="0"/>
              <a:t>Propriétés de base</a:t>
            </a:r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Responsive</a:t>
            </a:r>
          </a:p>
          <a:p>
            <a:pPr lvl="1"/>
            <a:r>
              <a:rPr lang="fr-FR" dirty="0" smtClean="0"/>
              <a:t>Système de grille</a:t>
            </a:r>
          </a:p>
          <a:p>
            <a:pPr lvl="1"/>
            <a:r>
              <a:rPr lang="fr-FR" dirty="0" smtClean="0"/>
              <a:t>Exemples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6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Feuilles de style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0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Styliser le contenu en termes de positionnement, couleurs, taille, </a:t>
            </a:r>
            <a:r>
              <a:rPr lang="mr-IN" sz="2800" dirty="0" smtClean="0"/>
              <a:t>…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5931" y="2608729"/>
            <a:ext cx="2718457" cy="2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Index.html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059706" y="2608728"/>
            <a:ext cx="1250577" cy="125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Style.css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7052177" y="4114800"/>
            <a:ext cx="1258106" cy="125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Style2.css</a:t>
            </a:r>
            <a:endParaRPr lang="fr-FR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967883" y="3240741"/>
            <a:ext cx="2084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975412" y="4737847"/>
            <a:ext cx="2084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9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04565" y="1828800"/>
            <a:ext cx="6952667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s-IS" sz="2800" b="1" dirty="0">
                <a:solidFill>
                  <a:srgbClr val="204A87"/>
                </a:solidFill>
                <a:latin typeface="Monaco" charset="0"/>
              </a:rPr>
              <a:t>h2 </a:t>
            </a:r>
            <a:r>
              <a:rPr lang="is-IS" sz="28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None/>
            </a:pPr>
            <a:r>
              <a:rPr lang="fr-FR" sz="2800" dirty="0">
                <a:latin typeface="Monaco" charset="0"/>
              </a:rPr>
              <a:t>	</a:t>
            </a:r>
            <a:r>
              <a:rPr lang="fr-FR" sz="2800" b="1" dirty="0">
                <a:solidFill>
                  <a:srgbClr val="204A87"/>
                </a:solidFill>
                <a:latin typeface="Monaco" charset="0"/>
              </a:rPr>
              <a:t>font-size</a:t>
            </a:r>
            <a:r>
              <a:rPr lang="fr-FR" sz="2800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sz="2800" b="1" dirty="0">
                <a:solidFill>
                  <a:srgbClr val="0000CF"/>
                </a:solidFill>
                <a:latin typeface="Monaco" charset="0"/>
              </a:rPr>
              <a:t>1.8em</a:t>
            </a:r>
            <a:r>
              <a:rPr lang="fr-FR" sz="28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it-IT" sz="2800" dirty="0">
                <a:latin typeface="Monaco" charset="0"/>
              </a:rPr>
              <a:t>	</a:t>
            </a:r>
            <a:r>
              <a:rPr lang="it-IT" sz="2800" b="1" dirty="0">
                <a:solidFill>
                  <a:srgbClr val="204A87"/>
                </a:solidFill>
                <a:latin typeface="Monaco" charset="0"/>
              </a:rPr>
              <a:t>color</a:t>
            </a:r>
            <a:r>
              <a:rPr lang="it-IT" sz="2800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it-IT" sz="2800" b="1" dirty="0">
                <a:solidFill>
                  <a:srgbClr val="0000CF"/>
                </a:solidFill>
                <a:latin typeface="Monaco" charset="0"/>
              </a:rPr>
              <a:t>#fbb040</a:t>
            </a:r>
            <a:r>
              <a:rPr lang="it-IT" sz="28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it-IT" sz="2800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6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"main-content"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"box"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&gt;&lt;/div&gt;</a:t>
            </a:r>
          </a:p>
          <a:p>
            <a:pPr marL="0" indent="0">
              <a:buNone/>
            </a:pPr>
            <a:r>
              <a:rPr lang="fr-FR" dirty="0" smtClean="0"/>
              <a:t>--------------------------------------</a:t>
            </a:r>
          </a:p>
          <a:p>
            <a:pPr marL="0" indent="0">
              <a:buNone/>
            </a:pPr>
            <a:r>
              <a:rPr lang="nb-NO" b="1" dirty="0">
                <a:solidFill>
                  <a:srgbClr val="204A87"/>
                </a:solidFill>
                <a:latin typeface="Monaco" charset="0"/>
              </a:rPr>
              <a:t>div </a:t>
            </a:r>
            <a:r>
              <a:rPr lang="nb-NO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CE5C00"/>
                </a:solidFill>
                <a:latin typeface="Monaco" charset="0"/>
              </a:rPr>
              <a:t>...</a:t>
            </a:r>
          </a:p>
          <a:p>
            <a:pPr marL="0" indent="0">
              <a:buNone/>
            </a:pPr>
            <a:r>
              <a:rPr lang="mr-IN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dirty="0">
              <a:latin typeface="Monaco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Monaco" charset="0"/>
              </a:rPr>
              <a:t>#main-content 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CE5C00"/>
                </a:solidFill>
                <a:latin typeface="Monaco" charset="0"/>
              </a:rPr>
              <a:t>...</a:t>
            </a:r>
          </a:p>
          <a:p>
            <a:pPr marL="0" indent="0">
              <a:buNone/>
            </a:pPr>
            <a:r>
              <a:rPr lang="mr-IN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dirty="0">
              <a:latin typeface="Monaco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Monaco" charset="0"/>
              </a:rPr>
              <a:t>.box </a:t>
            </a:r>
            <a:r>
              <a:rPr lang="it-IT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>
                <a:solidFill>
                  <a:srgbClr val="CE5C00"/>
                </a:solidFill>
                <a:latin typeface="Monaco" charset="0"/>
              </a:rPr>
              <a:t>...</a:t>
            </a:r>
          </a:p>
          <a:p>
            <a:pPr marL="0" indent="0">
              <a:buNone/>
            </a:pPr>
            <a:r>
              <a:rPr lang="mr-IN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8082" y="1828800"/>
            <a:ext cx="7719150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body </a:t>
            </a:r>
            <a:r>
              <a:rPr lang="fr-FR" sz="2000" b="1" dirty="0">
                <a:solidFill>
                  <a:srgbClr val="000000"/>
                </a:solidFill>
                <a:latin typeface="Monaco" charset="0"/>
              </a:rPr>
              <a:t>#main-content </a:t>
            </a:r>
            <a:r>
              <a:rPr lang="fr-FR" sz="20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fr-FR" sz="2000" b="1" dirty="0" err="1">
                <a:solidFill>
                  <a:srgbClr val="000000"/>
                </a:solidFill>
                <a:latin typeface="Monaco" charset="0"/>
              </a:rPr>
              <a:t>.box</a:t>
            </a:r>
            <a:r>
              <a:rPr lang="fr-FR" sz="2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sz="2000" b="1" dirty="0">
                <a:solidFill>
                  <a:srgbClr val="CE5C00"/>
                </a:solidFill>
                <a:latin typeface="Monaco" charset="0"/>
              </a:rPr>
              <a:t>&gt; </a:t>
            </a:r>
            <a:r>
              <a:rPr lang="fr-FR" sz="2000" b="1" dirty="0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sz="2000" b="1" dirty="0">
                <a:solidFill>
                  <a:srgbClr val="CE5C00"/>
                </a:solidFill>
                <a:latin typeface="Monaco" charset="0"/>
              </a:rPr>
              <a:t>, </a:t>
            </a:r>
            <a:r>
              <a:rPr lang="fr-FR" sz="2000" b="1" dirty="0" err="1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sz="2000" b="1" dirty="0" err="1">
                <a:solidFill>
                  <a:srgbClr val="000000"/>
                </a:solidFill>
                <a:latin typeface="Monaco" charset="0"/>
              </a:rPr>
              <a:t>.special</a:t>
            </a:r>
            <a:r>
              <a:rPr lang="fr-FR" sz="2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None/>
            </a:pPr>
            <a:r>
              <a:rPr lang="mr-IN" sz="2000" dirty="0">
                <a:latin typeface="Monaco" charset="0"/>
              </a:rPr>
              <a:t>  </a:t>
            </a:r>
            <a:r>
              <a:rPr lang="mr-IN" sz="2000" b="1" dirty="0">
                <a:solidFill>
                  <a:srgbClr val="CE5C00"/>
                </a:solidFill>
                <a:latin typeface="Monaco" charset="0"/>
              </a:rPr>
              <a:t>...</a:t>
            </a:r>
          </a:p>
          <a:p>
            <a:pPr marL="0" indent="0">
              <a:buNone/>
            </a:pPr>
            <a:r>
              <a:rPr lang="mr-IN" sz="20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2000" b="1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2552" y="1828800"/>
            <a:ext cx="7584679" cy="4351337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body 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#main-content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fr-FR" b="1" dirty="0" err="1">
                <a:solidFill>
                  <a:srgbClr val="000000"/>
                </a:solidFill>
                <a:latin typeface="Monaco" charset="0"/>
              </a:rPr>
              <a:t>.box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&gt;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b="1" dirty="0" err="1">
                <a:solidFill>
                  <a:srgbClr val="000000"/>
                </a:solidFill>
                <a:latin typeface="Monaco" charset="0"/>
              </a:rPr>
              <a:t>.special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font-size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>
                <a:solidFill>
                  <a:srgbClr val="0000CF"/>
                </a:solidFill>
                <a:latin typeface="Monaco" charset="0"/>
              </a:rPr>
              <a:t>18px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font-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weight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bold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font-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family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sans-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serif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endParaRPr lang="fr-FR" dirty="0">
              <a:latin typeface="Monaco" charset="0"/>
            </a:endParaRPr>
          </a:p>
          <a:p>
            <a:pPr marL="0" indent="0">
              <a:buNone/>
            </a:pPr>
            <a:r>
              <a:rPr lang="ro-RO" dirty="0">
                <a:latin typeface="Monaco" charset="0"/>
              </a:rPr>
              <a:t>  </a:t>
            </a:r>
            <a:r>
              <a:rPr lang="ro-RO" b="1" dirty="0">
                <a:solidFill>
                  <a:srgbClr val="204A87"/>
                </a:solidFill>
                <a:latin typeface="Monaco" charset="0"/>
              </a:rPr>
              <a:t>color</a:t>
            </a:r>
            <a:r>
              <a:rPr lang="ro-RO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ro-RO" b="1" dirty="0">
                <a:solidFill>
                  <a:srgbClr val="0000CF"/>
                </a:solidFill>
                <a:latin typeface="Monaco" charset="0"/>
              </a:rPr>
              <a:t>#000</a:t>
            </a:r>
            <a:r>
              <a:rPr lang="ro-RO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ro-RO" dirty="0">
                <a:latin typeface="Monaco" charset="0"/>
              </a:rPr>
              <a:t>  </a:t>
            </a:r>
            <a:r>
              <a:rPr lang="ro-RO" b="1" dirty="0">
                <a:solidFill>
                  <a:srgbClr val="204A87"/>
                </a:solidFill>
                <a:latin typeface="Monaco" charset="0"/>
              </a:rPr>
              <a:t>background-color</a:t>
            </a:r>
            <a:r>
              <a:rPr lang="ro-RO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ro-RO" b="1" dirty="0">
                <a:solidFill>
                  <a:srgbClr val="0000CF"/>
                </a:solidFill>
                <a:latin typeface="Monaco" charset="0"/>
              </a:rPr>
              <a:t>#</a:t>
            </a:r>
            <a:r>
              <a:rPr lang="ro-RO" b="1" dirty="0" err="1">
                <a:solidFill>
                  <a:srgbClr val="0000CF"/>
                </a:solidFill>
                <a:latin typeface="Monaco" charset="0"/>
              </a:rPr>
              <a:t>fff</a:t>
            </a:r>
            <a:r>
              <a:rPr lang="ro-RO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ro-RO" dirty="0">
                <a:latin typeface="Monaco" charset="0"/>
              </a:rPr>
              <a:t>  </a:t>
            </a:r>
            <a:r>
              <a:rPr lang="ro-RO" b="1" dirty="0">
                <a:solidFill>
                  <a:srgbClr val="204A87"/>
                </a:solidFill>
                <a:latin typeface="Monaco" charset="0"/>
              </a:rPr>
              <a:t>background-</a:t>
            </a:r>
            <a:r>
              <a:rPr lang="ro-RO" b="1" dirty="0" err="1">
                <a:solidFill>
                  <a:srgbClr val="204A87"/>
                </a:solidFill>
                <a:latin typeface="Monaco" charset="0"/>
              </a:rPr>
              <a:t>image</a:t>
            </a:r>
            <a:r>
              <a:rPr lang="ro-RO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ro-RO" b="1" dirty="0" err="1">
                <a:solidFill>
                  <a:srgbClr val="4E9A06"/>
                </a:solidFill>
                <a:latin typeface="Monaco" charset="0"/>
              </a:rPr>
              <a:t>url</a:t>
            </a:r>
            <a:r>
              <a:rPr lang="ro-RO" b="1" dirty="0">
                <a:solidFill>
                  <a:srgbClr val="4E9A06"/>
                </a:solidFill>
                <a:latin typeface="Monaco" charset="0"/>
              </a:rPr>
              <a:t>('../</a:t>
            </a:r>
            <a:r>
              <a:rPr lang="ro-RO" b="1" dirty="0" err="1">
                <a:solidFill>
                  <a:srgbClr val="4E9A06"/>
                </a:solidFill>
                <a:latin typeface="Monaco" charset="0"/>
              </a:rPr>
              <a:t>image.png</a:t>
            </a:r>
            <a:r>
              <a:rPr lang="ro-RO" b="1" dirty="0">
                <a:solidFill>
                  <a:srgbClr val="4E9A06"/>
                </a:solidFill>
                <a:latin typeface="Monaco" charset="0"/>
              </a:rPr>
              <a:t>')</a:t>
            </a:r>
            <a:r>
              <a:rPr lang="ro-RO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ro-RO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ro-RO" b="1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7024" y="1828800"/>
            <a:ext cx="7450207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body 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#main-content {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position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relative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fr-FR" dirty="0">
              <a:latin typeface="Monaco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body 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#main-content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fr-FR" b="1" dirty="0" err="1">
                <a:solidFill>
                  <a:srgbClr val="000000"/>
                </a:solidFill>
                <a:latin typeface="Monaco" charset="0"/>
              </a:rPr>
              <a:t>.box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&gt;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,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</a:t>
            </a:r>
            <a:r>
              <a:rPr lang="fr-FR" b="1" dirty="0" err="1">
                <a:solidFill>
                  <a:srgbClr val="000000"/>
                </a:solidFill>
                <a:latin typeface="Monaco" charset="0"/>
              </a:rPr>
              <a:t>.special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position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 err="1">
                <a:solidFill>
                  <a:srgbClr val="204A87"/>
                </a:solidFill>
                <a:latin typeface="Monaco" charset="0"/>
              </a:rPr>
              <a:t>absolute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mr-IN" dirty="0">
                <a:latin typeface="Monaco" charset="0"/>
              </a:rPr>
              <a:t>  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top</a:t>
            </a:r>
            <a:r>
              <a:rPr lang="mr-IN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mr-IN" b="1" dirty="0">
                <a:solidFill>
                  <a:srgbClr val="0000CF"/>
                </a:solidFill>
                <a:latin typeface="Monaco" charset="0"/>
              </a:rPr>
              <a:t>10px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onaco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Monaco" charset="0"/>
              </a:rPr>
              <a:t>left</a:t>
            </a:r>
            <a:r>
              <a:rPr lang="en-US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en-US" b="1" dirty="0">
                <a:solidFill>
                  <a:srgbClr val="0000CF"/>
                </a:solidFill>
                <a:latin typeface="Monaco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Monaco" charset="0"/>
              </a:rPr>
              <a:t>  </a:t>
            </a:r>
            <a:r>
              <a:rPr lang="de-DE" b="1" dirty="0" err="1">
                <a:solidFill>
                  <a:srgbClr val="204A87"/>
                </a:solidFill>
                <a:latin typeface="Monaco" charset="0"/>
              </a:rPr>
              <a:t>width</a:t>
            </a:r>
            <a:r>
              <a:rPr lang="de-DE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de-DE" b="1" dirty="0">
                <a:solidFill>
                  <a:srgbClr val="0000CF"/>
                </a:solidFill>
                <a:latin typeface="Monaco" charset="0"/>
              </a:rPr>
              <a:t>100px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onaco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Monaco" charset="0"/>
              </a:rPr>
              <a:t>height</a:t>
            </a:r>
            <a:r>
              <a:rPr lang="en-US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en-US" b="1" dirty="0">
                <a:solidFill>
                  <a:srgbClr val="0000CF"/>
                </a:solidFill>
                <a:latin typeface="Monaco" charset="0"/>
              </a:rPr>
              <a:t>100px</a:t>
            </a:r>
            <a:r>
              <a:rPr lang="en-US" b="1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mr-IN" dirty="0">
              <a:latin typeface="Monaco" charset="0"/>
            </a:endParaRP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display</a:t>
            </a:r>
            <a:r>
              <a:rPr lang="fr-FR" b="1" dirty="0">
                <a:solidFill>
                  <a:srgbClr val="CE5C00"/>
                </a:solidFill>
                <a:latin typeface="Monaco" charset="0"/>
              </a:rPr>
              <a:t>: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block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fr-FR" b="1" i="1" dirty="0">
                <a:solidFill>
                  <a:srgbClr val="8F5902"/>
                </a:solidFill>
                <a:latin typeface="Monaco" charset="0"/>
              </a:rPr>
              <a:t>/*</a:t>
            </a:r>
            <a:r>
              <a:rPr lang="fr-FR" b="1" i="1" dirty="0" err="1">
                <a:solidFill>
                  <a:srgbClr val="8F5902"/>
                </a:solidFill>
                <a:latin typeface="Monaco" charset="0"/>
              </a:rPr>
              <a:t>hidden</a:t>
            </a:r>
            <a:r>
              <a:rPr lang="fr-FR" b="1" i="1" dirty="0">
                <a:solidFill>
                  <a:srgbClr val="8F5902"/>
                </a:solidFill>
                <a:latin typeface="Monaco" charset="0"/>
              </a:rPr>
              <a:t>, </a:t>
            </a:r>
            <a:r>
              <a:rPr lang="fr-FR" b="1" i="1" dirty="0" err="1">
                <a:solidFill>
                  <a:srgbClr val="8F5902"/>
                </a:solidFill>
                <a:latin typeface="Monaco" charset="0"/>
              </a:rPr>
              <a:t>inline</a:t>
            </a:r>
            <a:r>
              <a:rPr lang="fr-FR" b="1" i="1" dirty="0">
                <a:solidFill>
                  <a:srgbClr val="8F5902"/>
                </a:solidFill>
                <a:latin typeface="Monaco" charset="0"/>
              </a:rPr>
              <a:t>, ...*/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err="1" smtClean="0"/>
              <a:t>Src</a:t>
            </a:r>
            <a:r>
              <a:rPr lang="fr-FR" sz="2800" dirty="0" smtClean="0"/>
              <a:t>/html/exercices/exercice3.html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HTML, CSS,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2800" dirty="0" smtClean="0"/>
              <a:t>Éditeur HTML : </a:t>
            </a:r>
            <a:r>
              <a:rPr lang="fr-FR" sz="2800" dirty="0" err="1" smtClean="0"/>
              <a:t>Atom</a:t>
            </a:r>
            <a:endParaRPr lang="fr-FR" sz="2800" dirty="0" smtClean="0"/>
          </a:p>
          <a:p>
            <a:r>
              <a:rPr lang="fr-FR" sz="2800" dirty="0" smtClean="0"/>
              <a:t>Client git : </a:t>
            </a:r>
            <a:r>
              <a:rPr lang="fr-FR" sz="2800" dirty="0" err="1" smtClean="0"/>
              <a:t>Gitkraken</a:t>
            </a:r>
            <a:endParaRPr lang="fr-FR" sz="2800" dirty="0" smtClean="0"/>
          </a:p>
          <a:p>
            <a:r>
              <a:rPr lang="fr-FR" sz="2800" dirty="0" err="1" smtClean="0"/>
              <a:t>NodeJS</a:t>
            </a:r>
            <a:r>
              <a:rPr lang="fr-FR" sz="2800" dirty="0" smtClean="0"/>
              <a:t> avec </a:t>
            </a:r>
            <a:r>
              <a:rPr lang="fr-FR" sz="2800" dirty="0" err="1" smtClean="0"/>
              <a:t>npm</a:t>
            </a:r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32" y="1289050"/>
            <a:ext cx="4140200" cy="1079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32" y="2724075"/>
            <a:ext cx="4128400" cy="11355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2" y="4215130"/>
            <a:ext cx="2451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design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 smtClean="0"/>
              <a:t>Desktop</a:t>
            </a:r>
            <a:endParaRPr lang="fr-FR" sz="2400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 smtClean="0"/>
              <a:t>Mobile</a:t>
            </a:r>
            <a:endParaRPr lang="fr-FR" sz="2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1872" y="2891117"/>
            <a:ext cx="4864608" cy="255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09329" y="2891117"/>
            <a:ext cx="1990165" cy="318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65729" y="3112993"/>
            <a:ext cx="1465730" cy="211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135316" y="3112993"/>
            <a:ext cx="1465730" cy="211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762679" y="3112993"/>
            <a:ext cx="1121216" cy="211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03458" y="2984150"/>
            <a:ext cx="1801906" cy="1008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03458" y="4085713"/>
            <a:ext cx="1801906" cy="1008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516904" y="5187276"/>
            <a:ext cx="1801906" cy="79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19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Grille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183624"/>
            <a:ext cx="8594725" cy="164168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2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 err="1">
                <a:solidFill>
                  <a:srgbClr val="4E9A06"/>
                </a:solidFill>
                <a:latin typeface="Monaco" charset="0"/>
              </a:rPr>
              <a:t>row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"col-md-4"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&gt;.col-md-4&lt;/div&gt;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"col-md-4 col-md-offset-4"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&gt;.col-md-4 .col-md-offset-4&lt;/div&gt;</a:t>
            </a:r>
          </a:p>
          <a:p>
            <a:pPr marL="0" indent="0"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 err="1">
                <a:solidFill>
                  <a:srgbClr val="4E9A06"/>
                </a:solidFill>
                <a:latin typeface="Monaco" charset="0"/>
              </a:rPr>
              <a:t>row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"col-md-3 col-md-offset-3"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&gt;.col-md-3 .col-md-offset-3&lt;/div&gt;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"col-md-3 col-md-offset-3"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&gt;.col-md-3 .col-md-offset-3&lt;/div&gt;</a:t>
            </a:r>
          </a:p>
          <a:p>
            <a:pPr marL="0" indent="0"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 err="1">
                <a:solidFill>
                  <a:srgbClr val="4E9A06"/>
                </a:solidFill>
                <a:latin typeface="Monaco" charset="0"/>
              </a:rPr>
              <a:t>row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Monaco" charset="0"/>
              </a:rPr>
              <a:t>  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b="1" dirty="0">
                <a:solidFill>
                  <a:srgbClr val="4E9A06"/>
                </a:solidFill>
                <a:latin typeface="Monaco" charset="0"/>
              </a:rPr>
              <a:t>"col-md-6 col-md-offset-3"</a:t>
            </a:r>
            <a:r>
              <a:rPr lang="fr-FR" b="1" dirty="0">
                <a:solidFill>
                  <a:srgbClr val="204A87"/>
                </a:solidFill>
                <a:latin typeface="Monaco" charset="0"/>
              </a:rPr>
              <a:t>&gt;.col-md-6 .col-md-offset-3&lt;/div&gt;</a:t>
            </a:r>
          </a:p>
          <a:p>
            <a:pPr marL="0" indent="0">
              <a:buNone/>
            </a:pPr>
            <a:r>
              <a:rPr lang="mr-IN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endParaRPr lang="mr-IN" b="1" dirty="0">
              <a:solidFill>
                <a:srgbClr val="204A87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Grille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193281"/>
            <a:ext cx="8594725" cy="16223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8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8046" y="1828800"/>
            <a:ext cx="7329185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sz="2400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sz="2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400" b="1" dirty="0" err="1">
                <a:solidFill>
                  <a:srgbClr val="4E9A06"/>
                </a:solidFill>
                <a:latin typeface="Monaco" charset="0"/>
              </a:rPr>
              <a:t>row</a:t>
            </a:r>
            <a:r>
              <a:rPr lang="fr-FR" sz="2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2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400" dirty="0">
                <a:latin typeface="Monaco" charset="0"/>
              </a:rPr>
              <a:t>  </a:t>
            </a:r>
            <a:r>
              <a:rPr lang="mr-IN" sz="2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mr-IN" sz="2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24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mr-IN" sz="2400" b="1" dirty="0" err="1">
                <a:solidFill>
                  <a:srgbClr val="C4A000"/>
                </a:solidFill>
                <a:latin typeface="Monaco" charset="0"/>
              </a:rPr>
              <a:t>class</a:t>
            </a:r>
            <a:r>
              <a:rPr lang="mr-IN" sz="2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mr-IN" sz="2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mr-IN" sz="2400" b="1" dirty="0" err="1">
                <a:solidFill>
                  <a:srgbClr val="4E9A06"/>
                </a:solidFill>
                <a:latin typeface="Monaco" charset="0"/>
              </a:rPr>
              <a:t>col</a:t>
            </a:r>
            <a:r>
              <a:rPr lang="mr-IN" sz="2400" b="1" dirty="0">
                <a:solidFill>
                  <a:srgbClr val="4E9A06"/>
                </a:solidFill>
                <a:latin typeface="Monaco" charset="0"/>
              </a:rPr>
              <a:t>-</a:t>
            </a:r>
            <a:r>
              <a:rPr lang="mr-IN" sz="2400" b="1" dirty="0" smtClean="0">
                <a:solidFill>
                  <a:srgbClr val="4E9A06"/>
                </a:solidFill>
                <a:latin typeface="Monaco" charset="0"/>
              </a:rPr>
              <a:t>*"</a:t>
            </a:r>
            <a:r>
              <a:rPr lang="mr-IN" sz="24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r>
              <a:rPr lang="fr-FR" sz="2400" b="1" dirty="0" smtClean="0">
                <a:solidFill>
                  <a:srgbClr val="204A87"/>
                </a:solidFill>
                <a:latin typeface="Monaco" charset="0"/>
              </a:rPr>
              <a:t>contenu ici</a:t>
            </a:r>
            <a:r>
              <a:rPr lang="mr-IN" sz="2400" b="1" dirty="0" smtClean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2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24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2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2400" b="1" dirty="0" smtClean="0">
                <a:solidFill>
                  <a:srgbClr val="204A87"/>
                </a:solidFill>
                <a:latin typeface="Monaco" charset="0"/>
              </a:rPr>
              <a:t>&gt;</a:t>
            </a:r>
            <a:endParaRPr lang="mr-IN" sz="2400" b="1" dirty="0">
              <a:solidFill>
                <a:srgbClr val="204A87"/>
              </a:solidFill>
              <a:latin typeface="Monaco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</a:t>
            </a:r>
            <a:r>
              <a:rPr lang="fr-FR" sz="14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latin typeface="Monaco" charset="0"/>
              </a:rPr>
              <a:t>  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&lt;div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form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-group"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latin typeface="Monaco" charset="0"/>
              </a:rPr>
              <a:t>    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&lt;label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for=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&gt;Email&lt;/label&gt;</a:t>
            </a:r>
          </a:p>
          <a:p>
            <a:pPr marL="0" indent="0">
              <a:buNone/>
            </a:pPr>
            <a:r>
              <a:rPr lang="fr-FR" sz="1400" dirty="0">
                <a:latin typeface="Monaco" charset="0"/>
              </a:rPr>
              <a:t>    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&lt;input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type=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class=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</a:t>
            </a:r>
            <a:r>
              <a:rPr lang="fr-FR" sz="1400" b="1" dirty="0" err="1">
                <a:solidFill>
                  <a:srgbClr val="4E9A06"/>
                </a:solidFill>
                <a:latin typeface="Monaco" charset="0"/>
              </a:rPr>
              <a:t>form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-control" 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id=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 </a:t>
            </a:r>
            <a:r>
              <a:rPr lang="fr-FR" sz="1400" b="1" dirty="0" err="1">
                <a:solidFill>
                  <a:srgbClr val="C4A000"/>
                </a:solidFill>
                <a:latin typeface="Monaco" charset="0"/>
              </a:rPr>
              <a:t>placeholder</a:t>
            </a:r>
            <a:r>
              <a:rPr lang="fr-FR" sz="1400" b="1" dirty="0">
                <a:solidFill>
                  <a:srgbClr val="C4A000"/>
                </a:solidFill>
                <a:latin typeface="Monaco" charset="0"/>
              </a:rPr>
              <a:t>=</a:t>
            </a:r>
            <a:r>
              <a:rPr lang="fr-FR" sz="1400" b="1" dirty="0">
                <a:solidFill>
                  <a:srgbClr val="4E9A06"/>
                </a:solidFill>
                <a:latin typeface="Monaco" charset="0"/>
              </a:rPr>
              <a:t>"Email"</a:t>
            </a:r>
            <a:r>
              <a:rPr lang="fr-FR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1400" dirty="0">
                <a:latin typeface="Monaco" charset="0"/>
              </a:rPr>
              <a:t>  </a:t>
            </a:r>
            <a:r>
              <a:rPr lang="mr-IN" sz="14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1400" b="1" dirty="0" err="1">
                <a:solidFill>
                  <a:srgbClr val="204A87"/>
                </a:solidFill>
                <a:latin typeface="Monaco" charset="0"/>
              </a:rPr>
              <a:t>div</a:t>
            </a:r>
            <a:r>
              <a:rPr lang="mr-IN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mr-IN" sz="1400" b="1" dirty="0">
                <a:solidFill>
                  <a:srgbClr val="204A87"/>
                </a:solidFill>
                <a:latin typeface="Monaco" charset="0"/>
              </a:rPr>
              <a:t>&lt;/</a:t>
            </a:r>
            <a:r>
              <a:rPr lang="mr-IN" sz="1400" b="1" dirty="0" err="1">
                <a:solidFill>
                  <a:srgbClr val="204A87"/>
                </a:solidFill>
                <a:latin typeface="Monaco" charset="0"/>
              </a:rPr>
              <a:t>form</a:t>
            </a:r>
            <a:r>
              <a:rPr lang="mr-IN" sz="1400" b="1" dirty="0">
                <a:solidFill>
                  <a:srgbClr val="204A87"/>
                </a:solidFill>
                <a:latin typeface="Monaco" charset="0"/>
              </a:rPr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6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err="1" smtClean="0"/>
              <a:t>Src</a:t>
            </a:r>
            <a:r>
              <a:rPr lang="fr-FR" sz="2800" dirty="0" smtClean="0"/>
              <a:t>/html/exercices/exercice4.html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Julien.blatecky@creatiwity.net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2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2800" dirty="0" err="1" smtClean="0"/>
              <a:t>Forker</a:t>
            </a:r>
            <a:r>
              <a:rPr lang="fr-FR" sz="2800" dirty="0" smtClean="0"/>
              <a:t> puis cloner </a:t>
            </a: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github.com/julien1619/html-css-cours.git</a:t>
            </a:r>
            <a:endParaRPr lang="fr-FR" sz="2800" dirty="0" smtClean="0"/>
          </a:p>
          <a:p>
            <a:r>
              <a:rPr lang="fr-FR" sz="2800" dirty="0" smtClean="0"/>
              <a:t>Depuis le terminal : </a:t>
            </a:r>
            <a:r>
              <a:rPr lang="fr-FR" sz="2800" dirty="0" err="1" smtClean="0"/>
              <a:t>npm</a:t>
            </a:r>
            <a:r>
              <a:rPr lang="fr-FR" sz="2800" dirty="0" smtClean="0"/>
              <a:t> </a:t>
            </a:r>
            <a:r>
              <a:rPr lang="fr-FR" sz="2800" dirty="0" err="1" smtClean="0"/>
              <a:t>install</a:t>
            </a:r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1872" y="2747168"/>
            <a:ext cx="2514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 web</a:t>
            </a:r>
          </a:p>
          <a:p>
            <a:pPr algn="ctr"/>
            <a:r>
              <a:rPr lang="fr-FR" dirty="0" smtClean="0"/>
              <a:t>(Chrome, Firefox,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42632" y="2747168"/>
            <a:ext cx="2514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926541" y="3375212"/>
            <a:ext cx="3160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074459" y="4428565"/>
            <a:ext cx="3151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814102" y="287527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 GET https://</a:t>
            </a:r>
            <a:r>
              <a:rPr lang="fr-FR" dirty="0" err="1" smtClean="0"/>
              <a:t>monsite.fr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356255" y="392862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 </a:t>
            </a:r>
            <a:r>
              <a:rPr lang="fr-FR" dirty="0" err="1" smtClean="0"/>
              <a:t>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43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1872" y="2747168"/>
            <a:ext cx="2514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 web</a:t>
            </a:r>
          </a:p>
          <a:p>
            <a:pPr algn="ctr"/>
            <a:r>
              <a:rPr lang="fr-FR" dirty="0" smtClean="0"/>
              <a:t>(Chrome, Firefox,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42632" y="2747168"/>
            <a:ext cx="2514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926541" y="3375212"/>
            <a:ext cx="3160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848155" y="424389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index.html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926540" y="4617714"/>
            <a:ext cx="3160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926540" y="4013433"/>
            <a:ext cx="3160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894251" y="2950546"/>
            <a:ext cx="3175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GET https://</a:t>
            </a:r>
            <a:r>
              <a:rPr lang="fr-FR" sz="1600" dirty="0" err="1" smtClean="0"/>
              <a:t>monsite.fr</a:t>
            </a:r>
            <a:r>
              <a:rPr lang="fr-FR" sz="1600" dirty="0" smtClean="0"/>
              <a:t>/</a:t>
            </a:r>
            <a:r>
              <a:rPr lang="fr-FR" sz="1600" dirty="0" err="1" smtClean="0"/>
              <a:t>style.css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894251" y="3633763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GET https://</a:t>
            </a:r>
            <a:r>
              <a:rPr lang="fr-FR" sz="1600" dirty="0" err="1" smtClean="0"/>
              <a:t>monsite.fr</a:t>
            </a:r>
            <a:r>
              <a:rPr lang="fr-FR" sz="1600" dirty="0" smtClean="0"/>
              <a:t>/</a:t>
            </a:r>
            <a:r>
              <a:rPr lang="fr-FR" sz="1600" dirty="0" err="1" smtClean="0"/>
              <a:t>script.js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816506" y="4225495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GET https://</a:t>
            </a:r>
            <a:r>
              <a:rPr lang="fr-FR" sz="1600" dirty="0" err="1" smtClean="0"/>
              <a:t>monsite.fr</a:t>
            </a:r>
            <a:r>
              <a:rPr lang="fr-FR" sz="1600" dirty="0" smtClean="0"/>
              <a:t>/</a:t>
            </a:r>
            <a:r>
              <a:rPr lang="fr-FR" sz="1600" dirty="0" err="1" smtClean="0"/>
              <a:t>image.png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876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Langage de balisage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64162D-B12E-A641-B77F-2278B95489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fichag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1021</TotalTime>
  <Words>1411</Words>
  <Application>Microsoft Macintosh PowerPoint</Application>
  <PresentationFormat>Grand écran</PresentationFormat>
  <Paragraphs>311</Paragraphs>
  <Slides>48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5" baseType="lpstr">
      <vt:lpstr>Calibri</vt:lpstr>
      <vt:lpstr>Century Schoolbook</vt:lpstr>
      <vt:lpstr>Mangal</vt:lpstr>
      <vt:lpstr>Monaco</vt:lpstr>
      <vt:lpstr>Wingdings 2</vt:lpstr>
      <vt:lpstr>Arial</vt:lpstr>
      <vt:lpstr>Affichage</vt:lpstr>
      <vt:lpstr>HTML, CSS, Bootstrap</vt:lpstr>
      <vt:lpstr>Creatiwity</vt:lpstr>
      <vt:lpstr>HTML, CSS, Bootstrap</vt:lpstr>
      <vt:lpstr>Prérequis</vt:lpstr>
      <vt:lpstr>Prérequis</vt:lpstr>
      <vt:lpstr>Généralités</vt:lpstr>
      <vt:lpstr>Généralités</vt:lpstr>
      <vt:lpstr>Généralités</vt:lpstr>
      <vt:lpstr>HTML</vt:lpstr>
      <vt:lpstr>HTML, langage de balisage</vt:lpstr>
      <vt:lpstr>HTML, langage de balisage</vt:lpstr>
      <vt:lpstr>Titres, différents niveaux</vt:lpstr>
      <vt:lpstr>Paragraphes</vt:lpstr>
      <vt:lpstr>Balises importantes</vt:lpstr>
      <vt:lpstr>Div et déclinaisons sémantiques</vt:lpstr>
      <vt:lpstr>Article de blog</vt:lpstr>
      <vt:lpstr>Article de blog</vt:lpstr>
      <vt:lpstr>Liens</vt:lpstr>
      <vt:lpstr>Listes</vt:lpstr>
      <vt:lpstr>Tableaux</vt:lpstr>
      <vt:lpstr>Tableaux</vt:lpstr>
      <vt:lpstr>Exercice 1</vt:lpstr>
      <vt:lpstr>Formulaires</vt:lpstr>
      <vt:lpstr>Formulaires</vt:lpstr>
      <vt:lpstr>Formulaires - Inputs</vt:lpstr>
      <vt:lpstr>Exercice 2</vt:lpstr>
      <vt:lpstr>Médias</vt:lpstr>
      <vt:lpstr>Compatibilité</vt:lpstr>
      <vt:lpstr>Microdata</vt:lpstr>
      <vt:lpstr>CSS</vt:lpstr>
      <vt:lpstr>CSS</vt:lpstr>
      <vt:lpstr>CSS</vt:lpstr>
      <vt:lpstr>Exemple</vt:lpstr>
      <vt:lpstr>Sélecteurs</vt:lpstr>
      <vt:lpstr>Sélecteurs</vt:lpstr>
      <vt:lpstr>Propriétés</vt:lpstr>
      <vt:lpstr>Propriétés</vt:lpstr>
      <vt:lpstr>Exercice 3</vt:lpstr>
      <vt:lpstr>Bootstrap</vt:lpstr>
      <vt:lpstr>Responsive design</vt:lpstr>
      <vt:lpstr>Grille</vt:lpstr>
      <vt:lpstr>Grille</vt:lpstr>
      <vt:lpstr>Grille</vt:lpstr>
      <vt:lpstr>Grille</vt:lpstr>
      <vt:lpstr>Formulaires</vt:lpstr>
      <vt:lpstr>Exercice 4</vt:lpstr>
      <vt:lpstr>TP</vt:lpstr>
      <vt:lpstr>Merci de votre attention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Bootstrap</dc:title>
  <dc:creator>Julien Blatecky</dc:creator>
  <cp:lastModifiedBy>Julien Blatecky</cp:lastModifiedBy>
  <cp:revision>62</cp:revision>
  <dcterms:created xsi:type="dcterms:W3CDTF">2016-10-04T21:42:45Z</dcterms:created>
  <dcterms:modified xsi:type="dcterms:W3CDTF">2016-10-05T14:44:10Z</dcterms:modified>
</cp:coreProperties>
</file>