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20"/>
  </p:notesMasterIdLst>
  <p:handoutMasterIdLst>
    <p:handoutMasterId r:id="rId21"/>
  </p:handoutMasterIdLst>
  <p:sldIdLst>
    <p:sldId id="298" r:id="rId4"/>
    <p:sldId id="283"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296"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574"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0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B651C5-239C-481D-B679-C1853F3D7869}" type="datetime1">
              <a:rPr lang="fr-FR" smtClean="0"/>
              <a:t>14/08/2023</a:t>
            </a:fld>
            <a:endParaRPr lang="fr-FR" dirty="0"/>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3F468-A24C-40BA-9BA0-927B9D8CEF08}" type="datetime1">
              <a:rPr lang="fr-FR" smtClean="0"/>
              <a:pPr/>
              <a:t>14/08/2023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10</a:t>
            </a:fld>
            <a:endParaRPr lang="fr-FR"/>
          </a:p>
        </p:txBody>
      </p:sp>
    </p:spTree>
    <p:extLst>
      <p:ext uri="{BB962C8B-B14F-4D97-AF65-F5344CB8AC3E}">
        <p14:creationId xmlns:p14="http://schemas.microsoft.com/office/powerpoint/2010/main" val="229006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11</a:t>
            </a:fld>
            <a:endParaRPr lang="fr-FR"/>
          </a:p>
        </p:txBody>
      </p:sp>
    </p:spTree>
    <p:extLst>
      <p:ext uri="{BB962C8B-B14F-4D97-AF65-F5344CB8AC3E}">
        <p14:creationId xmlns:p14="http://schemas.microsoft.com/office/powerpoint/2010/main" val="342404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12</a:t>
            </a:fld>
            <a:endParaRPr lang="fr-FR"/>
          </a:p>
        </p:txBody>
      </p:sp>
    </p:spTree>
    <p:extLst>
      <p:ext uri="{BB962C8B-B14F-4D97-AF65-F5344CB8AC3E}">
        <p14:creationId xmlns:p14="http://schemas.microsoft.com/office/powerpoint/2010/main" val="279378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13</a:t>
            </a:fld>
            <a:endParaRPr lang="fr-FR"/>
          </a:p>
        </p:txBody>
      </p:sp>
    </p:spTree>
    <p:extLst>
      <p:ext uri="{BB962C8B-B14F-4D97-AF65-F5344CB8AC3E}">
        <p14:creationId xmlns:p14="http://schemas.microsoft.com/office/powerpoint/2010/main" val="421840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14</a:t>
            </a:fld>
            <a:endParaRPr lang="fr-FR"/>
          </a:p>
        </p:txBody>
      </p:sp>
    </p:spTree>
    <p:extLst>
      <p:ext uri="{BB962C8B-B14F-4D97-AF65-F5344CB8AC3E}">
        <p14:creationId xmlns:p14="http://schemas.microsoft.com/office/powerpoint/2010/main" val="3580877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15</a:t>
            </a:fld>
            <a:endParaRPr lang="fr-FR"/>
          </a:p>
        </p:txBody>
      </p:sp>
    </p:spTree>
    <p:extLst>
      <p:ext uri="{BB962C8B-B14F-4D97-AF65-F5344CB8AC3E}">
        <p14:creationId xmlns:p14="http://schemas.microsoft.com/office/powerpoint/2010/main" val="119166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16</a:t>
            </a:fld>
            <a:endParaRPr lang="fr-FR"/>
          </a:p>
        </p:txBody>
      </p:sp>
    </p:spTree>
    <p:extLst>
      <p:ext uri="{BB962C8B-B14F-4D97-AF65-F5344CB8AC3E}">
        <p14:creationId xmlns:p14="http://schemas.microsoft.com/office/powerpoint/2010/main" val="279262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72038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4152286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150084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45738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4262265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237722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156525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FR" noProof="0" dirty="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FR"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FR"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FR" noProof="0" smtClean="0"/>
              <a:pPr rtl="0"/>
              <a:t>‹N°›</a:t>
            </a:fld>
            <a:endParaRPr lang="fr-FR"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a:t>
            </a:r>
            <a:br>
              <a:rPr lang="fr-FR" noProof="0" dirty="0"/>
            </a:br>
            <a:r>
              <a:rPr lang="fr-FR" noProof="0" dirty="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FR" noProof="0" dirty="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FR" noProof="0" dirty="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FR"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FR" noProof="0" smtClean="0"/>
              <a:pPr rtl="0"/>
              <a:t>‹N°›</a:t>
            </a:fld>
            <a:endParaRPr lang="fr-FR"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FR" noProof="0" dirty="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FR" noProof="0" dirty="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FR"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FR"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FR"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FR" noProof="0" smtClean="0"/>
              <a:pPr rtl="0"/>
              <a:t>‹N°›</a:t>
            </a:fld>
            <a:endParaRPr lang="fr-FR"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FR" noProof="0" dirty="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FR" noProof="0" dirty="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FR"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FR"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FR"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FR" noProof="0" smtClean="0"/>
              <a:pPr rtl="0"/>
              <a:t>‹N°›</a:t>
            </a:fld>
            <a:endParaRPr lang="fr-FR"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a:src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tIns="216000" rtlCol="0"/>
          <a:lstStyle/>
          <a:p>
            <a:pPr rtl="0"/>
            <a:r>
              <a:rPr lang="fr-FR" sz="6000" dirty="0"/>
              <a:t>Détection de faux billets</a:t>
            </a: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FR" dirty="0"/>
              <a:t>Projet 10 </a:t>
            </a:r>
            <a:r>
              <a:rPr lang="fr-FR" dirty="0" err="1"/>
              <a:t>OpenClassrooms</a:t>
            </a:r>
            <a:endParaRPr lang="fr-FR"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Projection des individus</a:t>
            </a: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10</a:t>
            </a:fld>
            <a:endParaRPr lang="fr-FR"/>
          </a:p>
        </p:txBody>
      </p:sp>
      <p:pic>
        <p:nvPicPr>
          <p:cNvPr id="5" name="Image 4">
            <a:extLst>
              <a:ext uri="{FF2B5EF4-FFF2-40B4-BE49-F238E27FC236}">
                <a16:creationId xmlns:a16="http://schemas.microsoft.com/office/drawing/2014/main" id="{2F23CA5B-FAD8-EFCB-F178-84424A452379}"/>
              </a:ext>
            </a:extLst>
          </p:cNvPr>
          <p:cNvPicPr>
            <a:picLocks noChangeAspect="1"/>
          </p:cNvPicPr>
          <p:nvPr/>
        </p:nvPicPr>
        <p:blipFill>
          <a:blip r:embed="rId3"/>
          <a:stretch>
            <a:fillRect/>
          </a:stretch>
        </p:blipFill>
        <p:spPr>
          <a:xfrm>
            <a:off x="126900" y="933450"/>
            <a:ext cx="5969100" cy="5802890"/>
          </a:xfrm>
          <a:prstGeom prst="rect">
            <a:avLst/>
          </a:prstGeom>
        </p:spPr>
      </p:pic>
    </p:spTree>
    <p:extLst>
      <p:ext uri="{BB962C8B-B14F-4D97-AF65-F5344CB8AC3E}">
        <p14:creationId xmlns:p14="http://schemas.microsoft.com/office/powerpoint/2010/main" val="151393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Régression logistique définition du modèle :</a:t>
            </a:r>
          </a:p>
          <a:p>
            <a:pPr marL="0" indent="0" rtl="0">
              <a:buNone/>
            </a:pPr>
            <a:endParaRPr lang="fr-FR" sz="2800" b="1" dirty="0"/>
          </a:p>
          <a:p>
            <a:pPr marL="0" indent="0" rtl="0">
              <a:buNone/>
            </a:pP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11</a:t>
            </a:fld>
            <a:endParaRPr lang="fr-FR"/>
          </a:p>
        </p:txBody>
      </p:sp>
      <p:pic>
        <p:nvPicPr>
          <p:cNvPr id="3" name="Image 2">
            <a:extLst>
              <a:ext uri="{FF2B5EF4-FFF2-40B4-BE49-F238E27FC236}">
                <a16:creationId xmlns:a16="http://schemas.microsoft.com/office/drawing/2014/main" id="{8A86977D-6172-3ACB-937B-FCD2C35398E8}"/>
              </a:ext>
            </a:extLst>
          </p:cNvPr>
          <p:cNvPicPr>
            <a:picLocks noChangeAspect="1"/>
          </p:cNvPicPr>
          <p:nvPr/>
        </p:nvPicPr>
        <p:blipFill>
          <a:blip r:embed="rId3"/>
          <a:stretch>
            <a:fillRect/>
          </a:stretch>
        </p:blipFill>
        <p:spPr>
          <a:xfrm>
            <a:off x="61448" y="818274"/>
            <a:ext cx="6238875" cy="2838450"/>
          </a:xfrm>
          <a:prstGeom prst="rect">
            <a:avLst/>
          </a:prstGeom>
        </p:spPr>
      </p:pic>
      <p:pic>
        <p:nvPicPr>
          <p:cNvPr id="8" name="Image 7">
            <a:extLst>
              <a:ext uri="{FF2B5EF4-FFF2-40B4-BE49-F238E27FC236}">
                <a16:creationId xmlns:a16="http://schemas.microsoft.com/office/drawing/2014/main" id="{B64BCBC8-C7DA-4546-6C63-01FAD53E87B7}"/>
              </a:ext>
            </a:extLst>
          </p:cNvPr>
          <p:cNvPicPr>
            <a:picLocks noChangeAspect="1"/>
          </p:cNvPicPr>
          <p:nvPr/>
        </p:nvPicPr>
        <p:blipFill rotWithShape="1">
          <a:blip r:embed="rId4"/>
          <a:srcRect l="11065" r="20627"/>
          <a:stretch/>
        </p:blipFill>
        <p:spPr>
          <a:xfrm>
            <a:off x="6300323" y="818275"/>
            <a:ext cx="5711164" cy="5553075"/>
          </a:xfrm>
          <a:prstGeom prst="rect">
            <a:avLst/>
          </a:prstGeom>
        </p:spPr>
      </p:pic>
    </p:spTree>
    <p:extLst>
      <p:ext uri="{BB962C8B-B14F-4D97-AF65-F5344CB8AC3E}">
        <p14:creationId xmlns:p14="http://schemas.microsoft.com/office/powerpoint/2010/main" val="130615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Matrice de confusion et rapport de classification:</a:t>
            </a:r>
          </a:p>
          <a:p>
            <a:pPr marL="0" indent="0" rtl="0">
              <a:buNone/>
            </a:pPr>
            <a:endParaRPr lang="fr-FR" sz="2800" b="1" dirty="0"/>
          </a:p>
          <a:p>
            <a:pPr marL="0" indent="0" rtl="0">
              <a:buNone/>
            </a:pP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12</a:t>
            </a:fld>
            <a:endParaRPr lang="fr-FR"/>
          </a:p>
        </p:txBody>
      </p:sp>
      <p:pic>
        <p:nvPicPr>
          <p:cNvPr id="5" name="Image 4">
            <a:extLst>
              <a:ext uri="{FF2B5EF4-FFF2-40B4-BE49-F238E27FC236}">
                <a16:creationId xmlns:a16="http://schemas.microsoft.com/office/drawing/2014/main" id="{C6CF535D-2CF9-5D91-E3A0-7F0F0DE81C35}"/>
              </a:ext>
            </a:extLst>
          </p:cNvPr>
          <p:cNvPicPr>
            <a:picLocks noChangeAspect="1"/>
          </p:cNvPicPr>
          <p:nvPr/>
        </p:nvPicPr>
        <p:blipFill>
          <a:blip r:embed="rId3"/>
          <a:stretch>
            <a:fillRect/>
          </a:stretch>
        </p:blipFill>
        <p:spPr>
          <a:xfrm>
            <a:off x="1015862" y="1015862"/>
            <a:ext cx="10001250" cy="2838450"/>
          </a:xfrm>
          <a:prstGeom prst="rect">
            <a:avLst/>
          </a:prstGeom>
        </p:spPr>
      </p:pic>
    </p:spTree>
    <p:extLst>
      <p:ext uri="{BB962C8B-B14F-4D97-AF65-F5344CB8AC3E}">
        <p14:creationId xmlns:p14="http://schemas.microsoft.com/office/powerpoint/2010/main" val="351031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La courbe de ROC:</a:t>
            </a:r>
          </a:p>
          <a:p>
            <a:pPr marL="0" indent="0" algn="r" rtl="0">
              <a:buNone/>
            </a:pPr>
            <a:endParaRPr lang="fr-FR" sz="2800" b="1" dirty="0"/>
          </a:p>
          <a:p>
            <a:pPr marL="0" indent="0" algn="r" rtl="0">
              <a:buNone/>
            </a:pPr>
            <a:endParaRPr lang="fr-FR" sz="2800" b="1" dirty="0"/>
          </a:p>
          <a:p>
            <a:pPr marL="0" indent="0" rtl="0">
              <a:buNone/>
            </a:pPr>
            <a:r>
              <a:rPr lang="fr-FR" dirty="0"/>
              <a:t>						Ici la courbe ROC se rapproche du coin supérieur gauche du 						 graphique, indiquant un TPR élevé et un FPR faible pour tous 						les seuils de classification. Plus la courbe ROC est proche de la 						diagonale (correspondant à une performance aléatoire), </a:t>
            </a:r>
            <a:br>
              <a:rPr lang="fr-FR" dirty="0"/>
            </a:br>
            <a:r>
              <a:rPr lang="fr-FR" dirty="0"/>
              <a:t>						moins le modèle est performant. </a:t>
            </a:r>
          </a:p>
          <a:p>
            <a:pPr marL="0" indent="0" rtl="0">
              <a:buNone/>
            </a:pPr>
            <a:r>
              <a:rPr lang="fr-FR" dirty="0"/>
              <a:t>						Ici le modèle semble donc très performant</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13</a:t>
            </a:fld>
            <a:endParaRPr lang="fr-FR"/>
          </a:p>
        </p:txBody>
      </p:sp>
      <p:pic>
        <p:nvPicPr>
          <p:cNvPr id="3" name="Image 2">
            <a:extLst>
              <a:ext uri="{FF2B5EF4-FFF2-40B4-BE49-F238E27FC236}">
                <a16:creationId xmlns:a16="http://schemas.microsoft.com/office/drawing/2014/main" id="{DAA26B81-7E83-5622-AD68-97477BF46032}"/>
              </a:ext>
            </a:extLst>
          </p:cNvPr>
          <p:cNvPicPr>
            <a:picLocks noChangeAspect="1"/>
          </p:cNvPicPr>
          <p:nvPr/>
        </p:nvPicPr>
        <p:blipFill>
          <a:blip r:embed="rId3"/>
          <a:stretch>
            <a:fillRect/>
          </a:stretch>
        </p:blipFill>
        <p:spPr>
          <a:xfrm>
            <a:off x="321060" y="1480931"/>
            <a:ext cx="5065949" cy="4114800"/>
          </a:xfrm>
          <a:prstGeom prst="rect">
            <a:avLst/>
          </a:prstGeom>
        </p:spPr>
      </p:pic>
    </p:spTree>
    <p:extLst>
      <p:ext uri="{BB962C8B-B14F-4D97-AF65-F5344CB8AC3E}">
        <p14:creationId xmlns:p14="http://schemas.microsoft.com/office/powerpoint/2010/main" val="185389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KMEANS:</a:t>
            </a:r>
          </a:p>
          <a:p>
            <a:pPr marL="0" indent="0" rtl="0">
              <a:buNone/>
            </a:pPr>
            <a:endParaRPr lang="fr-FR" sz="2800" b="1" dirty="0"/>
          </a:p>
          <a:p>
            <a:pPr marL="0" indent="0" rtl="0">
              <a:buNone/>
            </a:pP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14</a:t>
            </a:fld>
            <a:endParaRPr lang="fr-FR"/>
          </a:p>
        </p:txBody>
      </p:sp>
      <p:pic>
        <p:nvPicPr>
          <p:cNvPr id="5" name="Image 4">
            <a:extLst>
              <a:ext uri="{FF2B5EF4-FFF2-40B4-BE49-F238E27FC236}">
                <a16:creationId xmlns:a16="http://schemas.microsoft.com/office/drawing/2014/main" id="{EF14A0A8-D111-6B48-162C-E3C844E236B0}"/>
              </a:ext>
            </a:extLst>
          </p:cNvPr>
          <p:cNvPicPr>
            <a:picLocks noChangeAspect="1"/>
          </p:cNvPicPr>
          <p:nvPr/>
        </p:nvPicPr>
        <p:blipFill>
          <a:blip r:embed="rId3"/>
          <a:stretch>
            <a:fillRect/>
          </a:stretch>
        </p:blipFill>
        <p:spPr>
          <a:xfrm>
            <a:off x="235357" y="1126270"/>
            <a:ext cx="5886000" cy="5245080"/>
          </a:xfrm>
          <a:prstGeom prst="rect">
            <a:avLst/>
          </a:prstGeom>
        </p:spPr>
      </p:pic>
      <p:pic>
        <p:nvPicPr>
          <p:cNvPr id="8" name="Image 7">
            <a:extLst>
              <a:ext uri="{FF2B5EF4-FFF2-40B4-BE49-F238E27FC236}">
                <a16:creationId xmlns:a16="http://schemas.microsoft.com/office/drawing/2014/main" id="{48DE78B5-0F37-837C-B673-653873297AD2}"/>
              </a:ext>
            </a:extLst>
          </p:cNvPr>
          <p:cNvPicPr>
            <a:picLocks noChangeAspect="1"/>
          </p:cNvPicPr>
          <p:nvPr/>
        </p:nvPicPr>
        <p:blipFill>
          <a:blip r:embed="rId4"/>
          <a:stretch>
            <a:fillRect/>
          </a:stretch>
        </p:blipFill>
        <p:spPr>
          <a:xfrm>
            <a:off x="5937659" y="119848"/>
            <a:ext cx="3925886" cy="2671793"/>
          </a:xfrm>
          <a:prstGeom prst="rect">
            <a:avLst/>
          </a:prstGeom>
        </p:spPr>
      </p:pic>
      <p:pic>
        <p:nvPicPr>
          <p:cNvPr id="10" name="Image 9">
            <a:extLst>
              <a:ext uri="{FF2B5EF4-FFF2-40B4-BE49-F238E27FC236}">
                <a16:creationId xmlns:a16="http://schemas.microsoft.com/office/drawing/2014/main" id="{EC29DD39-7D34-38D5-91D8-891307272986}"/>
              </a:ext>
            </a:extLst>
          </p:cNvPr>
          <p:cNvPicPr>
            <a:picLocks noChangeAspect="1"/>
          </p:cNvPicPr>
          <p:nvPr/>
        </p:nvPicPr>
        <p:blipFill>
          <a:blip r:embed="rId5"/>
          <a:stretch>
            <a:fillRect/>
          </a:stretch>
        </p:blipFill>
        <p:spPr>
          <a:xfrm>
            <a:off x="5937658" y="2951826"/>
            <a:ext cx="3925886" cy="3786326"/>
          </a:xfrm>
          <a:prstGeom prst="rect">
            <a:avLst/>
          </a:prstGeom>
        </p:spPr>
      </p:pic>
    </p:spTree>
    <p:extLst>
      <p:ext uri="{BB962C8B-B14F-4D97-AF65-F5344CB8AC3E}">
        <p14:creationId xmlns:p14="http://schemas.microsoft.com/office/powerpoint/2010/main" val="3097695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Script du modèle de prédiction (</a:t>
            </a:r>
            <a:r>
              <a:rPr lang="fr-FR" sz="2800" b="1" dirty="0" err="1"/>
              <a:t>regression</a:t>
            </a:r>
            <a:r>
              <a:rPr lang="fr-FR" sz="2800" b="1" dirty="0"/>
              <a:t> logistique):</a:t>
            </a:r>
          </a:p>
          <a:p>
            <a:pPr marL="0" indent="0" rtl="0">
              <a:buNone/>
            </a:pPr>
            <a:endParaRPr lang="fr-FR" sz="2800" b="1" dirty="0"/>
          </a:p>
          <a:p>
            <a:pPr marL="0" indent="0" rtl="0">
              <a:buNone/>
            </a:pP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15</a:t>
            </a:fld>
            <a:endParaRPr lang="fr-FR"/>
          </a:p>
        </p:txBody>
      </p:sp>
      <p:pic>
        <p:nvPicPr>
          <p:cNvPr id="3" name="Image 2">
            <a:extLst>
              <a:ext uri="{FF2B5EF4-FFF2-40B4-BE49-F238E27FC236}">
                <a16:creationId xmlns:a16="http://schemas.microsoft.com/office/drawing/2014/main" id="{77A8BE0A-ED0F-D126-02D1-F8BEA0E2AE60}"/>
              </a:ext>
            </a:extLst>
          </p:cNvPr>
          <p:cNvPicPr>
            <a:picLocks noChangeAspect="1"/>
          </p:cNvPicPr>
          <p:nvPr/>
        </p:nvPicPr>
        <p:blipFill>
          <a:blip r:embed="rId3"/>
          <a:stretch>
            <a:fillRect/>
          </a:stretch>
        </p:blipFill>
        <p:spPr>
          <a:xfrm>
            <a:off x="1526959" y="790591"/>
            <a:ext cx="8039514" cy="5719540"/>
          </a:xfrm>
          <a:prstGeom prst="rect">
            <a:avLst/>
          </a:prstGeom>
        </p:spPr>
      </p:pic>
    </p:spTree>
    <p:extLst>
      <p:ext uri="{BB962C8B-B14F-4D97-AF65-F5344CB8AC3E}">
        <p14:creationId xmlns:p14="http://schemas.microsoft.com/office/powerpoint/2010/main" val="265310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p:txBody>
          <a:bodyPr tIns="108000" rtlCol="0"/>
          <a:lstStyle/>
          <a:p>
            <a:pPr rtl="0">
              <a:lnSpc>
                <a:spcPct val="70000"/>
              </a:lnSpc>
            </a:pPr>
            <a:r>
              <a:rPr lang="fr-FR" sz="4000" dirty="0"/>
              <a:t>Merci de votre attention</a:t>
            </a:r>
          </a:p>
        </p:txBody>
      </p:sp>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fr-FR" smtClean="0"/>
              <a:pPr rtl="0"/>
              <a:t>16</a:t>
            </a:fld>
            <a:endParaRPr lang="fr-F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2000" y="347870"/>
            <a:ext cx="5472000" cy="5320242"/>
          </a:xfrm>
        </p:spPr>
        <p:txBody>
          <a:bodyPr rtlCol="0" anchor="t"/>
          <a:lstStyle/>
          <a:p>
            <a:pPr marL="0" indent="0" rtl="0">
              <a:buNone/>
            </a:pPr>
            <a:r>
              <a:rPr lang="fr-FR" sz="2800" b="1" dirty="0"/>
              <a:t>Nettoyage et analyse du fichier « Billets »</a:t>
            </a:r>
          </a:p>
          <a:p>
            <a:pPr marL="0" indent="0" rtl="0">
              <a:buNone/>
            </a:pPr>
            <a:endParaRPr lang="fr-FR" sz="2800" b="1" dirty="0"/>
          </a:p>
          <a:p>
            <a:pPr rtl="0"/>
            <a:r>
              <a:rPr lang="fr-FR" dirty="0"/>
              <a:t>Répartition des billets vrais/faux</a:t>
            </a:r>
          </a:p>
          <a:p>
            <a:pPr rtl="0"/>
            <a:r>
              <a:rPr lang="fr-FR" dirty="0"/>
              <a:t>Analyse du fichier </a:t>
            </a:r>
            <a:r>
              <a:rPr lang="fr-FR" dirty="0">
                <a:sym typeface="Wingdings" panose="05000000000000000000" pitchFamily="2" charset="2"/>
              </a:rPr>
              <a:t> Valeurs manquantes </a:t>
            </a:r>
          </a:p>
          <a:p>
            <a:pPr lvl="1"/>
            <a:r>
              <a:rPr lang="fr-FR" dirty="0">
                <a:sym typeface="Wingdings" panose="05000000000000000000" pitchFamily="2" charset="2"/>
              </a:rPr>
              <a:t>37 valeurs manquantes sur la variable </a:t>
            </a:r>
            <a:r>
              <a:rPr lang="fr-FR" dirty="0" err="1">
                <a:sym typeface="Wingdings" panose="05000000000000000000" pitchFamily="2" charset="2"/>
              </a:rPr>
              <a:t>Margin_Low</a:t>
            </a:r>
            <a:r>
              <a:rPr lang="fr-FR" dirty="0">
                <a:sym typeface="Wingdings" panose="05000000000000000000" pitchFamily="2" charset="2"/>
              </a:rPr>
              <a:t> uniquement</a:t>
            </a:r>
          </a:p>
          <a:p>
            <a:pPr rtl="0"/>
            <a:r>
              <a:rPr lang="fr-FR" dirty="0">
                <a:sym typeface="Wingdings" panose="05000000000000000000" pitchFamily="2" charset="2"/>
              </a:rPr>
              <a:t>Pas de valeurs aberrantes </a:t>
            </a: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a:t>2</a:t>
            </a:fld>
            <a:endParaRPr lang="fr-FR"/>
          </a:p>
        </p:txBody>
      </p:sp>
      <p:pic>
        <p:nvPicPr>
          <p:cNvPr id="7" name="Image 6">
            <a:extLst>
              <a:ext uri="{FF2B5EF4-FFF2-40B4-BE49-F238E27FC236}">
                <a16:creationId xmlns:a16="http://schemas.microsoft.com/office/drawing/2014/main" id="{6EB56862-122C-3845-2F93-E09A7F81A677}"/>
              </a:ext>
            </a:extLst>
          </p:cNvPr>
          <p:cNvPicPr>
            <a:picLocks noChangeAspect="1"/>
          </p:cNvPicPr>
          <p:nvPr/>
        </p:nvPicPr>
        <p:blipFill rotWithShape="1">
          <a:blip r:embed="rId3"/>
          <a:srcRect l="19828"/>
          <a:stretch/>
        </p:blipFill>
        <p:spPr>
          <a:xfrm>
            <a:off x="6096000" y="246776"/>
            <a:ext cx="5880000" cy="6124575"/>
          </a:xfrm>
          <a:prstGeom prst="rect">
            <a:avLst/>
          </a:prstGeom>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5169811" cy="6023481"/>
          </a:xfrm>
        </p:spPr>
        <p:txBody>
          <a:bodyPr rtlCol="0" anchor="t"/>
          <a:lstStyle/>
          <a:p>
            <a:pPr marL="0" indent="0" rtl="0">
              <a:buNone/>
            </a:pPr>
            <a:r>
              <a:rPr lang="fr-FR" sz="2800" b="1" dirty="0"/>
              <a:t>Régression linéaire </a:t>
            </a:r>
          </a:p>
          <a:p>
            <a:pPr rtl="0"/>
            <a:r>
              <a:rPr lang="fr-FR" dirty="0"/>
              <a:t>Séparation du jeu de données en 2 </a:t>
            </a:r>
            <a:r>
              <a:rPr lang="fr-FR" dirty="0" err="1"/>
              <a:t>df</a:t>
            </a:r>
            <a:r>
              <a:rPr lang="fr-FR" dirty="0"/>
              <a:t> </a:t>
            </a:r>
          </a:p>
          <a:p>
            <a:pPr lvl="1"/>
            <a:r>
              <a:rPr lang="fr-FR" dirty="0"/>
              <a:t>Un avec les valeurs NaN (de la colonne </a:t>
            </a:r>
            <a:r>
              <a:rPr lang="fr-FR" dirty="0" err="1"/>
              <a:t>Margin_Low</a:t>
            </a:r>
            <a:r>
              <a:rPr lang="fr-FR" dirty="0"/>
              <a:t>)</a:t>
            </a:r>
          </a:p>
          <a:p>
            <a:pPr lvl="1"/>
            <a:r>
              <a:rPr lang="fr-FR" dirty="0"/>
              <a:t>Un sans les valeurs NaN (de la colonne </a:t>
            </a:r>
            <a:r>
              <a:rPr lang="fr-FR" dirty="0" err="1"/>
              <a:t>Margin_Low</a:t>
            </a:r>
            <a:r>
              <a:rPr lang="fr-FR" dirty="0"/>
              <a:t>)</a:t>
            </a:r>
          </a:p>
          <a:p>
            <a:pPr lvl="1"/>
            <a:endParaRPr lang="fr-FR" dirty="0"/>
          </a:p>
          <a:p>
            <a:pPr lvl="1"/>
            <a:endParaRPr lang="fr-FR" dirty="0"/>
          </a:p>
          <a:p>
            <a:r>
              <a:rPr lang="fr-FR" dirty="0"/>
              <a:t>Matrice de corrélation</a:t>
            </a:r>
          </a:p>
          <a:p>
            <a:pPr lvl="1"/>
            <a:r>
              <a:rPr lang="fr-FR" dirty="0"/>
              <a:t>On peut constater que :</a:t>
            </a:r>
          </a:p>
          <a:p>
            <a:pPr lvl="2"/>
            <a:r>
              <a:rPr lang="fr-FR" dirty="0"/>
              <a:t>'</a:t>
            </a:r>
            <a:r>
              <a:rPr lang="fr-FR" dirty="0" err="1"/>
              <a:t>height_left</a:t>
            </a:r>
            <a:r>
              <a:rPr lang="fr-FR" dirty="0"/>
              <a:t>' et '</a:t>
            </a:r>
            <a:r>
              <a:rPr lang="fr-FR" dirty="0" err="1"/>
              <a:t>height_right</a:t>
            </a:r>
            <a:r>
              <a:rPr lang="fr-FR" dirty="0"/>
              <a:t>' sont corrélées </a:t>
            </a:r>
          </a:p>
          <a:p>
            <a:pPr marL="542925" lvl="2" indent="0">
              <a:buNone/>
            </a:pPr>
            <a:r>
              <a:rPr lang="fr-FR" dirty="0"/>
              <a:t>       positivement entre elles</a:t>
            </a:r>
          </a:p>
          <a:p>
            <a:pPr lvl="2"/>
            <a:r>
              <a:rPr lang="fr-FR" dirty="0"/>
              <a:t>la variable '</a:t>
            </a:r>
            <a:r>
              <a:rPr lang="fr-FR" dirty="0" err="1"/>
              <a:t>margin_low</a:t>
            </a:r>
            <a:r>
              <a:rPr lang="fr-FR" dirty="0"/>
              <a:t>' et '</a:t>
            </a:r>
            <a:r>
              <a:rPr lang="fr-FR" dirty="0" err="1"/>
              <a:t>lenght</a:t>
            </a:r>
            <a:r>
              <a:rPr lang="fr-FR" dirty="0"/>
              <a:t>' sont </a:t>
            </a:r>
          </a:p>
          <a:p>
            <a:pPr marL="542925" lvl="2" indent="0">
              <a:buNone/>
            </a:pPr>
            <a:r>
              <a:rPr lang="fr-FR" dirty="0"/>
              <a:t>       corrélées négativement</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3</a:t>
            </a:fld>
            <a:endParaRPr lang="fr-FR"/>
          </a:p>
        </p:txBody>
      </p:sp>
      <p:pic>
        <p:nvPicPr>
          <p:cNvPr id="3" name="Image 2">
            <a:extLst>
              <a:ext uri="{FF2B5EF4-FFF2-40B4-BE49-F238E27FC236}">
                <a16:creationId xmlns:a16="http://schemas.microsoft.com/office/drawing/2014/main" id="{CDCCC80C-9C8F-5CA3-8854-1C35AA848B82}"/>
              </a:ext>
            </a:extLst>
          </p:cNvPr>
          <p:cNvPicPr>
            <a:picLocks noChangeAspect="1"/>
          </p:cNvPicPr>
          <p:nvPr/>
        </p:nvPicPr>
        <p:blipFill>
          <a:blip r:embed="rId3"/>
          <a:stretch>
            <a:fillRect/>
          </a:stretch>
        </p:blipFill>
        <p:spPr>
          <a:xfrm>
            <a:off x="4564669" y="2152651"/>
            <a:ext cx="7411331" cy="3573446"/>
          </a:xfrm>
          <a:prstGeom prst="rect">
            <a:avLst/>
          </a:prstGeom>
        </p:spPr>
      </p:pic>
    </p:spTree>
    <p:extLst>
      <p:ext uri="{BB962C8B-B14F-4D97-AF65-F5344CB8AC3E}">
        <p14:creationId xmlns:p14="http://schemas.microsoft.com/office/powerpoint/2010/main" val="124701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Régression linéaire </a:t>
            </a:r>
          </a:p>
          <a:p>
            <a:r>
              <a:rPr lang="fr-FR" dirty="0"/>
              <a:t>Application de la régression linéaire</a:t>
            </a:r>
          </a:p>
          <a:p>
            <a:pPr lvl="1" algn="r"/>
            <a:r>
              <a:rPr lang="fr-FR" dirty="0">
                <a:solidFill>
                  <a:srgbClr val="000000"/>
                </a:solidFill>
                <a:latin typeface="Helvetica Neue"/>
              </a:rPr>
              <a:t>O</a:t>
            </a:r>
            <a:r>
              <a:rPr lang="fr-FR" b="0" i="0" dirty="0">
                <a:solidFill>
                  <a:srgbClr val="000000"/>
                </a:solidFill>
                <a:effectLst/>
                <a:latin typeface="Helvetica Neue"/>
              </a:rPr>
              <a:t>n ne conserve uniquement les variables dont P&lt;0.05</a:t>
            </a: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4</a:t>
            </a:fld>
            <a:endParaRPr lang="fr-FR"/>
          </a:p>
        </p:txBody>
      </p:sp>
      <p:pic>
        <p:nvPicPr>
          <p:cNvPr id="5" name="Image 4">
            <a:extLst>
              <a:ext uri="{FF2B5EF4-FFF2-40B4-BE49-F238E27FC236}">
                <a16:creationId xmlns:a16="http://schemas.microsoft.com/office/drawing/2014/main" id="{07225911-169B-2903-C857-BA12BD093328}"/>
              </a:ext>
            </a:extLst>
          </p:cNvPr>
          <p:cNvPicPr>
            <a:picLocks noChangeAspect="1"/>
          </p:cNvPicPr>
          <p:nvPr/>
        </p:nvPicPr>
        <p:blipFill>
          <a:blip r:embed="rId3"/>
          <a:stretch>
            <a:fillRect/>
          </a:stretch>
        </p:blipFill>
        <p:spPr>
          <a:xfrm>
            <a:off x="431999" y="1532382"/>
            <a:ext cx="5336106" cy="3654454"/>
          </a:xfrm>
          <a:prstGeom prst="rect">
            <a:avLst/>
          </a:prstGeom>
        </p:spPr>
      </p:pic>
      <p:pic>
        <p:nvPicPr>
          <p:cNvPr id="8" name="Image 7">
            <a:extLst>
              <a:ext uri="{FF2B5EF4-FFF2-40B4-BE49-F238E27FC236}">
                <a16:creationId xmlns:a16="http://schemas.microsoft.com/office/drawing/2014/main" id="{3CA5FF78-F554-AE22-F4CE-8BA01F51D80A}"/>
              </a:ext>
            </a:extLst>
          </p:cNvPr>
          <p:cNvPicPr>
            <a:picLocks noChangeAspect="1"/>
          </p:cNvPicPr>
          <p:nvPr/>
        </p:nvPicPr>
        <p:blipFill>
          <a:blip r:embed="rId4"/>
          <a:stretch>
            <a:fillRect/>
          </a:stretch>
        </p:blipFill>
        <p:spPr>
          <a:xfrm>
            <a:off x="6274118" y="1684052"/>
            <a:ext cx="5827625" cy="3489896"/>
          </a:xfrm>
          <a:prstGeom prst="rect">
            <a:avLst/>
          </a:prstGeom>
        </p:spPr>
      </p:pic>
    </p:spTree>
    <p:extLst>
      <p:ext uri="{BB962C8B-B14F-4D97-AF65-F5344CB8AC3E}">
        <p14:creationId xmlns:p14="http://schemas.microsoft.com/office/powerpoint/2010/main" val="64565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Régression linéaire </a:t>
            </a:r>
          </a:p>
          <a:p>
            <a:r>
              <a:rPr lang="fr-FR" dirty="0"/>
              <a:t>Calcul des leviers</a:t>
            </a:r>
          </a:p>
          <a:p>
            <a:pPr algn="r"/>
            <a:endParaRPr lang="fr-FR" dirty="0"/>
          </a:p>
          <a:p>
            <a:pPr lvl="8" algn="ctr"/>
            <a:r>
              <a:rPr lang="fr-FR" dirty="0"/>
              <a:t>Distance de </a:t>
            </a:r>
            <a:r>
              <a:rPr lang="fr-FR" dirty="0" err="1"/>
              <a:t>cook</a:t>
            </a:r>
            <a:r>
              <a:rPr lang="fr-FR" dirty="0"/>
              <a:t>         </a:t>
            </a:r>
          </a:p>
          <a:p>
            <a:endParaRPr lang="fr-FR" dirty="0"/>
          </a:p>
          <a:p>
            <a:endParaRPr lang="fr-FR" dirty="0"/>
          </a:p>
          <a:p>
            <a:endParaRPr lang="fr-FR" dirty="0"/>
          </a:p>
          <a:p>
            <a:endParaRPr lang="fr-FR" dirty="0"/>
          </a:p>
          <a:p>
            <a:r>
              <a:rPr lang="fr-FR" dirty="0"/>
              <a:t>Calcul des résidus </a:t>
            </a:r>
            <a:r>
              <a:rPr lang="fr-FR" dirty="0" err="1"/>
              <a:t>studentisés</a:t>
            </a:r>
            <a:endParaRPr lang="fr-FR" dirty="0"/>
          </a:p>
          <a:p>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5</a:t>
            </a:fld>
            <a:endParaRPr lang="fr-FR"/>
          </a:p>
        </p:txBody>
      </p:sp>
      <p:pic>
        <p:nvPicPr>
          <p:cNvPr id="3" name="Image 2">
            <a:extLst>
              <a:ext uri="{FF2B5EF4-FFF2-40B4-BE49-F238E27FC236}">
                <a16:creationId xmlns:a16="http://schemas.microsoft.com/office/drawing/2014/main" id="{98D79427-EFF8-1386-7C5D-ADA99AACC704}"/>
              </a:ext>
            </a:extLst>
          </p:cNvPr>
          <p:cNvPicPr>
            <a:picLocks noChangeAspect="1"/>
          </p:cNvPicPr>
          <p:nvPr/>
        </p:nvPicPr>
        <p:blipFill rotWithShape="1">
          <a:blip r:embed="rId3"/>
          <a:srcRect t="38057"/>
          <a:stretch/>
        </p:blipFill>
        <p:spPr>
          <a:xfrm>
            <a:off x="100299" y="1332265"/>
            <a:ext cx="6442603" cy="2027344"/>
          </a:xfrm>
          <a:prstGeom prst="rect">
            <a:avLst/>
          </a:prstGeom>
        </p:spPr>
      </p:pic>
      <p:pic>
        <p:nvPicPr>
          <p:cNvPr id="9" name="Image 8">
            <a:extLst>
              <a:ext uri="{FF2B5EF4-FFF2-40B4-BE49-F238E27FC236}">
                <a16:creationId xmlns:a16="http://schemas.microsoft.com/office/drawing/2014/main" id="{0A804A72-527F-3087-E611-3D32334908E4}"/>
              </a:ext>
            </a:extLst>
          </p:cNvPr>
          <p:cNvPicPr>
            <a:picLocks noChangeAspect="1"/>
          </p:cNvPicPr>
          <p:nvPr/>
        </p:nvPicPr>
        <p:blipFill>
          <a:blip r:embed="rId4"/>
          <a:stretch>
            <a:fillRect/>
          </a:stretch>
        </p:blipFill>
        <p:spPr>
          <a:xfrm>
            <a:off x="211139" y="3758928"/>
            <a:ext cx="6010604" cy="2612422"/>
          </a:xfrm>
          <a:prstGeom prst="rect">
            <a:avLst/>
          </a:prstGeom>
        </p:spPr>
      </p:pic>
      <p:pic>
        <p:nvPicPr>
          <p:cNvPr id="11" name="Image 10">
            <a:extLst>
              <a:ext uri="{FF2B5EF4-FFF2-40B4-BE49-F238E27FC236}">
                <a16:creationId xmlns:a16="http://schemas.microsoft.com/office/drawing/2014/main" id="{7B3FE6B0-4463-F06D-A4C8-AEDFBEA72B6D}"/>
              </a:ext>
            </a:extLst>
          </p:cNvPr>
          <p:cNvPicPr>
            <a:picLocks noChangeAspect="1"/>
          </p:cNvPicPr>
          <p:nvPr/>
        </p:nvPicPr>
        <p:blipFill>
          <a:blip r:embed="rId5"/>
          <a:stretch>
            <a:fillRect/>
          </a:stretch>
        </p:blipFill>
        <p:spPr>
          <a:xfrm>
            <a:off x="6653332" y="1916771"/>
            <a:ext cx="5232821" cy="2673797"/>
          </a:xfrm>
          <a:prstGeom prst="rect">
            <a:avLst/>
          </a:prstGeom>
        </p:spPr>
      </p:pic>
    </p:spTree>
    <p:extLst>
      <p:ext uri="{BB962C8B-B14F-4D97-AF65-F5344CB8AC3E}">
        <p14:creationId xmlns:p14="http://schemas.microsoft.com/office/powerpoint/2010/main" val="200828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Vérifications</a:t>
            </a:r>
          </a:p>
          <a:p>
            <a:r>
              <a:rPr lang="fr-FR" u="sng" dirty="0"/>
              <a:t>Vérification de la colinéarité des variables</a:t>
            </a:r>
          </a:p>
          <a:p>
            <a:endParaRPr lang="fr-FR" dirty="0"/>
          </a:p>
          <a:p>
            <a:endParaRPr lang="fr-FR" dirty="0"/>
          </a:p>
          <a:p>
            <a:endParaRPr lang="fr-FR" dirty="0"/>
          </a:p>
          <a:p>
            <a:pPr marL="0" indent="0">
              <a:buNone/>
            </a:pPr>
            <a:endParaRPr lang="fr-FR" dirty="0"/>
          </a:p>
          <a:p>
            <a:pPr marL="0" indent="0">
              <a:buNone/>
            </a:pPr>
            <a:endParaRPr lang="fr-FR" u="sng" dirty="0"/>
          </a:p>
          <a:p>
            <a:r>
              <a:rPr lang="fr-FR" u="sng" dirty="0"/>
              <a:t>Vérification de l’homoscédasticité</a:t>
            </a:r>
          </a:p>
          <a:p>
            <a:endParaRPr lang="fr-FR" u="sng" dirty="0"/>
          </a:p>
          <a:p>
            <a:endParaRPr lang="fr-FR" u="sng" dirty="0"/>
          </a:p>
          <a:p>
            <a:endParaRPr lang="fr-FR" u="sng" dirty="0"/>
          </a:p>
          <a:p>
            <a:endParaRPr lang="fr-FR" u="sng" dirty="0"/>
          </a:p>
          <a:p>
            <a:endParaRPr lang="fr-FR" u="sng" dirty="0"/>
          </a:p>
          <a:p>
            <a:r>
              <a:rPr lang="fr-FR" u="sng" dirty="0"/>
              <a:t>Vérification de la normalité des résidus:</a:t>
            </a:r>
          </a:p>
          <a:p>
            <a:endParaRPr lang="fr-FR" dirty="0"/>
          </a:p>
          <a:p>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6</a:t>
            </a:fld>
            <a:endParaRPr lang="fr-FR"/>
          </a:p>
        </p:txBody>
      </p:sp>
      <p:pic>
        <p:nvPicPr>
          <p:cNvPr id="5" name="Image 4">
            <a:extLst>
              <a:ext uri="{FF2B5EF4-FFF2-40B4-BE49-F238E27FC236}">
                <a16:creationId xmlns:a16="http://schemas.microsoft.com/office/drawing/2014/main" id="{B0CDE2BF-D19A-3A98-5E95-4C0B55FBBF13}"/>
              </a:ext>
            </a:extLst>
          </p:cNvPr>
          <p:cNvPicPr>
            <a:picLocks noChangeAspect="1"/>
          </p:cNvPicPr>
          <p:nvPr/>
        </p:nvPicPr>
        <p:blipFill>
          <a:blip r:embed="rId3"/>
          <a:stretch>
            <a:fillRect/>
          </a:stretch>
        </p:blipFill>
        <p:spPr>
          <a:xfrm>
            <a:off x="575245" y="1148456"/>
            <a:ext cx="9763125" cy="1276350"/>
          </a:xfrm>
          <a:prstGeom prst="rect">
            <a:avLst/>
          </a:prstGeom>
        </p:spPr>
      </p:pic>
      <p:sp>
        <p:nvSpPr>
          <p:cNvPr id="8" name="ZoneTexte 7">
            <a:extLst>
              <a:ext uri="{FF2B5EF4-FFF2-40B4-BE49-F238E27FC236}">
                <a16:creationId xmlns:a16="http://schemas.microsoft.com/office/drawing/2014/main" id="{C2E28005-CF67-EE47-3AF1-C97A69DDFE9D}"/>
              </a:ext>
            </a:extLst>
          </p:cNvPr>
          <p:cNvSpPr txBox="1"/>
          <p:nvPr/>
        </p:nvSpPr>
        <p:spPr>
          <a:xfrm>
            <a:off x="575245" y="2344907"/>
            <a:ext cx="10369119" cy="369332"/>
          </a:xfrm>
          <a:prstGeom prst="rect">
            <a:avLst/>
          </a:prstGeom>
          <a:noFill/>
        </p:spPr>
        <p:txBody>
          <a:bodyPr wrap="square">
            <a:spAutoFit/>
          </a:bodyPr>
          <a:lstStyle/>
          <a:p>
            <a:r>
              <a:rPr lang="fr-FR" i="1" dirty="0">
                <a:solidFill>
                  <a:schemeClr val="tx1">
                    <a:lumMod val="75000"/>
                    <a:lumOff val="25000"/>
                  </a:schemeClr>
                </a:solidFill>
              </a:rPr>
              <a:t>ici les deux coefficients de nos variables sont inférieurs à 10, il n'y a donc pas de problème de colinéarité</a:t>
            </a:r>
          </a:p>
        </p:txBody>
      </p:sp>
      <p:pic>
        <p:nvPicPr>
          <p:cNvPr id="12" name="Image 11">
            <a:extLst>
              <a:ext uri="{FF2B5EF4-FFF2-40B4-BE49-F238E27FC236}">
                <a16:creationId xmlns:a16="http://schemas.microsoft.com/office/drawing/2014/main" id="{DCE581E7-E9DA-9FB1-F1CE-C60F011163E4}"/>
              </a:ext>
            </a:extLst>
          </p:cNvPr>
          <p:cNvPicPr>
            <a:picLocks noChangeAspect="1"/>
          </p:cNvPicPr>
          <p:nvPr/>
        </p:nvPicPr>
        <p:blipFill rotWithShape="1">
          <a:blip r:embed="rId4"/>
          <a:srcRect b="26948"/>
          <a:stretch/>
        </p:blipFill>
        <p:spPr>
          <a:xfrm>
            <a:off x="431999" y="3359610"/>
            <a:ext cx="11328001" cy="1505354"/>
          </a:xfrm>
          <a:prstGeom prst="rect">
            <a:avLst/>
          </a:prstGeom>
        </p:spPr>
      </p:pic>
      <p:sp>
        <p:nvSpPr>
          <p:cNvPr id="13" name="ZoneTexte 12">
            <a:extLst>
              <a:ext uri="{FF2B5EF4-FFF2-40B4-BE49-F238E27FC236}">
                <a16:creationId xmlns:a16="http://schemas.microsoft.com/office/drawing/2014/main" id="{93AFE9C2-B0D9-6C55-8503-7E70EA32F47E}"/>
              </a:ext>
            </a:extLst>
          </p:cNvPr>
          <p:cNvSpPr txBox="1"/>
          <p:nvPr/>
        </p:nvSpPr>
        <p:spPr>
          <a:xfrm>
            <a:off x="575244" y="4864964"/>
            <a:ext cx="11328001" cy="369332"/>
          </a:xfrm>
          <a:prstGeom prst="rect">
            <a:avLst/>
          </a:prstGeom>
          <a:noFill/>
        </p:spPr>
        <p:txBody>
          <a:bodyPr wrap="square">
            <a:spAutoFit/>
          </a:bodyPr>
          <a:lstStyle/>
          <a:p>
            <a:r>
              <a:rPr lang="fr-FR" i="1" dirty="0">
                <a:solidFill>
                  <a:schemeClr val="tx1">
                    <a:lumMod val="75000"/>
                    <a:lumOff val="25000"/>
                  </a:schemeClr>
                </a:solidFill>
              </a:rPr>
              <a:t>La p-valeur ici n'est pas inférieure à  5 %, on ne rejette pas l'hypothèse nulle selon laquelle les variances sont constantes </a:t>
            </a:r>
          </a:p>
        </p:txBody>
      </p:sp>
      <p:pic>
        <p:nvPicPr>
          <p:cNvPr id="15" name="Image 14">
            <a:extLst>
              <a:ext uri="{FF2B5EF4-FFF2-40B4-BE49-F238E27FC236}">
                <a16:creationId xmlns:a16="http://schemas.microsoft.com/office/drawing/2014/main" id="{C46A65FF-CA3F-9BFD-658C-81A61FA40D21}"/>
              </a:ext>
            </a:extLst>
          </p:cNvPr>
          <p:cNvPicPr>
            <a:picLocks noChangeAspect="1"/>
          </p:cNvPicPr>
          <p:nvPr/>
        </p:nvPicPr>
        <p:blipFill rotWithShape="1">
          <a:blip r:embed="rId5"/>
          <a:srcRect r="30975"/>
          <a:stretch/>
        </p:blipFill>
        <p:spPr>
          <a:xfrm>
            <a:off x="431999" y="5692806"/>
            <a:ext cx="7478005" cy="866775"/>
          </a:xfrm>
          <a:prstGeom prst="rect">
            <a:avLst/>
          </a:prstGeom>
        </p:spPr>
      </p:pic>
      <p:sp>
        <p:nvSpPr>
          <p:cNvPr id="16" name="ZoneTexte 15">
            <a:extLst>
              <a:ext uri="{FF2B5EF4-FFF2-40B4-BE49-F238E27FC236}">
                <a16:creationId xmlns:a16="http://schemas.microsoft.com/office/drawing/2014/main" id="{23CDD824-E48A-9251-E11A-A946086C83EE}"/>
              </a:ext>
            </a:extLst>
          </p:cNvPr>
          <p:cNvSpPr txBox="1"/>
          <p:nvPr/>
        </p:nvSpPr>
        <p:spPr>
          <a:xfrm>
            <a:off x="8090746" y="5941020"/>
            <a:ext cx="3675125" cy="646331"/>
          </a:xfrm>
          <a:prstGeom prst="rect">
            <a:avLst/>
          </a:prstGeom>
          <a:noFill/>
        </p:spPr>
        <p:txBody>
          <a:bodyPr wrap="square">
            <a:spAutoFit/>
          </a:bodyPr>
          <a:lstStyle/>
          <a:p>
            <a:r>
              <a:rPr lang="fr-FR" i="1" dirty="0">
                <a:solidFill>
                  <a:schemeClr val="tx1">
                    <a:lumMod val="75000"/>
                    <a:lumOff val="25000"/>
                  </a:schemeClr>
                </a:solidFill>
              </a:rPr>
              <a:t>ici la </a:t>
            </a:r>
            <a:r>
              <a:rPr lang="fr-FR" i="1" dirty="0" err="1">
                <a:solidFill>
                  <a:schemeClr val="tx1">
                    <a:lumMod val="75000"/>
                    <a:lumOff val="25000"/>
                  </a:schemeClr>
                </a:solidFill>
              </a:rPr>
              <a:t>pvalue</a:t>
            </a:r>
            <a:r>
              <a:rPr lang="fr-FR" i="1" dirty="0">
                <a:solidFill>
                  <a:schemeClr val="tx1">
                    <a:lumMod val="75000"/>
                    <a:lumOff val="25000"/>
                  </a:schemeClr>
                </a:solidFill>
              </a:rPr>
              <a:t> est supérieure à 0.05, l'échantillon semble donc Gaussiens</a:t>
            </a:r>
          </a:p>
        </p:txBody>
      </p:sp>
    </p:spTree>
    <p:extLst>
      <p:ext uri="{BB962C8B-B14F-4D97-AF65-F5344CB8AC3E}">
        <p14:creationId xmlns:p14="http://schemas.microsoft.com/office/powerpoint/2010/main" val="267146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Imputations des valeurs manquantes</a:t>
            </a:r>
          </a:p>
          <a:p>
            <a:r>
              <a:rPr lang="fr-FR" dirty="0"/>
              <a:t>Régression multiple : </a:t>
            </a:r>
          </a:p>
          <a:p>
            <a:endParaRPr lang="fr-FR" dirty="0"/>
          </a:p>
          <a:p>
            <a:endParaRPr lang="fr-FR" dirty="0"/>
          </a:p>
          <a:p>
            <a:endParaRPr lang="fr-FR" dirty="0"/>
          </a:p>
          <a:p>
            <a:pPr algn="r"/>
            <a:endParaRPr lang="fr-FR" dirty="0"/>
          </a:p>
          <a:p>
            <a:pPr algn="r"/>
            <a:endParaRPr lang="fr-FR" dirty="0"/>
          </a:p>
          <a:p>
            <a:pPr algn="r"/>
            <a:endParaRPr lang="fr-FR" dirty="0"/>
          </a:p>
          <a:p>
            <a:pPr algn="r"/>
            <a:r>
              <a:rPr lang="fr-FR" dirty="0"/>
              <a:t>On n’a plus de valeurs manquantes après imputation sur notre </a:t>
            </a:r>
            <a:r>
              <a:rPr lang="fr-FR" dirty="0" err="1"/>
              <a:t>df</a:t>
            </a: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7</a:t>
            </a:fld>
            <a:endParaRPr lang="fr-FR"/>
          </a:p>
        </p:txBody>
      </p:sp>
      <p:pic>
        <p:nvPicPr>
          <p:cNvPr id="3" name="Image 2">
            <a:extLst>
              <a:ext uri="{FF2B5EF4-FFF2-40B4-BE49-F238E27FC236}">
                <a16:creationId xmlns:a16="http://schemas.microsoft.com/office/drawing/2014/main" id="{8588CFD1-0603-30F0-C392-1DDC41CDB0BB}"/>
              </a:ext>
            </a:extLst>
          </p:cNvPr>
          <p:cNvPicPr>
            <a:picLocks noChangeAspect="1"/>
          </p:cNvPicPr>
          <p:nvPr/>
        </p:nvPicPr>
        <p:blipFill>
          <a:blip r:embed="rId3"/>
          <a:stretch>
            <a:fillRect/>
          </a:stretch>
        </p:blipFill>
        <p:spPr>
          <a:xfrm>
            <a:off x="431999" y="1186814"/>
            <a:ext cx="11105964" cy="1303031"/>
          </a:xfrm>
          <a:prstGeom prst="rect">
            <a:avLst/>
          </a:prstGeom>
        </p:spPr>
      </p:pic>
      <p:pic>
        <p:nvPicPr>
          <p:cNvPr id="9" name="Image 8">
            <a:extLst>
              <a:ext uri="{FF2B5EF4-FFF2-40B4-BE49-F238E27FC236}">
                <a16:creationId xmlns:a16="http://schemas.microsoft.com/office/drawing/2014/main" id="{E231DD49-ACCD-BE04-0FAD-48DBBF479F6A}"/>
              </a:ext>
            </a:extLst>
          </p:cNvPr>
          <p:cNvPicPr>
            <a:picLocks noChangeAspect="1"/>
          </p:cNvPicPr>
          <p:nvPr/>
        </p:nvPicPr>
        <p:blipFill>
          <a:blip r:embed="rId4"/>
          <a:stretch>
            <a:fillRect/>
          </a:stretch>
        </p:blipFill>
        <p:spPr>
          <a:xfrm>
            <a:off x="621437" y="2527331"/>
            <a:ext cx="4562798" cy="3806533"/>
          </a:xfrm>
          <a:prstGeom prst="rect">
            <a:avLst/>
          </a:prstGeom>
        </p:spPr>
      </p:pic>
    </p:spTree>
    <p:extLst>
      <p:ext uri="{BB962C8B-B14F-4D97-AF65-F5344CB8AC3E}">
        <p14:creationId xmlns:p14="http://schemas.microsoft.com/office/powerpoint/2010/main" val="251974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Analyse de notre </a:t>
            </a:r>
            <a:r>
              <a:rPr lang="fr-FR" sz="2800" b="1" dirty="0" err="1"/>
              <a:t>df</a:t>
            </a:r>
            <a:r>
              <a:rPr lang="fr-FR" sz="2800" b="1" dirty="0"/>
              <a:t> complet par un </a:t>
            </a:r>
            <a:r>
              <a:rPr lang="fr-FR" sz="2800" b="1" dirty="0" err="1"/>
              <a:t>pairplot</a:t>
            </a:r>
            <a:endParaRPr lang="fr-FR" sz="2800" b="1" dirty="0"/>
          </a:p>
          <a:p>
            <a:pPr marL="0" indent="0">
              <a:buNone/>
            </a:pP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8</a:t>
            </a:fld>
            <a:endParaRPr lang="fr-FR"/>
          </a:p>
        </p:txBody>
      </p:sp>
      <p:pic>
        <p:nvPicPr>
          <p:cNvPr id="5" name="Image 4">
            <a:extLst>
              <a:ext uri="{FF2B5EF4-FFF2-40B4-BE49-F238E27FC236}">
                <a16:creationId xmlns:a16="http://schemas.microsoft.com/office/drawing/2014/main" id="{F8F657E0-7230-3256-0300-43BD2C5471EB}"/>
              </a:ext>
            </a:extLst>
          </p:cNvPr>
          <p:cNvPicPr>
            <a:picLocks noChangeAspect="1"/>
          </p:cNvPicPr>
          <p:nvPr/>
        </p:nvPicPr>
        <p:blipFill rotWithShape="1">
          <a:blip r:embed="rId3"/>
          <a:srcRect t="1749"/>
          <a:stretch/>
        </p:blipFill>
        <p:spPr>
          <a:xfrm>
            <a:off x="180513" y="807910"/>
            <a:ext cx="8664605" cy="5702221"/>
          </a:xfrm>
          <a:prstGeom prst="rect">
            <a:avLst/>
          </a:prstGeom>
        </p:spPr>
      </p:pic>
    </p:spTree>
    <p:extLst>
      <p:ext uri="{BB962C8B-B14F-4D97-AF65-F5344CB8AC3E}">
        <p14:creationId xmlns:p14="http://schemas.microsoft.com/office/powerpoint/2010/main" val="365900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a:xfrm>
            <a:off x="431999" y="347869"/>
            <a:ext cx="11579488" cy="6023481"/>
          </a:xfrm>
        </p:spPr>
        <p:txBody>
          <a:bodyPr rtlCol="0" anchor="t"/>
          <a:lstStyle/>
          <a:p>
            <a:pPr marL="0" indent="0" rtl="0">
              <a:buNone/>
            </a:pPr>
            <a:r>
              <a:rPr lang="fr-FR" sz="2800" b="1" dirty="0"/>
              <a:t>Réalisation d’une ACP pour projeter les données</a:t>
            </a:r>
          </a:p>
          <a:p>
            <a:pPr marL="0" indent="0">
              <a:buNone/>
            </a:pPr>
            <a:endParaRPr lang="fr-FR"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FR" smtClean="0"/>
              <a:pPr rtl="0"/>
              <a:t>9</a:t>
            </a:fld>
            <a:endParaRPr lang="fr-FR"/>
          </a:p>
        </p:txBody>
      </p:sp>
      <p:pic>
        <p:nvPicPr>
          <p:cNvPr id="3" name="Image 2">
            <a:extLst>
              <a:ext uri="{FF2B5EF4-FFF2-40B4-BE49-F238E27FC236}">
                <a16:creationId xmlns:a16="http://schemas.microsoft.com/office/drawing/2014/main" id="{B6D39E72-256D-44A7-8424-77EEA238985D}"/>
              </a:ext>
            </a:extLst>
          </p:cNvPr>
          <p:cNvPicPr>
            <a:picLocks noChangeAspect="1"/>
          </p:cNvPicPr>
          <p:nvPr/>
        </p:nvPicPr>
        <p:blipFill>
          <a:blip r:embed="rId3"/>
          <a:stretch>
            <a:fillRect/>
          </a:stretch>
        </p:blipFill>
        <p:spPr>
          <a:xfrm>
            <a:off x="111455" y="1347787"/>
            <a:ext cx="5305425" cy="4162425"/>
          </a:xfrm>
          <a:prstGeom prst="rect">
            <a:avLst/>
          </a:prstGeom>
        </p:spPr>
      </p:pic>
      <p:pic>
        <p:nvPicPr>
          <p:cNvPr id="8" name="Image 7">
            <a:extLst>
              <a:ext uri="{FF2B5EF4-FFF2-40B4-BE49-F238E27FC236}">
                <a16:creationId xmlns:a16="http://schemas.microsoft.com/office/drawing/2014/main" id="{9626C597-D28B-E0EC-97E2-F7BCAD7375DB}"/>
              </a:ext>
            </a:extLst>
          </p:cNvPr>
          <p:cNvPicPr>
            <a:picLocks noChangeAspect="1"/>
          </p:cNvPicPr>
          <p:nvPr/>
        </p:nvPicPr>
        <p:blipFill>
          <a:blip r:embed="rId4"/>
          <a:stretch>
            <a:fillRect/>
          </a:stretch>
        </p:blipFill>
        <p:spPr>
          <a:xfrm>
            <a:off x="6096000" y="910512"/>
            <a:ext cx="4892199" cy="4599700"/>
          </a:xfrm>
          <a:prstGeom prst="rect">
            <a:avLst/>
          </a:prstGeom>
        </p:spPr>
      </p:pic>
    </p:spTree>
    <p:extLst>
      <p:ext uri="{BB962C8B-B14F-4D97-AF65-F5344CB8AC3E}">
        <p14:creationId xmlns:p14="http://schemas.microsoft.com/office/powerpoint/2010/main" val="2180617326"/>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838_TF16411250.potx" id="{C47F33A4-2C66-428E-B1F4-6919DFF55AE7}" vid="{0C76DC9B-55F5-4846-BECF-7B5783C0B8F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dcmitype/"/>
    <ds:schemaRef ds:uri="6dc4bcd6-49db-4c07-9060-8acfc67cef9f"/>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 ds:uri="http://purl.org/dc/elements/1.1/"/>
    <ds:schemaRef ds:uri="http://schemas.openxmlformats.org/package/2006/metadata/core-properties"/>
    <ds:schemaRef ds:uri="fb0879af-3eba-417a-a55a-ffe6dcd6ca77"/>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{6C498735-112F-46C3-9897-DECD1448E4A1}tf16411250_win32</Template>
  <TotalTime>78</TotalTime>
  <Words>409</Words>
  <Application>Microsoft Office PowerPoint</Application>
  <PresentationFormat>Grand écran</PresentationFormat>
  <Paragraphs>102</Paragraphs>
  <Slides>16</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Arial</vt:lpstr>
      <vt:lpstr>Calibri</vt:lpstr>
      <vt:lpstr>Candara</vt:lpstr>
      <vt:lpstr>Corbel</vt:lpstr>
      <vt:lpstr>Helvetica Neue</vt:lpstr>
      <vt:lpstr>Times New Roman</vt:lpstr>
      <vt:lpstr>Thème Office</vt:lpstr>
      <vt:lpstr>Détection de faux billets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vt:lpstr>
    </vt:vector>
  </TitlesOfParts>
  <Company>CGI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de faux billets</dc:title>
  <dc:creator>AMIEL, Camille</dc:creator>
  <cp:lastModifiedBy>AMIEL, Camille</cp:lastModifiedBy>
  <cp:revision>6</cp:revision>
  <dcterms:created xsi:type="dcterms:W3CDTF">2023-08-14T12:54:59Z</dcterms:created>
  <dcterms:modified xsi:type="dcterms:W3CDTF">2023-08-14T14:13:14Z</dcterms:modified>
</cp:coreProperties>
</file>