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60" r:id="rId6"/>
    <p:sldId id="261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8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C61CF-A784-4B1D-A213-09E0D6AB3D3D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C0BA1-2FCE-479C-BAB4-2D46ECED98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0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1933B-E14F-4BC2-A245-531C39B5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114C-B376-46C8-83D9-C6C9DFA86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60124-7E53-4416-8CB7-389CC90E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B6406-FBA2-43AA-88E1-226A501B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8C0A0-85A1-44E5-BD02-A5459138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5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62AC1-59B8-4073-B61B-F5E14C4D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7D5A5F-B600-4037-97B2-42DEF6C04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6DDCD-D617-4ECE-8802-F1473913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BF645-B537-4DC6-B1A2-DA8A065A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A278C-A38D-45B8-BE64-7C4212DD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89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DD4A1E-9133-4FC0-943F-B4303BB7B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975C2B-93E9-40F0-B80E-C3AB05E01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0F2C3D-88DE-42F1-87A5-259A7328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80AF5-12C3-4B85-94FE-7171859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75A82-B2D2-498D-A90D-436952EA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043B2-112C-4B46-B7E7-D136976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A7D0E-291D-4466-8622-45E84489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0F597-D281-40D7-8CC9-8B95037D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D79E8-AC9A-4E67-A1DF-F523CC9D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B4310-95EB-4019-8980-2136405E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9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3DA9E-2F4E-40F2-A74D-1AC13C1C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59DF42-BFED-441F-BF3D-3A8C10B7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78554-7B24-4B53-B104-58C5065A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CC62F7-5FF3-4294-8AE1-7282EA9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540CB-C998-4B62-9EDE-7C0F2257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14115-FAAD-4A18-AFCB-AE44F1C9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CBD298-E14C-44D7-9034-F43C94E7D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AE0F54-1190-4DAF-B1EB-ADBF188B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664CFC-7F45-4B8D-89F2-8D55714A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30D8A1-1D97-4E7C-BD6C-A9A46F62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35A634-BFC9-4B22-8DFA-F67C4C1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56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B69B0-E76B-4E90-8F09-78DFFBE1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2829A0-712B-443C-A1E7-6F318A821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49D628-02AE-47CA-9154-D4BF9758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0FFB57-6883-4FDA-A310-772C933FE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246ACA-A824-469A-BEEB-21C9DAC26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C84DD3-787B-429F-90CE-E8F51C75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B5A2D3-60B7-48FB-A92D-E9C80048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BD5A06-54B0-4058-9053-0ABFBC8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5C937-54FF-4DF0-B499-CD84E2AC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428D05-B6E7-40F8-9770-E560263E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913917-F30B-46F6-BD5F-EF98D946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CA30C4-8628-4E0F-9E50-32CE0A5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55008-0314-4FC4-859B-40D5C76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28CF3A-9AD1-4B8F-A69D-AD6330D4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B92F81-30B7-4112-8642-60C6D3B5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29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95203-A4C9-43B3-A030-D8351CD7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421AF-B3C8-4FE8-820A-B79CE855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EB6657-F574-42FF-BBC3-B76C5FB5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4615AE-8778-43A6-B5FE-5CE11169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824554-2668-4645-863E-BD6B1CC1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55E51-A05A-49CB-9A0C-F318BBDF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8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E15A6-EFF4-4AB0-AFFA-BF432D9E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AE05A0-48B0-4C95-8F07-E5EFF0A99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96B5F2-44FE-476B-849E-E3986223F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AAFE43-D180-45D3-A6CC-DA921D6B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E8C0C0-4481-4609-9F6D-165010C3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FE2DF0-CA27-4873-9C88-445668C4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3AC85E-EF6B-4C0F-B7B2-F6F9FEFF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19F285-A71D-4A9D-9278-8E579FEE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EF6DE0-25D9-4EE2-8E78-98390DD26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B836-B1EB-4062-B308-2B26AF828799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B6E85-F0EC-4F45-B757-9392F5340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59C09-2FAF-429F-8794-22ED8CC9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A120-D623-42CE-92CA-6DCBC41AB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limentation" TargetMode="External"/><Relationship Id="rId2" Type="http://schemas.openxmlformats.org/officeDocument/2006/relationships/hyperlink" Target="https://fr.wikipedia.org/wiki/Nourritur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fr.wikipedia.org/wiki/Carence_nutritionnel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51869-4A6A-4007-95C2-DEC264000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30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Réalisez une étude de santé publique avec Python</a:t>
            </a:r>
            <a:br>
              <a:rPr lang="fr-FR" b="1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548D24-D29F-47C8-A635-BF6DB5557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8611" y="6253636"/>
            <a:ext cx="2766874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Montserrat"/>
              </a:rPr>
              <a:t>Projet 4 :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Sarah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Khomsi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266226-DAA7-4541-BCC4-BE0F6A120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509963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6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B4F06-B71D-4B24-B606-F1EC3372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511"/>
            <a:ext cx="12192000" cy="134381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Montserrat"/>
              </a:rPr>
              <a:t>L</a:t>
            </a:r>
            <a:r>
              <a:rPr lang="fr-FR" sz="3600" i="0" dirty="0">
                <a:solidFill>
                  <a:schemeClr val="bg1"/>
                </a:solidFill>
                <a:effectLst/>
                <a:latin typeface="Montserrat"/>
              </a:rPr>
              <a:t>es pays qui ont le plus bénéficié d’aide depuis 2013</a:t>
            </a:r>
            <a:endParaRPr lang="fr-FR" sz="36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AB6529A-6EDF-4044-BCEF-EBE76672C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942" y="4596501"/>
            <a:ext cx="2812002" cy="664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  <a:latin typeface="Montserrat"/>
              </a:rPr>
              <a:t>Soudan :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  <a:latin typeface="Montserrat"/>
              </a:rPr>
              <a:t>669 784 (T) soit 6.06%</a:t>
            </a:r>
          </a:p>
          <a:p>
            <a:endParaRPr lang="fr-FR" sz="1800" dirty="0">
              <a:solidFill>
                <a:schemeClr val="accent1"/>
              </a:solidFill>
              <a:latin typeface="Montserra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E9A259-8DFA-4132-B26C-6A6B1D51B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04" y="1501868"/>
            <a:ext cx="1715529" cy="930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E36F1F-DA44-4509-9E51-5A4960B93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8" y="1501868"/>
            <a:ext cx="1395921" cy="930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9B944E5-C5AF-42A1-863C-08CB7B56F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03" y="3000729"/>
            <a:ext cx="1715529" cy="930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C70637E-9119-4521-8414-05B8D1D7E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8" y="4520298"/>
            <a:ext cx="1474223" cy="930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9B919D7-AA12-48A7-9695-79EC5D92A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8" y="3001462"/>
            <a:ext cx="1395922" cy="930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EC64D39-6008-4D30-8019-475B96E2C647}"/>
              </a:ext>
            </a:extLst>
          </p:cNvPr>
          <p:cNvSpPr txBox="1"/>
          <p:nvPr/>
        </p:nvSpPr>
        <p:spPr>
          <a:xfrm>
            <a:off x="2416942" y="1501868"/>
            <a:ext cx="2812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République arabe syrienne :   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1 858 943 (T) soit 16.84%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1AF8D7-5221-4EA9-A8A9-4470C290E378}"/>
              </a:ext>
            </a:extLst>
          </p:cNvPr>
          <p:cNvSpPr txBox="1"/>
          <p:nvPr/>
        </p:nvSpPr>
        <p:spPr>
          <a:xfrm>
            <a:off x="8508227" y="1501868"/>
            <a:ext cx="281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Éthiopie :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1 381 294 (T) soit 12.51%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B5AD30-23EB-4F51-B05D-2C473991F97B}"/>
              </a:ext>
            </a:extLst>
          </p:cNvPr>
          <p:cNvSpPr txBox="1"/>
          <p:nvPr/>
        </p:nvSpPr>
        <p:spPr>
          <a:xfrm>
            <a:off x="2416942" y="3105102"/>
            <a:ext cx="281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Yémen :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1 206 484 (T) soit 10.93%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DEF4ED-7FBF-4D2B-A872-E8B62A33FF12}"/>
              </a:ext>
            </a:extLst>
          </p:cNvPr>
          <p:cNvSpPr txBox="1"/>
          <p:nvPr/>
        </p:nvSpPr>
        <p:spPr>
          <a:xfrm>
            <a:off x="8498148" y="3105834"/>
            <a:ext cx="281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Soudan du Sud :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695 248 (T) soit 6.29%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7D54A3-6BDF-40F9-AB73-D7A723A53F1B}"/>
              </a:ext>
            </a:extLst>
          </p:cNvPr>
          <p:cNvSpPr txBox="1"/>
          <p:nvPr/>
        </p:nvSpPr>
        <p:spPr>
          <a:xfrm>
            <a:off x="6557003" y="4709800"/>
            <a:ext cx="2812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accent1"/>
                </a:solidFill>
                <a:latin typeface="Montserrat"/>
              </a:rPr>
              <a:t>52,63%</a:t>
            </a:r>
          </a:p>
        </p:txBody>
      </p:sp>
    </p:spTree>
    <p:extLst>
      <p:ext uri="{BB962C8B-B14F-4D97-AF65-F5344CB8AC3E}">
        <p14:creationId xmlns:p14="http://schemas.microsoft.com/office/powerpoint/2010/main" val="153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91315-0E5D-4434-9748-90825191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4096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br>
              <a:rPr lang="fr-FR" sz="3600" i="0" dirty="0">
                <a:solidFill>
                  <a:schemeClr val="bg1"/>
                </a:solidFill>
                <a:effectLst/>
                <a:latin typeface="Montserrat"/>
              </a:rPr>
            </a:br>
            <a:r>
              <a:rPr lang="fr-FR" sz="3600" i="0" dirty="0">
                <a:solidFill>
                  <a:schemeClr val="bg1"/>
                </a:solidFill>
                <a:effectLst/>
                <a:latin typeface="Montserrat"/>
              </a:rPr>
              <a:t>Les pays ayant le plus/le moins de disponibilité/habitant</a:t>
            </a:r>
            <a:br>
              <a:rPr lang="fr-FR" sz="3600" i="0" dirty="0">
                <a:solidFill>
                  <a:schemeClr val="bg1"/>
                </a:solidFill>
                <a:effectLst/>
                <a:latin typeface="Montserrat"/>
              </a:rPr>
            </a:br>
            <a:endParaRPr lang="fr-FR" sz="36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D9A38B-6AE4-4C7C-9355-673B695E8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6"/>
          <a:stretch/>
        </p:blipFill>
        <p:spPr bwMode="auto">
          <a:xfrm>
            <a:off x="1117292" y="1686756"/>
            <a:ext cx="7973442" cy="474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970025-B6A4-4212-9813-6B041C34D2DF}"/>
              </a:ext>
            </a:extLst>
          </p:cNvPr>
          <p:cNvSpPr txBox="1"/>
          <p:nvPr/>
        </p:nvSpPr>
        <p:spPr>
          <a:xfrm>
            <a:off x="7861353" y="343814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3610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B80B00-9EF1-4D47-84F7-61EC6CC1407F}"/>
              </a:ext>
            </a:extLst>
          </p:cNvPr>
          <p:cNvSpPr txBox="1"/>
          <p:nvPr/>
        </p:nvSpPr>
        <p:spPr>
          <a:xfrm>
            <a:off x="7985775" y="3050524"/>
            <a:ext cx="6937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3682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B5019D-8958-486D-AB62-E2ABC057C567}"/>
              </a:ext>
            </a:extLst>
          </p:cNvPr>
          <p:cNvSpPr txBox="1"/>
          <p:nvPr/>
        </p:nvSpPr>
        <p:spPr>
          <a:xfrm>
            <a:off x="8013207" y="2672048"/>
            <a:ext cx="7475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3708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2DD9D2-0740-4256-A250-FC99E0BD4234}"/>
              </a:ext>
            </a:extLst>
          </p:cNvPr>
          <p:cNvSpPr txBox="1"/>
          <p:nvPr/>
        </p:nvSpPr>
        <p:spPr>
          <a:xfrm>
            <a:off x="8058927" y="2277386"/>
            <a:ext cx="7744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3737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01FC9F-658F-48A3-B384-5203095358C9}"/>
              </a:ext>
            </a:extLst>
          </p:cNvPr>
          <p:cNvSpPr txBox="1"/>
          <p:nvPr/>
        </p:nvSpPr>
        <p:spPr>
          <a:xfrm>
            <a:off x="8111860" y="1870009"/>
            <a:ext cx="790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3770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DC0823-F252-4AE9-856E-E076DCEC4F5A}"/>
              </a:ext>
            </a:extLst>
          </p:cNvPr>
          <p:cNvSpPr txBox="1"/>
          <p:nvPr/>
        </p:nvSpPr>
        <p:spPr>
          <a:xfrm>
            <a:off x="5657428" y="3838401"/>
            <a:ext cx="67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2089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D5FBAA-AF19-4C88-8D77-0B70C872408D}"/>
              </a:ext>
            </a:extLst>
          </p:cNvPr>
          <p:cNvSpPr txBox="1"/>
          <p:nvPr/>
        </p:nvSpPr>
        <p:spPr>
          <a:xfrm>
            <a:off x="5312664" y="5416425"/>
            <a:ext cx="7991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1879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A5B60E-081F-4FFF-8E29-0A848DA233B9}"/>
              </a:ext>
            </a:extLst>
          </p:cNvPr>
          <p:cNvSpPr txBox="1"/>
          <p:nvPr/>
        </p:nvSpPr>
        <p:spPr>
          <a:xfrm>
            <a:off x="5394960" y="4997880"/>
            <a:ext cx="7991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1924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895B57E-79AE-4F8A-88A7-56FEBE5D831A}"/>
              </a:ext>
            </a:extLst>
          </p:cNvPr>
          <p:cNvSpPr txBox="1"/>
          <p:nvPr/>
        </p:nvSpPr>
        <p:spPr>
          <a:xfrm>
            <a:off x="5644676" y="4234607"/>
            <a:ext cx="7991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2087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F144455-CE51-4471-A2D2-6E5867138F99}"/>
              </a:ext>
            </a:extLst>
          </p:cNvPr>
          <p:cNvSpPr txBox="1"/>
          <p:nvPr/>
        </p:nvSpPr>
        <p:spPr>
          <a:xfrm>
            <a:off x="5589812" y="4615190"/>
            <a:ext cx="7991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2056</a:t>
            </a:r>
          </a:p>
        </p:txBody>
      </p:sp>
    </p:spTree>
    <p:extLst>
      <p:ext uri="{BB962C8B-B14F-4D97-AF65-F5344CB8AC3E}">
        <p14:creationId xmlns:p14="http://schemas.microsoft.com/office/powerpoint/2010/main" val="209289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A4A2F-32AD-4AA5-BF86-4A80008C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Montserrat"/>
              </a:rPr>
              <a:t>Pistes supplémentaires de recherches</a:t>
            </a:r>
            <a:endParaRPr lang="fr-FR" sz="36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8E035-074F-4FD0-9384-C6394992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5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  <a:latin typeface="Montserrat"/>
              </a:rPr>
              <a:t>La répartition des céréales entre l’alimentation humaine et animale</a:t>
            </a:r>
          </a:p>
          <a:p>
            <a:pPr marL="0" indent="0">
              <a:buNone/>
            </a:pPr>
            <a:endParaRPr lang="fr-FR" sz="2400" dirty="0">
              <a:solidFill>
                <a:schemeClr val="accent1"/>
              </a:solidFill>
              <a:latin typeface="Montserrat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  <a:latin typeface="Montserrat"/>
              </a:rPr>
              <a:t>Comparaison de la répartition des céréales entre l'alimentation humaine et animale en fonction des pays ayant le plus de disponibilité alimentaire et ceux qui en ont le moins</a:t>
            </a:r>
          </a:p>
          <a:p>
            <a:pPr marL="0" indent="0">
              <a:buNone/>
            </a:pPr>
            <a:endParaRPr lang="fr-FR" sz="2400" dirty="0">
              <a:solidFill>
                <a:schemeClr val="accent1"/>
              </a:solidFill>
              <a:latin typeface="Montserrat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  <a:latin typeface="Montserrat"/>
              </a:rPr>
              <a:t>La Thaïlande et l'utilisation du manioc</a:t>
            </a:r>
          </a:p>
        </p:txBody>
      </p:sp>
    </p:spTree>
    <p:extLst>
      <p:ext uri="{BB962C8B-B14F-4D97-AF65-F5344CB8AC3E}">
        <p14:creationId xmlns:p14="http://schemas.microsoft.com/office/powerpoint/2010/main" val="179778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AF613-5D56-4F89-B9F6-FD1999E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20426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Montserrat"/>
              </a:rPr>
              <a:t>La répartition des céréales entre l’alimentation humaine et animale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F2CF22-BEA4-4F1F-8746-7147C8871506}"/>
              </a:ext>
            </a:extLst>
          </p:cNvPr>
          <p:cNvSpPr txBox="1"/>
          <p:nvPr/>
        </p:nvSpPr>
        <p:spPr>
          <a:xfrm>
            <a:off x="6096000" y="2215574"/>
            <a:ext cx="64559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Causes :</a:t>
            </a:r>
          </a:p>
          <a:p>
            <a:endParaRPr lang="fr-FR" dirty="0">
              <a:solidFill>
                <a:schemeClr val="accent1"/>
              </a:solidFill>
              <a:latin typeface="Montserrat"/>
            </a:endParaRP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Augmentation de la démographie mondiale qui entraîne une augmentation de la demande de produits d’origine animale</a:t>
            </a:r>
          </a:p>
          <a:p>
            <a:endParaRPr lang="fr-FR" dirty="0">
              <a:solidFill>
                <a:schemeClr val="accent1"/>
              </a:solidFill>
              <a:latin typeface="Montserrat"/>
            </a:endParaRP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Utilisations énergétiques ou non-alimentaires :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 - huiles végétales pour le biodiesel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 - céréales et sucre pour le carburant à l’éthanol 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 - fabrication de biomatériaux 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   (polymères et matériaux composites à base 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   de fibres végétales)</a:t>
            </a:r>
          </a:p>
          <a:p>
            <a:endParaRPr lang="fr-FR" dirty="0">
              <a:solidFill>
                <a:schemeClr val="accent1"/>
              </a:solidFill>
              <a:latin typeface="Montserrat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200" i="1" dirty="0">
                <a:solidFill>
                  <a:schemeClr val="accent1"/>
                </a:solidFill>
              </a:rPr>
              <a:t>( Sources : https://productions-animales.org/article/view/2345)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D53CE1-10A1-40B0-A90B-E9509DB73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9"/>
          <a:stretch/>
        </p:blipFill>
        <p:spPr>
          <a:xfrm>
            <a:off x="964767" y="2467992"/>
            <a:ext cx="3923809" cy="28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4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2D249-FC49-48D1-AFC6-6AFCC2DC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"/>
            <a:ext cx="12192000" cy="1325563"/>
          </a:xfrm>
          <a:solidFill>
            <a:schemeClr val="accent1"/>
          </a:solidFill>
        </p:spPr>
        <p:txBody>
          <a:bodyPr>
            <a:noAutofit/>
          </a:bodyPr>
          <a:lstStyle/>
          <a:p>
            <a:br>
              <a:rPr lang="fr-FR" sz="3200" dirty="0">
                <a:solidFill>
                  <a:schemeClr val="accent1"/>
                </a:solidFill>
                <a:latin typeface="Montserrat"/>
              </a:rPr>
            </a:br>
            <a:r>
              <a:rPr lang="fr-FR" sz="2400" dirty="0">
                <a:solidFill>
                  <a:schemeClr val="bg1"/>
                </a:solidFill>
                <a:latin typeface="Montserrat"/>
              </a:rPr>
              <a:t>Comparaison de la répartition des céréales entre l'alimentation humaine et animale en fonction des pays ayant le plus de disponibilité alimentaire et ceux qui en ont le moins</a:t>
            </a:r>
            <a:br>
              <a:rPr lang="fr-FR" sz="3200" dirty="0">
                <a:solidFill>
                  <a:schemeClr val="accent1"/>
                </a:solidFill>
                <a:latin typeface="Montserrat"/>
              </a:rPr>
            </a:br>
            <a:endParaRPr lang="fr-FR" sz="3200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9CFEAE75-FF27-442C-8E46-78B43CBF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" y="1774202"/>
            <a:ext cx="6033743" cy="4233719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08F1CA2-9FDC-4250-8ECE-38A77A1F4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56" y="1777584"/>
            <a:ext cx="6037816" cy="42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2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9F4E8-68F9-42D8-B970-853F3567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5219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Montserrat"/>
              </a:rPr>
              <a:t>La Thaïlande et l'utilisation du manioc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459633D-7DE9-41C6-915F-8DDB3E3C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1" y="1337353"/>
            <a:ext cx="6401495" cy="5021668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E7F31D2-6011-4A01-BE3D-9B9F60A60E0F}"/>
              </a:ext>
            </a:extLst>
          </p:cNvPr>
          <p:cNvSpPr txBox="1"/>
          <p:nvPr/>
        </p:nvSpPr>
        <p:spPr>
          <a:xfrm>
            <a:off x="7249358" y="2364043"/>
            <a:ext cx="472070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  <a:latin typeface="Montserrat"/>
              </a:rPr>
              <a:t>"Dans l'ensemble, on peut affirmer que l’offre mondiale de manioc est assurée presque</a:t>
            </a:r>
          </a:p>
          <a:p>
            <a:r>
              <a:rPr lang="fr-FR" sz="1600" i="1" dirty="0">
                <a:solidFill>
                  <a:schemeClr val="accent1"/>
                </a:solidFill>
                <a:latin typeface="Montserrat"/>
              </a:rPr>
              <a:t>exclusivement par la Thaïlande qui occupe confortablement le marché depuis plusieurs</a:t>
            </a:r>
          </a:p>
          <a:p>
            <a:r>
              <a:rPr lang="fr-FR" sz="1600" i="1" dirty="0">
                <a:solidFill>
                  <a:schemeClr val="accent1"/>
                </a:solidFill>
                <a:latin typeface="Montserrat"/>
              </a:rPr>
              <a:t>années. </a:t>
            </a:r>
            <a:r>
              <a:rPr lang="fr-FR" sz="1600" b="1" i="1" dirty="0">
                <a:solidFill>
                  <a:schemeClr val="accent1"/>
                </a:solidFill>
                <a:latin typeface="Montserrat"/>
              </a:rPr>
              <a:t>Alors que sa production ne représente que 11,6 % du total mondial, ce pays</a:t>
            </a:r>
          </a:p>
          <a:p>
            <a:r>
              <a:rPr lang="fr-FR" sz="1600" b="1" i="1" dirty="0">
                <a:solidFill>
                  <a:schemeClr val="accent1"/>
                </a:solidFill>
                <a:latin typeface="Montserrat"/>
              </a:rPr>
              <a:t>contribue pour plus de 91 % à l’approvisionnement du marché international.</a:t>
            </a:r>
          </a:p>
          <a:p>
            <a:r>
              <a:rPr lang="fr-FR" sz="1600" i="1" dirty="0">
                <a:solidFill>
                  <a:schemeClr val="accent1"/>
                </a:solidFill>
                <a:latin typeface="Montserrat"/>
              </a:rPr>
              <a:t>Source : COMTRADE, d'après ICT, 2003"</a:t>
            </a:r>
          </a:p>
          <a:p>
            <a:r>
              <a:rPr lang="fr-FR" sz="1200" i="1" dirty="0">
                <a:solidFill>
                  <a:schemeClr val="accent1"/>
                </a:solidFill>
                <a:latin typeface="Montserrat"/>
              </a:rPr>
              <a:t>Source : RAPPORT DIAGNOSTIC DU SECTEUR MANIOC</a:t>
            </a:r>
          </a:p>
        </p:txBody>
      </p:sp>
    </p:spTree>
    <p:extLst>
      <p:ext uri="{BB962C8B-B14F-4D97-AF65-F5344CB8AC3E}">
        <p14:creationId xmlns:p14="http://schemas.microsoft.com/office/powerpoint/2010/main" val="354486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A8210-7327-4E4E-B088-B224D946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77"/>
            <a:ext cx="12192000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C432D-8B8F-4BE1-9C98-7178F7F4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La sous-nutrition touche </a:t>
            </a:r>
            <a:r>
              <a:rPr lang="fr-FR" b="1" dirty="0">
                <a:solidFill>
                  <a:schemeClr val="accent1"/>
                </a:solidFill>
              </a:rPr>
              <a:t>7,11%</a:t>
            </a:r>
            <a:r>
              <a:rPr lang="fr-FR" dirty="0">
                <a:solidFill>
                  <a:schemeClr val="accent1"/>
                </a:solidFill>
              </a:rPr>
              <a:t> de la population mondiale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(catastrophes naturelles, conflits, problèmes sociaux-économiques)</a:t>
            </a:r>
          </a:p>
          <a:p>
            <a:r>
              <a:rPr lang="fr-FR" dirty="0">
                <a:solidFill>
                  <a:schemeClr val="accent1"/>
                </a:solidFill>
              </a:rPr>
              <a:t>Inégalité des ressources entre les pays</a:t>
            </a:r>
          </a:p>
          <a:p>
            <a:r>
              <a:rPr lang="fr-FR" dirty="0">
                <a:solidFill>
                  <a:schemeClr val="accent1"/>
                </a:solidFill>
              </a:rPr>
              <a:t>Diminution de consommation de produit d’origine animal pour favoriser l’alimentation humaine</a:t>
            </a: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6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CC1DBB0-E049-4534-8D59-1B009EAA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165" y="4525889"/>
            <a:ext cx="10401670" cy="2168447"/>
          </a:xfrm>
        </p:spPr>
        <p:txBody>
          <a:bodyPr>
            <a:normAutofit/>
          </a:bodyPr>
          <a:lstStyle/>
          <a:p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 </a:t>
            </a:r>
            <a:r>
              <a:rPr lang="fr-FR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sous-alimentation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(ou </a:t>
            </a:r>
            <a:r>
              <a:rPr lang="fr-FR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sous-nutrition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est un état de manque important de </a:t>
            </a:r>
            <a:r>
              <a:rPr lang="fr-FR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Nourriture"/>
              </a:rPr>
              <a:t>nourriture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caractérisé par un apport </a:t>
            </a:r>
            <a:r>
              <a:rPr lang="fr-FR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Alimentation"/>
              </a:rPr>
              <a:t>alimentaire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insuffisant pour combler les dépenses énergétiques journalières d'un individu et entraînant des </a:t>
            </a:r>
            <a:r>
              <a:rPr lang="fr-FR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carences nutritionnelles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 </a:t>
            </a:r>
          </a:p>
          <a:p>
            <a:r>
              <a:rPr lang="fr-FR" i="1" dirty="0">
                <a:solidFill>
                  <a:srgbClr val="202122"/>
                </a:solidFill>
                <a:latin typeface="Arial" panose="020B0604020202020204" pitchFamily="34" charset="0"/>
              </a:rPr>
              <a:t>				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                                              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(Sources : </a:t>
            </a:r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Wiképédia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fr-FR" sz="1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76579D-CCFF-461A-B31E-D32518669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8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96F6DA-22CB-4AD2-8513-9612348D3F8B}"/>
              </a:ext>
            </a:extLst>
          </p:cNvPr>
          <p:cNvSpPr/>
          <p:nvPr/>
        </p:nvSpPr>
        <p:spPr>
          <a:xfrm>
            <a:off x="0" y="1"/>
            <a:ext cx="12192000" cy="144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794572A-8C76-4E33-86AE-81DA1829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2149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Marc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D62256-0E53-472C-86CF-96CD22041F36}"/>
              </a:ext>
            </a:extLst>
          </p:cNvPr>
          <p:cNvSpPr txBox="1"/>
          <p:nvPr/>
        </p:nvSpPr>
        <p:spPr>
          <a:xfrm>
            <a:off x="980240" y="2476870"/>
            <a:ext cx="10871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   La proportion de personnes en état de sous-nutrition</a:t>
            </a: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   Le nombre théorique de personnes qui pourraient être nourries</a:t>
            </a: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   Le nombre théorique de personnes qui pourraient être nourries  avec la    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Montserrat"/>
              </a:rPr>
              <a:t>    </a:t>
            </a: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disponibilité alimentaire des produits végétaux </a:t>
            </a: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   L’utilisation de la disponibilité intérieure pour l’alimentation animale, les pertes et   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Montserrat"/>
              </a:rPr>
              <a:t>    </a:t>
            </a: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pour l'alimentation humaine.</a:t>
            </a: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627D3F-659A-4C5A-9D3C-17E85447073A}"/>
              </a:ext>
            </a:extLst>
          </p:cNvPr>
          <p:cNvSpPr txBox="1"/>
          <p:nvPr/>
        </p:nvSpPr>
        <p:spPr>
          <a:xfrm>
            <a:off x="1273206" y="1700355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Montserrat"/>
              </a:rPr>
              <a:t>Pour l’année 2017 :</a:t>
            </a:r>
          </a:p>
        </p:txBody>
      </p:sp>
    </p:spTree>
    <p:extLst>
      <p:ext uri="{BB962C8B-B14F-4D97-AF65-F5344CB8AC3E}">
        <p14:creationId xmlns:p14="http://schemas.microsoft.com/office/powerpoint/2010/main" val="305880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99A90911-15C9-46F4-B1A8-8BE44FBBDFCA}"/>
              </a:ext>
            </a:extLst>
          </p:cNvPr>
          <p:cNvSpPr txBox="1">
            <a:spLocks/>
          </p:cNvSpPr>
          <p:nvPr/>
        </p:nvSpPr>
        <p:spPr>
          <a:xfrm>
            <a:off x="0" y="5288341"/>
            <a:ext cx="12192000" cy="15696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2BAB60F-A5F2-4685-9265-5E77E77B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583" y="4404640"/>
            <a:ext cx="7821227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</a:rPr>
              <a:t>535 700 000 personnes </a:t>
            </a:r>
            <a:r>
              <a:rPr lang="fr-FR" altLang="fr-FR" sz="2400" i="1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(sources : FAO)</a:t>
            </a:r>
            <a:r>
              <a:rPr kumimoji="0" lang="fr-FR" altLang="fr-FR" sz="4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ontserrat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08DF92-A5B0-46B0-83DA-2F363DA6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Montserrat"/>
              </a:rPr>
              <a:t>              Proportion de personnes en état de sous-nutrition en 2017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729A3-1C90-475D-AA38-C69E02AA1542}"/>
              </a:ext>
            </a:extLst>
          </p:cNvPr>
          <p:cNvSpPr txBox="1"/>
          <p:nvPr/>
        </p:nvSpPr>
        <p:spPr>
          <a:xfrm>
            <a:off x="10011052" y="6424736"/>
            <a:ext cx="218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  <a:latin typeface="Montserrat"/>
              </a:rPr>
              <a:t>Sources : vikidia.org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79786B-CFCE-4266-A219-88918EE45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32" y="5434013"/>
            <a:ext cx="1324669" cy="782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905C82C-980A-4645-9F83-02504D9F3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2" b="24253"/>
          <a:stretch/>
        </p:blipFill>
        <p:spPr>
          <a:xfrm>
            <a:off x="4039049" y="5444571"/>
            <a:ext cx="1159822" cy="782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76C8846-7C94-4943-BD3A-561A1A6EB678}"/>
              </a:ext>
            </a:extLst>
          </p:cNvPr>
          <p:cNvSpPr txBox="1"/>
          <p:nvPr/>
        </p:nvSpPr>
        <p:spPr>
          <a:xfrm>
            <a:off x="3781984" y="6290341"/>
            <a:ext cx="141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         USA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34ADF7-5DE9-42B3-BB65-5AD0E47B8644}"/>
              </a:ext>
            </a:extLst>
          </p:cNvPr>
          <p:cNvSpPr txBox="1"/>
          <p:nvPr/>
        </p:nvSpPr>
        <p:spPr>
          <a:xfrm>
            <a:off x="6553929" y="6297889"/>
            <a:ext cx="11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PAKISTAN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11F1ECC-8173-49CE-AFB6-48ACA6FD3601}"/>
              </a:ext>
            </a:extLst>
          </p:cNvPr>
          <p:cNvSpPr txBox="1"/>
          <p:nvPr/>
        </p:nvSpPr>
        <p:spPr>
          <a:xfrm>
            <a:off x="5410956" y="5039742"/>
            <a:ext cx="66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A95A48-AADF-4AF0-A695-E5402914E1A3}"/>
              </a:ext>
            </a:extLst>
          </p:cNvPr>
          <p:cNvSpPr txBox="1"/>
          <p:nvPr/>
        </p:nvSpPr>
        <p:spPr>
          <a:xfrm>
            <a:off x="6986352" y="2038531"/>
            <a:ext cx="1570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4">
                    <a:lumMod val="75000"/>
                  </a:schemeClr>
                </a:solidFill>
              </a:rPr>
              <a:t>7,11%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3C66E3-12D8-41DF-AC1A-D2E6296785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/>
          <a:stretch/>
        </p:blipFill>
        <p:spPr>
          <a:xfrm>
            <a:off x="4259895" y="1489496"/>
            <a:ext cx="3260582" cy="24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5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A6CC-984E-4778-8B3D-422D327C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sz="3200" b="0" i="0" dirty="0">
                <a:solidFill>
                  <a:schemeClr val="bg1"/>
                </a:solidFill>
                <a:effectLst/>
                <a:latin typeface="Montserrat"/>
              </a:rPr>
              <a:t>Nombre théorique de personnes qui pourraient être nourries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3AF152-E870-466F-BFB0-09C5623ADDAD}"/>
              </a:ext>
            </a:extLst>
          </p:cNvPr>
          <p:cNvSpPr txBox="1"/>
          <p:nvPr/>
        </p:nvSpPr>
        <p:spPr>
          <a:xfrm>
            <a:off x="9756559" y="6340421"/>
            <a:ext cx="243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  <a:latin typeface="Montserrat"/>
              </a:rPr>
              <a:t>(Sources : FAO)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CDC8179-451E-477A-A353-CBFBB03E8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7"/>
          <a:stretch/>
        </p:blipFill>
        <p:spPr>
          <a:xfrm>
            <a:off x="4687410" y="1825625"/>
            <a:ext cx="5410495" cy="4351338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DDCA9D-DC98-46BB-ABD4-81ACB98861C8}"/>
              </a:ext>
            </a:extLst>
          </p:cNvPr>
          <p:cNvSpPr txBox="1"/>
          <p:nvPr/>
        </p:nvSpPr>
        <p:spPr>
          <a:xfrm>
            <a:off x="204187" y="2725445"/>
            <a:ext cx="98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Nbr théorique de personnes nourris (110,86%)                        </a:t>
            </a:r>
            <a:r>
              <a:rPr lang="fr-FR" b="1" dirty="0">
                <a:solidFill>
                  <a:schemeClr val="bg1"/>
                </a:solidFill>
              </a:rPr>
              <a:t>8 367 593 850.93 personnes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1DBFC9-41DD-4945-A95D-BD3D40A72AB2}"/>
              </a:ext>
            </a:extLst>
          </p:cNvPr>
          <p:cNvSpPr txBox="1"/>
          <p:nvPr/>
        </p:nvSpPr>
        <p:spPr>
          <a:xfrm>
            <a:off x="204187" y="4515204"/>
            <a:ext cx="989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Population mondiale (100 %) </a:t>
            </a:r>
            <a:r>
              <a:rPr lang="fr-FR" dirty="0"/>
              <a:t>                                                       </a:t>
            </a:r>
            <a:r>
              <a:rPr lang="fr-FR" b="1" dirty="0">
                <a:solidFill>
                  <a:schemeClr val="bg1"/>
                </a:solidFill>
              </a:rPr>
              <a:t>7 548 134 111.00 personnes</a:t>
            </a:r>
          </a:p>
        </p:txBody>
      </p:sp>
    </p:spTree>
    <p:extLst>
      <p:ext uri="{BB962C8B-B14F-4D97-AF65-F5344CB8AC3E}">
        <p14:creationId xmlns:p14="http://schemas.microsoft.com/office/powerpoint/2010/main" val="4179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7D43CA3-1221-405D-A9C2-422B71A70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0" t="10246"/>
          <a:stretch/>
        </p:blipFill>
        <p:spPr>
          <a:xfrm>
            <a:off x="4465468" y="2539014"/>
            <a:ext cx="5656770" cy="221109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03BAEC-039F-4F78-AD46-E979291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"/>
            <a:ext cx="121920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Montserrat"/>
              </a:rPr>
              <a:t>L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Montserrat"/>
              </a:rPr>
              <a:t>e nombre théorique de personnes qui pourraient être nourries avec la disponibilité alimentaire des produits végétaux 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13CFD9-2311-4723-A2CA-A2820D5E4CBE}"/>
              </a:ext>
            </a:extLst>
          </p:cNvPr>
          <p:cNvSpPr txBox="1"/>
          <p:nvPr/>
        </p:nvSpPr>
        <p:spPr>
          <a:xfrm>
            <a:off x="239696" y="2782669"/>
            <a:ext cx="98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            Nbr théorique de personnes (91,47%)                         </a:t>
            </a:r>
            <a:r>
              <a:rPr lang="fr-FR" b="1" dirty="0">
                <a:solidFill>
                  <a:schemeClr val="bg1"/>
                </a:solidFill>
              </a:rPr>
              <a:t>6 904 305 684.60 personnes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83FE6C-1532-4387-8759-CD4CED91DC86}"/>
              </a:ext>
            </a:extLst>
          </p:cNvPr>
          <p:cNvSpPr txBox="1"/>
          <p:nvPr/>
        </p:nvSpPr>
        <p:spPr>
          <a:xfrm>
            <a:off x="905522" y="3706000"/>
            <a:ext cx="833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                Population mondiale (100%)                         </a:t>
            </a:r>
            <a:r>
              <a:rPr lang="fr-FR" b="1" dirty="0">
                <a:solidFill>
                  <a:schemeClr val="bg1"/>
                </a:solidFill>
              </a:rPr>
              <a:t>7 548 134 111 personnes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0AF993-99CE-4ACE-ADB6-F4F8765F439E}"/>
              </a:ext>
            </a:extLst>
          </p:cNvPr>
          <p:cNvSpPr txBox="1">
            <a:spLocks/>
          </p:cNvSpPr>
          <p:nvPr/>
        </p:nvSpPr>
        <p:spPr>
          <a:xfrm>
            <a:off x="8878" y="6329778"/>
            <a:ext cx="12192000" cy="5282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i="1" dirty="0">
                <a:solidFill>
                  <a:schemeClr val="accent1"/>
                </a:solidFill>
                <a:latin typeface="Montserrat"/>
              </a:rPr>
              <a:t>											(Sources : FAO)</a:t>
            </a:r>
          </a:p>
        </p:txBody>
      </p:sp>
    </p:spTree>
    <p:extLst>
      <p:ext uri="{BB962C8B-B14F-4D97-AF65-F5344CB8AC3E}">
        <p14:creationId xmlns:p14="http://schemas.microsoft.com/office/powerpoint/2010/main" val="186841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AD6E4-3701-410E-A088-911351E6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1650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fr-FR" sz="3600" b="0" i="0" dirty="0">
                <a:solidFill>
                  <a:schemeClr val="bg1"/>
                </a:solidFill>
                <a:effectLst/>
                <a:latin typeface="Montserrat"/>
              </a:rPr>
              <a:t>L’utilisation de la disponibilité intérieure pour l’alimentation animale, les pertes et pour l'alimentation humaine.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4C67FE-F74C-4543-85CF-00A35C0E1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2136733"/>
            <a:ext cx="4351338" cy="435133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834D969-985B-4DAC-A3A4-B79FF6A1A3AC}"/>
              </a:ext>
            </a:extLst>
          </p:cNvPr>
          <p:cNvSpPr txBox="1"/>
          <p:nvPr/>
        </p:nvSpPr>
        <p:spPr>
          <a:xfrm>
            <a:off x="6096000" y="6049512"/>
            <a:ext cx="618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accent1"/>
                </a:solidFill>
                <a:latin typeface="Montserrat"/>
              </a:rPr>
              <a:t>										(Sources : FAO)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C01FB9-F950-4408-8062-CB4B068908BC}"/>
              </a:ext>
            </a:extLst>
          </p:cNvPr>
          <p:cNvSpPr txBox="1"/>
          <p:nvPr/>
        </p:nvSpPr>
        <p:spPr>
          <a:xfrm>
            <a:off x="745720" y="1376039"/>
            <a:ext cx="1148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0" dirty="0">
                <a:solidFill>
                  <a:schemeClr val="accent1"/>
                </a:solidFill>
                <a:effectLst/>
                <a:latin typeface="Montserrat"/>
              </a:rPr>
              <a:t>Disponibilité Intérieure = Nourriture + Aliments pour animaux + Semences + Pertes + Traitement + Autres Utilisations </a:t>
            </a:r>
          </a:p>
          <a:p>
            <a:r>
              <a:rPr lang="fr-FR" sz="1600" b="1" dirty="0">
                <a:solidFill>
                  <a:schemeClr val="accent1"/>
                </a:solidFill>
                <a:latin typeface="Montserrat"/>
              </a:rPr>
              <a:t>                                          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Montserrat"/>
              </a:rPr>
              <a:t>= (Production + Importations + Variation de stock) - Exportations</a:t>
            </a:r>
            <a:endParaRPr lang="fr-FR" sz="1600" dirty="0">
              <a:solidFill>
                <a:schemeClr val="accent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916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96F6DA-22CB-4AD2-8513-9612348D3F8B}"/>
              </a:ext>
            </a:extLst>
          </p:cNvPr>
          <p:cNvSpPr/>
          <p:nvPr/>
        </p:nvSpPr>
        <p:spPr>
          <a:xfrm>
            <a:off x="0" y="1"/>
            <a:ext cx="12192000" cy="144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794572A-8C76-4E33-86AE-81DA1829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8" y="121498"/>
            <a:ext cx="10181947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Mélanie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D62256-0E53-472C-86CF-96CD22041F36}"/>
              </a:ext>
            </a:extLst>
          </p:cNvPr>
          <p:cNvSpPr txBox="1"/>
          <p:nvPr/>
        </p:nvSpPr>
        <p:spPr>
          <a:xfrm>
            <a:off x="764957" y="2041864"/>
            <a:ext cx="10871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   Les pays pour lesquels la proportion de personnes sous-alimentées est la plus forte 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Montserrat"/>
              </a:rPr>
              <a:t>    </a:t>
            </a: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en 2017</a:t>
            </a: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   Les pays qui ont le plus bénéficié d’aide depuis 2013</a:t>
            </a: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   Les pays ayant le plus/le moins de disponibilité/habitant</a:t>
            </a: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   L’utilisation de la disponibilité intérieure pour l’alimentation animale, les pertes et   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Montserrat"/>
              </a:rPr>
              <a:t>    </a:t>
            </a:r>
            <a: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pour l'alimentation humaine.</a:t>
            </a:r>
            <a:br>
              <a:rPr lang="fr-FR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098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473EF-9EFF-4EBA-B098-22A1F3DD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583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Montserrat"/>
              </a:rPr>
              <a:t>L</a:t>
            </a:r>
            <a:r>
              <a:rPr lang="fr-FR" sz="3600" b="0" i="0" dirty="0">
                <a:solidFill>
                  <a:schemeClr val="bg1"/>
                </a:solidFill>
                <a:effectLst/>
                <a:latin typeface="Montserrat"/>
              </a:rPr>
              <a:t>es pays pour lesquels la proportion de personnes sous-alimentées est la plus forte en 2017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825C418-A321-4C6F-A43A-EA94BF6F0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t="18158" r="2153" b="20432"/>
          <a:stretch/>
        </p:blipFill>
        <p:spPr>
          <a:xfrm>
            <a:off x="407153" y="1819234"/>
            <a:ext cx="1537058" cy="9136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F9180F-3261-4160-B4FF-C6B16F143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5304408"/>
            <a:ext cx="1553593" cy="937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461C14-C0E3-40C9-9D04-9DCD773E1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95" y="3609707"/>
            <a:ext cx="1653769" cy="935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4F6382-DD6C-4BD3-8E09-A0BFB9527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3607462"/>
            <a:ext cx="1553593" cy="1008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614E93-9015-4CA0-A395-C7D31A42A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96" y="1783119"/>
            <a:ext cx="1653768" cy="989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2D91F73-A1A7-4D70-A5DF-532B69D6EED2}"/>
              </a:ext>
            </a:extLst>
          </p:cNvPr>
          <p:cNvSpPr txBox="1"/>
          <p:nvPr/>
        </p:nvSpPr>
        <p:spPr>
          <a:xfrm>
            <a:off x="2009461" y="1811045"/>
            <a:ext cx="44003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Haïti  48,25%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(Octobre 2017 : O</a:t>
            </a:r>
            <a:r>
              <a:rPr lang="fr-FR" b="0" i="0" dirty="0">
                <a:solidFill>
                  <a:schemeClr val="accent1"/>
                </a:solidFill>
                <a:effectLst/>
                <a:latin typeface="Montserrat"/>
              </a:rPr>
              <a:t>uragan Matthew)</a:t>
            </a:r>
          </a:p>
          <a:p>
            <a:r>
              <a:rPr lang="fr-FR" sz="1050" i="1" dirty="0">
                <a:solidFill>
                  <a:schemeClr val="accent1"/>
                </a:solidFill>
                <a:latin typeface="Montserrat"/>
              </a:rPr>
              <a:t>(sources : https://lenouvelliste.com/article/177705/pres-de-5-millions-dhaitiens-sont-sous-alimentes-selon-la-fao-et-lops)</a:t>
            </a:r>
            <a:endParaRPr lang="fr-FR" sz="1050" b="0" i="1" dirty="0">
              <a:solidFill>
                <a:schemeClr val="accent1"/>
              </a:solidFill>
              <a:effectLst/>
              <a:latin typeface="Montserra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E75610-BD38-4EDD-A000-C8B85087E017}"/>
              </a:ext>
            </a:extLst>
          </p:cNvPr>
          <p:cNvSpPr txBox="1"/>
          <p:nvPr/>
        </p:nvSpPr>
        <p:spPr>
          <a:xfrm>
            <a:off x="2099569" y="3607462"/>
            <a:ext cx="291187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Madagascar : 41,06%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(</a:t>
            </a:r>
            <a:r>
              <a:rPr lang="fr-FR" b="0" i="0" dirty="0">
                <a:solidFill>
                  <a:schemeClr val="accent1"/>
                </a:solidFill>
                <a:effectLst/>
                <a:latin typeface="Montserrat"/>
              </a:rPr>
              <a:t>El Nino)</a:t>
            </a:r>
          </a:p>
          <a:p>
            <a:r>
              <a:rPr lang="fr-FR" sz="1050" i="1" dirty="0">
                <a:solidFill>
                  <a:schemeClr val="accent1"/>
                </a:solidFill>
                <a:latin typeface="Montserrat"/>
              </a:rPr>
              <a:t>(sources : https://www.unocha.org/southern-and-eastern-africa-rosea/madagascar)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533B7D-7525-4FC5-9E36-58C1D41C1E17}"/>
              </a:ext>
            </a:extLst>
          </p:cNvPr>
          <p:cNvSpPr txBox="1"/>
          <p:nvPr/>
        </p:nvSpPr>
        <p:spPr>
          <a:xfrm>
            <a:off x="8384541" y="1677880"/>
            <a:ext cx="351449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Corée du Nord : 47,18%</a:t>
            </a:r>
          </a:p>
          <a:p>
            <a:r>
              <a:rPr lang="fr-FR" b="0" i="0" dirty="0">
                <a:solidFill>
                  <a:schemeClr val="accent1"/>
                </a:solidFill>
                <a:effectLst/>
                <a:latin typeface="Montserrat"/>
              </a:rPr>
              <a:t>(embargo économique, sécheresses prolongées, graves inondations, typhons)  </a:t>
            </a:r>
          </a:p>
          <a:p>
            <a:r>
              <a:rPr lang="fr-FR" sz="1050" i="1" dirty="0">
                <a:solidFill>
                  <a:schemeClr val="accent1"/>
                </a:solidFill>
                <a:latin typeface="Montserrat"/>
              </a:rPr>
              <a:t>(sources : https://ec.europa.eu/echo/where/asia-and-pacific/north-korea_fr)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F4C181-928F-4F83-8FD8-7A7E91F523C8}"/>
              </a:ext>
            </a:extLst>
          </p:cNvPr>
          <p:cNvSpPr txBox="1"/>
          <p:nvPr/>
        </p:nvSpPr>
        <p:spPr>
          <a:xfrm>
            <a:off x="8408197" y="3518127"/>
            <a:ext cx="360329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Libéria : 38,27% 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(51% population seuil pauvreté,</a:t>
            </a:r>
          </a:p>
          <a:p>
            <a:r>
              <a:rPr lang="fr-FR" dirty="0" err="1">
                <a:solidFill>
                  <a:schemeClr val="accent1"/>
                </a:solidFill>
                <a:latin typeface="Montserrat"/>
              </a:rPr>
              <a:t>Innondations</a:t>
            </a:r>
            <a:r>
              <a:rPr lang="fr-FR" dirty="0">
                <a:solidFill>
                  <a:schemeClr val="accent1"/>
                </a:solidFill>
                <a:latin typeface="Montserrat"/>
              </a:rPr>
              <a:t>)</a:t>
            </a:r>
          </a:p>
          <a:p>
            <a:r>
              <a:rPr lang="fr-FR" sz="1050" i="1" dirty="0">
                <a:solidFill>
                  <a:schemeClr val="accent1"/>
                </a:solidFill>
                <a:latin typeface="Montserrat"/>
              </a:rPr>
              <a:t>(sources : https://executiveboard.wfp.org/document_download/WFP-0000103445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552EA81-8916-4899-97C4-7E71E9C06FC2}"/>
              </a:ext>
            </a:extLst>
          </p:cNvPr>
          <p:cNvSpPr txBox="1"/>
          <p:nvPr/>
        </p:nvSpPr>
        <p:spPr>
          <a:xfrm>
            <a:off x="2201662" y="5379868"/>
            <a:ext cx="389433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Lesotho : 38,24% </a:t>
            </a:r>
          </a:p>
          <a:p>
            <a:r>
              <a:rPr lang="fr-FR" dirty="0">
                <a:solidFill>
                  <a:schemeClr val="accent1"/>
                </a:solidFill>
                <a:latin typeface="Montserrat"/>
              </a:rPr>
              <a:t>(El Nino, état d’urgence)</a:t>
            </a:r>
          </a:p>
          <a:p>
            <a:r>
              <a:rPr lang="fr-FR" sz="1050" i="1" dirty="0">
                <a:solidFill>
                  <a:schemeClr val="accent1"/>
                </a:solidFill>
                <a:latin typeface="Montserrat"/>
              </a:rPr>
              <a:t>(sources : http://www.secheresse.info/spip.php?article62495)</a:t>
            </a:r>
          </a:p>
        </p:txBody>
      </p:sp>
    </p:spTree>
    <p:extLst>
      <p:ext uri="{BB962C8B-B14F-4D97-AF65-F5344CB8AC3E}">
        <p14:creationId xmlns:p14="http://schemas.microsoft.com/office/powerpoint/2010/main" val="3358377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900</Words>
  <Application>Microsoft Office PowerPoint</Application>
  <PresentationFormat>Grand écran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Thème Office</vt:lpstr>
      <vt:lpstr>Réalisez une étude de santé publique avec Python </vt:lpstr>
      <vt:lpstr>Présentation PowerPoint</vt:lpstr>
      <vt:lpstr>Marc</vt:lpstr>
      <vt:lpstr>              Proportion de personnes en état de sous-nutrition en 2017</vt:lpstr>
      <vt:lpstr>Nombre théorique de personnes qui pourraient être nourries</vt:lpstr>
      <vt:lpstr>Le nombre théorique de personnes qui pourraient être nourries avec la disponibilité alimentaire des produits végétaux </vt:lpstr>
      <vt:lpstr>L’utilisation de la disponibilité intérieure pour l’alimentation animale, les pertes et pour l'alimentation humaine.</vt:lpstr>
      <vt:lpstr>Mélanie</vt:lpstr>
      <vt:lpstr>Les pays pour lesquels la proportion de personnes sous-alimentées est la plus forte en 2017</vt:lpstr>
      <vt:lpstr>Les pays qui ont le plus bénéficié d’aide depuis 2013</vt:lpstr>
      <vt:lpstr> Les pays ayant le plus/le moins de disponibilité/habitant </vt:lpstr>
      <vt:lpstr>Pistes supplémentaires de recherches</vt:lpstr>
      <vt:lpstr>La répartition des céréales entre l’alimentation humaine et animale</vt:lpstr>
      <vt:lpstr> Comparaison de la répartition des céréales entre l'alimentation humaine et animale en fonction des pays ayant le plus de disponibilité alimentaire et ceux qui en ont le moins </vt:lpstr>
      <vt:lpstr>La Thaïlande et l'utilisation du manioc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Réalisez une étude de santé publique avec Python</dc:title>
  <dc:creator>sarah</dc:creator>
  <cp:lastModifiedBy>sarah</cp:lastModifiedBy>
  <cp:revision>48</cp:revision>
  <dcterms:created xsi:type="dcterms:W3CDTF">2021-07-09T12:49:08Z</dcterms:created>
  <dcterms:modified xsi:type="dcterms:W3CDTF">2022-01-19T14:58:31Z</dcterms:modified>
</cp:coreProperties>
</file>