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9" r:id="rId9"/>
    <p:sldId id="271" r:id="rId10"/>
    <p:sldId id="273" r:id="rId11"/>
    <p:sldId id="262" r:id="rId12"/>
    <p:sldId id="266" r:id="rId13"/>
    <p:sldId id="264" r:id="rId14"/>
    <p:sldId id="274" r:id="rId15"/>
    <p:sldId id="267" r:id="rId16"/>
    <p:sldId id="268" r:id="rId17"/>
    <p:sldId id="265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100" d="100"/>
          <a:sy n="100" d="100"/>
        </p:scale>
        <p:origin x="245" y="-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bg>
      <p:bgPr>
        <a:blipFill dpi="0" rotWithShape="1">
          <a:blip r:embed="rId2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97280" y="656311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  <a:defRPr sz="6600" b="1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4962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 / 51</a:t>
            </a: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6274723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686185" y="643946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 / 51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Titre seul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686185" y="643946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 / 51</a:t>
            </a:r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097280" y="1609725"/>
            <a:ext cx="10058399" cy="426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472993">
              <a:alpha val="4745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5" y="6352604"/>
            <a:ext cx="12188825" cy="45719"/>
          </a:xfrm>
          <a:prstGeom prst="rect">
            <a:avLst/>
          </a:prstGeom>
          <a:solidFill>
            <a:srgbClr val="211C8E">
              <a:alpha val="7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686185" y="643946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r>
              <a:rPr lang="fr-FR" dirty="0"/>
              <a:t> / 51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3800"/>
              <a:buFont typeface="Calibri"/>
              <a:buNone/>
              <a:defRPr sz="3800" b="1" i="0" u="none" strike="noStrike" cap="none">
                <a:solidFill>
                  <a:srgbClr val="18567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B253-0655-433C-B83C-133028E0B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Open </a:t>
            </a:r>
            <a:r>
              <a:rPr lang="fr-FR" sz="1400" dirty="0" err="1">
                <a:solidFill>
                  <a:schemeClr val="tx2">
                    <a:lumMod val="50000"/>
                  </a:schemeClr>
                </a:solidFill>
              </a:rPr>
              <a:t>Classrooms</a:t>
            </a:r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 parcours Data Science – Projet 2</a:t>
            </a:r>
            <a:br>
              <a:rPr lang="fr-FR" sz="1400" dirty="0">
                <a:solidFill>
                  <a:schemeClr val="tx2">
                    <a:lumMod val="25000"/>
                  </a:schemeClr>
                </a:solidFill>
              </a:rPr>
            </a:br>
            <a:br>
              <a:rPr lang="fr-FR" sz="44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fr-FR" sz="4400" dirty="0" err="1">
                <a:solidFill>
                  <a:schemeClr val="tx2">
                    <a:lumMod val="25000"/>
                  </a:schemeClr>
                </a:solidFill>
              </a:rPr>
              <a:t>Academy</a:t>
            </a:r>
            <a:r>
              <a:rPr lang="fr-FR" sz="4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br>
              <a:rPr lang="fr-FR" sz="44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fr-FR" sz="4400" dirty="0">
                <a:solidFill>
                  <a:schemeClr val="tx2">
                    <a:lumMod val="25000"/>
                  </a:schemeClr>
                </a:solidFill>
              </a:rPr>
              <a:t>- </a:t>
            </a:r>
            <a:br>
              <a:rPr lang="fr-FR" sz="44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fr-FR" sz="4400" dirty="0">
                <a:solidFill>
                  <a:schemeClr val="tx2">
                    <a:lumMod val="25000"/>
                  </a:schemeClr>
                </a:solidFill>
              </a:rPr>
              <a:t>Analyse exploratoire en vue de l’extension des activités de l’entreprise de formations en lignes</a:t>
            </a:r>
            <a:endParaRPr lang="en-GB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DB345-D8F8-4A85-9036-44F815D24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pPr algn="ctr"/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Camille Besançon</a:t>
            </a:r>
          </a:p>
          <a:p>
            <a:pPr algn="ctr"/>
            <a:r>
              <a:rPr lang="fr-FR" sz="1600" dirty="0">
                <a:solidFill>
                  <a:schemeClr val="tx2">
                    <a:lumMod val="50000"/>
                  </a:schemeClr>
                </a:solidFill>
              </a:rPr>
              <a:t>06/01/2022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0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860B4-D1BE-4472-896E-2D781A47A2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r>
              <a:rPr lang="fr-FR"/>
              <a:t> / 51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093D49-EE26-4677-9FCE-FF09392E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PIB par habitant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6C538-62AD-4313-A13B-9B18D110E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4" t="11131" r="8720" b="6796"/>
          <a:stretch/>
        </p:blipFill>
        <p:spPr>
          <a:xfrm>
            <a:off x="2050741" y="1069974"/>
            <a:ext cx="8229600" cy="51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1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015B9-BC85-453F-B8A7-091DDC14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119" y="1845734"/>
            <a:ext cx="493776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Score 1: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Score plus « simple » seulement basé sur les % liés à l’éducation et l’accès à un ordinateur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558800" lvl="1" indent="0">
              <a:lnSpc>
                <a:spcPct val="100000"/>
              </a:lnSpc>
              <a:buNone/>
            </a:pPr>
            <a:endParaRPr lang="en-GB" dirty="0"/>
          </a:p>
          <a:p>
            <a:pPr marL="76200" indent="0" algn="ctr">
              <a:lnSpc>
                <a:spcPct val="100000"/>
              </a:lnSpc>
              <a:buNone/>
            </a:pPr>
            <a:r>
              <a:rPr lang="en-GB" sz="2000" dirty="0"/>
              <a:t>[ 2( Sec + Ter) + </a:t>
            </a:r>
            <a:r>
              <a:rPr lang="en-GB" sz="2000" dirty="0" err="1"/>
              <a:t>ppc</a:t>
            </a:r>
            <a:r>
              <a:rPr lang="en-GB" sz="2000" dirty="0"/>
              <a:t> + </a:t>
            </a:r>
            <a:r>
              <a:rPr lang="en-GB" sz="2000" dirty="0" err="1"/>
              <a:t>pib</a:t>
            </a:r>
            <a:r>
              <a:rPr lang="en-GB" sz="2000" dirty="0"/>
              <a:t> ] / 6</a:t>
            </a:r>
            <a:endParaRPr lang="fr-FR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D7B0D-07C2-4644-814B-7057DA397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r>
              <a:rPr lang="fr-FR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5169B-D233-4CF5-AC2B-08AE457B5A1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4722" y="1845734"/>
            <a:ext cx="5079077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Score 2: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Coeff-</a:t>
            </a:r>
            <a:r>
              <a:rPr lang="fr-FR" dirty="0" err="1"/>
              <a:t>int</a:t>
            </a:r>
            <a:r>
              <a:rPr lang="fr-FR" dirty="0"/>
              <a:t> = </a:t>
            </a:r>
            <a:r>
              <a:rPr lang="fr-FR" dirty="0" err="1"/>
              <a:t>Norm</a:t>
            </a:r>
            <a:r>
              <a:rPr lang="fr-FR" dirty="0"/>
              <a:t>( </a:t>
            </a:r>
            <a:r>
              <a:rPr lang="fr-FR" dirty="0" err="1"/>
              <a:t>tpop</a:t>
            </a:r>
            <a:r>
              <a:rPr lang="fr-FR" dirty="0"/>
              <a:t> x </a:t>
            </a:r>
            <a:r>
              <a:rPr lang="fr-FR" dirty="0" err="1"/>
              <a:t>itn</a:t>
            </a:r>
            <a:r>
              <a:rPr lang="fr-FR" dirty="0"/>
              <a:t> )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Estimation de la population d’intérêt ayant accès à internet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dirty="0"/>
          </a:p>
          <a:p>
            <a:pPr marL="76200" indent="0">
              <a:lnSpc>
                <a:spcPct val="100000"/>
              </a:lnSpc>
              <a:buNone/>
            </a:pPr>
            <a:r>
              <a:rPr lang="en-GB" sz="2000" dirty="0"/>
              <a:t>[ 2( Sec + Ter) + </a:t>
            </a:r>
            <a:r>
              <a:rPr lang="en-GB" sz="2000" dirty="0" err="1"/>
              <a:t>ppc</a:t>
            </a:r>
            <a:r>
              <a:rPr lang="en-GB" sz="2000" dirty="0"/>
              <a:t> + </a:t>
            </a:r>
            <a:r>
              <a:rPr lang="en-GB" sz="2000" dirty="0" err="1"/>
              <a:t>pib</a:t>
            </a:r>
            <a:r>
              <a:rPr lang="en-GB" sz="2000" dirty="0"/>
              <a:t> ] / 6 *Coeff-int*100</a:t>
            </a:r>
            <a:endParaRPr lang="fr-FR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23682-68C6-401D-84A5-F0E06E3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d’attractivité</a:t>
            </a: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9CC1D8D-3CE8-4595-82B7-E2BB64D8D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87482"/>
              </p:ext>
            </p:extLst>
          </p:nvPr>
        </p:nvGraphicFramePr>
        <p:xfrm>
          <a:off x="8971280" y="92236"/>
          <a:ext cx="2745949" cy="21482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924395455"/>
                    </a:ext>
                  </a:extLst>
                </a:gridCol>
                <a:gridCol w="2156669">
                  <a:extLst>
                    <a:ext uri="{9D8B030D-6E8A-4147-A177-3AD203B41FA5}">
                      <a16:colId xmlns:a16="http://schemas.microsoft.com/office/drawing/2014/main" val="3613971587"/>
                    </a:ext>
                  </a:extLst>
                </a:gridCol>
              </a:tblGrid>
              <a:tr h="281622">
                <a:tc>
                  <a:txBody>
                    <a:bodyPr/>
                    <a:lstStyle/>
                    <a:p>
                      <a:pPr marL="101600" indent="0" algn="r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200" b="0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0" indent="0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000" b="0" dirty="0"/>
                        <a:t>% de jeunes de 15 ans et + avec éducation secondaire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76463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marL="101600" indent="0" algn="r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200" dirty="0"/>
                        <a:t>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0" indent="0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000" dirty="0"/>
                        <a:t>% de jeunes de 15 ans et + avec éducation tertiaire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84037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marL="101600" indent="0" algn="r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200" dirty="0" err="1"/>
                        <a:t>int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0" indent="0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000" dirty="0"/>
                        <a:t>% d’utilisateurs d’internet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776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marL="101600" indent="0" algn="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dirty="0" err="1"/>
                        <a:t>ppc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0" indent="0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000" dirty="0"/>
                        <a:t>% de possesseurs d’ordinateurs personnels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1660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 err="1"/>
                        <a:t>tpop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dirty="0"/>
                        <a:t>Total de population d’âge 15-24 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91193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 err="1"/>
                        <a:t>pibh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dirty="0"/>
                        <a:t>Pib par habitant, normalisé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2485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C9A9BE-06EC-4DC1-A87C-5104677FF472}"/>
              </a:ext>
            </a:extLst>
          </p:cNvPr>
          <p:cNvSpPr/>
          <p:nvPr/>
        </p:nvSpPr>
        <p:spPr>
          <a:xfrm>
            <a:off x="1580225" y="4509856"/>
            <a:ext cx="3506680" cy="674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A117B2-2CF1-4933-A4AC-D6FE542261E5}"/>
              </a:ext>
            </a:extLst>
          </p:cNvPr>
          <p:cNvSpPr/>
          <p:nvPr/>
        </p:nvSpPr>
        <p:spPr>
          <a:xfrm>
            <a:off x="6138811" y="4379650"/>
            <a:ext cx="5073672" cy="674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3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D7B0D-07C2-4644-814B-7057DA397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r>
              <a:rPr lang="fr-FR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23682-68C6-401D-84A5-F0E06E3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d’attractivité</a:t>
            </a: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9CC1D8D-3CE8-4595-82B7-E2BB64D8D445}"/>
              </a:ext>
            </a:extLst>
          </p:cNvPr>
          <p:cNvGraphicFramePr>
            <a:graphicFrameLocks noGrp="1"/>
          </p:cNvGraphicFramePr>
          <p:nvPr/>
        </p:nvGraphicFramePr>
        <p:xfrm>
          <a:off x="8971280" y="92236"/>
          <a:ext cx="2745949" cy="186658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924395455"/>
                    </a:ext>
                  </a:extLst>
                </a:gridCol>
                <a:gridCol w="2156669">
                  <a:extLst>
                    <a:ext uri="{9D8B030D-6E8A-4147-A177-3AD203B41FA5}">
                      <a16:colId xmlns:a16="http://schemas.microsoft.com/office/drawing/2014/main" val="3613971587"/>
                    </a:ext>
                  </a:extLst>
                </a:gridCol>
              </a:tblGrid>
              <a:tr h="281622">
                <a:tc>
                  <a:txBody>
                    <a:bodyPr/>
                    <a:lstStyle/>
                    <a:p>
                      <a:pPr marL="101600" indent="0" algn="r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200" b="0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0" indent="0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000" b="0" dirty="0"/>
                        <a:t>% de jeunes de 15 ans et + avec éducation secondaire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76463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marL="101600" indent="0" algn="r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200" dirty="0"/>
                        <a:t>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0" indent="0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000" dirty="0"/>
                        <a:t>% de jeunes de 15 ans et + avec éducation tertiaire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84037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marL="101600" indent="0" algn="r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200" dirty="0" err="1"/>
                        <a:t>int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0" indent="0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000" dirty="0"/>
                        <a:t>% d’utilisateurs d’internet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9776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marL="101600" indent="0" algn="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r-FR" sz="1200" dirty="0" err="1"/>
                        <a:t>ppc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1600" indent="0">
                        <a:lnSpc>
                          <a:spcPct val="100000"/>
                        </a:lnSpc>
                        <a:buFont typeface="Courier New" panose="02070309020205020404" pitchFamily="49" charset="0"/>
                        <a:buNone/>
                      </a:pPr>
                      <a:r>
                        <a:rPr lang="fr-FR" sz="1000" dirty="0"/>
                        <a:t>% de possesseurs d’ordinateurs personnels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1660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 err="1"/>
                        <a:t>tpop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 dirty="0"/>
                        <a:t>Total de population d’âge 15-24 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91193"/>
                  </a:ext>
                </a:extLst>
              </a:tr>
            </a:tbl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BF7B1AB-5E8E-4354-95A4-AF7E438717F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Pays communs :</a:t>
            </a:r>
          </a:p>
          <a:p>
            <a:pPr lvl="1"/>
            <a:r>
              <a:rPr lang="fr-FR" dirty="0"/>
              <a:t>Etats-Unis (USA)</a:t>
            </a:r>
          </a:p>
          <a:p>
            <a:pPr lvl="1"/>
            <a:r>
              <a:rPr lang="fr-FR" dirty="0"/>
              <a:t>Royaume Uni (GBR)</a:t>
            </a:r>
          </a:p>
          <a:p>
            <a:pPr lvl="1"/>
            <a:r>
              <a:rPr lang="fr-FR" dirty="0"/>
              <a:t>Allemagne (DEU)</a:t>
            </a:r>
          </a:p>
          <a:p>
            <a:r>
              <a:rPr lang="fr-FR" dirty="0"/>
              <a:t>Omettre la population change le résultat – Risque de sous / </a:t>
            </a:r>
            <a:r>
              <a:rPr lang="fr-FR" dirty="0" err="1"/>
              <a:t>sur-estimer</a:t>
            </a:r>
            <a:r>
              <a:rPr lang="fr-FR" dirty="0"/>
              <a:t> le potentiel de pays ?</a:t>
            </a:r>
          </a:p>
          <a:p>
            <a:r>
              <a:rPr lang="fr-FR" dirty="0"/>
              <a:t>Mais :</a:t>
            </a:r>
          </a:p>
          <a:p>
            <a:pPr lvl="1"/>
            <a:r>
              <a:rPr lang="fr-FR" dirty="0"/>
              <a:t>Pays développés dans les 2 cas</a:t>
            </a:r>
          </a:p>
          <a:p>
            <a:pPr lvl="1"/>
            <a:r>
              <a:rPr lang="fr-FR" dirty="0"/>
              <a:t>Pays communs</a:t>
            </a:r>
            <a:endParaRPr lang="en-GB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A2D6FBA-EFE8-44FB-9DCC-1CEC1D1CFC49}"/>
              </a:ext>
            </a:extLst>
          </p:cNvPr>
          <p:cNvSpPr/>
          <p:nvPr/>
        </p:nvSpPr>
        <p:spPr>
          <a:xfrm>
            <a:off x="5247287" y="2255027"/>
            <a:ext cx="326023" cy="1066800"/>
          </a:xfrm>
          <a:prstGeom prst="rightBrac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E2800E-3F65-4FDF-A69A-3EC259C6FB86}"/>
              </a:ext>
            </a:extLst>
          </p:cNvPr>
          <p:cNvSpPr txBox="1"/>
          <p:nvPr/>
        </p:nvSpPr>
        <p:spPr>
          <a:xfrm>
            <a:off x="5606965" y="2603761"/>
            <a:ext cx="32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 !</a:t>
            </a:r>
            <a:endParaRPr lang="en-GB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FC6C92-3E3D-4F0E-8730-EDE78C62D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183658"/>
              </p:ext>
            </p:extLst>
          </p:nvPr>
        </p:nvGraphicFramePr>
        <p:xfrm>
          <a:off x="754601" y="2015233"/>
          <a:ext cx="4403325" cy="369468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62382">
                  <a:extLst>
                    <a:ext uri="{9D8B030D-6E8A-4147-A177-3AD203B41FA5}">
                      <a16:colId xmlns:a16="http://schemas.microsoft.com/office/drawing/2014/main" val="247353504"/>
                    </a:ext>
                  </a:extLst>
                </a:gridCol>
                <a:gridCol w="1226779">
                  <a:extLst>
                    <a:ext uri="{9D8B030D-6E8A-4147-A177-3AD203B41FA5}">
                      <a16:colId xmlns:a16="http://schemas.microsoft.com/office/drawing/2014/main" val="1114296229"/>
                    </a:ext>
                  </a:extLst>
                </a:gridCol>
                <a:gridCol w="815522">
                  <a:extLst>
                    <a:ext uri="{9D8B030D-6E8A-4147-A177-3AD203B41FA5}">
                      <a16:colId xmlns:a16="http://schemas.microsoft.com/office/drawing/2014/main" val="902584276"/>
                    </a:ext>
                  </a:extLst>
                </a:gridCol>
                <a:gridCol w="82251">
                  <a:extLst>
                    <a:ext uri="{9D8B030D-6E8A-4147-A177-3AD203B41FA5}">
                      <a16:colId xmlns:a16="http://schemas.microsoft.com/office/drawing/2014/main" val="4249092278"/>
                    </a:ext>
                  </a:extLst>
                </a:gridCol>
                <a:gridCol w="1226779">
                  <a:extLst>
                    <a:ext uri="{9D8B030D-6E8A-4147-A177-3AD203B41FA5}">
                      <a16:colId xmlns:a16="http://schemas.microsoft.com/office/drawing/2014/main" val="1238729061"/>
                    </a:ext>
                  </a:extLst>
                </a:gridCol>
                <a:gridCol w="789612">
                  <a:extLst>
                    <a:ext uri="{9D8B030D-6E8A-4147-A177-3AD203B41FA5}">
                      <a16:colId xmlns:a16="http://schemas.microsoft.com/office/drawing/2014/main" val="620380343"/>
                    </a:ext>
                  </a:extLst>
                </a:gridCol>
              </a:tblGrid>
              <a:tr h="284597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Classement 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Score1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Classement 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Score2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9139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50.41433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CHN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2484.19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4189341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48.64619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1559.08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7691562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47.52552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1187.424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0320772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NLD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46.47978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BRA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406.1027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6524236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SWE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45.35584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JPN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400.0864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573951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NOR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44.14677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RUS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361.2579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9348067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DEU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43.62965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DEU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323.6284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5619186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43.10555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GBR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300.3217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5246749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SVK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43.02052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MEX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274.6739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6110892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GBR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43.00976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PHL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252.0087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771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7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D7B0D-07C2-4644-814B-7057DA397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r>
              <a:rPr lang="fr-FR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23682-68C6-401D-84A5-F0E06E3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d’attractivité : Comparaison des résultats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F1F9DED-E0FE-4377-AA31-ABB0F5B2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518" y="1195388"/>
            <a:ext cx="493776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Top 20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59B3C28-7CB2-4400-AB97-DB5665C5D96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16040" y="1195388"/>
            <a:ext cx="493776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Flop 20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B18B59-778E-4166-8519-3F78DBCE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0868"/>
            <a:ext cx="4555195" cy="43881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7A26AC-E6F0-4522-90C4-BFEC35B9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724" y="1900867"/>
            <a:ext cx="4555195" cy="43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5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D7B0D-07C2-4644-814B-7057DA397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r>
              <a:rPr lang="fr-FR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23682-68C6-401D-84A5-F0E06E3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d’attractivité : Comparaison des résultats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F1F9DED-E0FE-4377-AA31-ABB0F5B2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518" y="1195388"/>
            <a:ext cx="493776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Classement mondial des pays par PIB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 score 2 comporte 8/10 pays communs avec ce classement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Contre 3 seulement pour le score 1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94022-D955-4A06-BB14-D87413F5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1934"/>
            <a:ext cx="5405300" cy="520710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9C37D2-C839-4BED-AEA3-A646BBF6C910}"/>
              </a:ext>
            </a:extLst>
          </p:cNvPr>
          <p:cNvSpPr/>
          <p:nvPr/>
        </p:nvSpPr>
        <p:spPr>
          <a:xfrm>
            <a:off x="1340527" y="3151572"/>
            <a:ext cx="4447713" cy="2067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En se fiant à l’indicateur économique du PIB, le score 2 donnerait de meilleurs résultats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6468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9455BB-8C13-4161-BC00-6FCF366D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71" y="638339"/>
            <a:ext cx="5581322" cy="55813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D7B0D-07C2-4644-814B-7057DA397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r>
              <a:rPr lang="fr-FR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23682-68C6-401D-84A5-F0E06E3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d’attractivité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BF7B1AB-5E8E-4354-95A4-AF7E438717F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/>
              <a:t>Distribution très différente</a:t>
            </a:r>
          </a:p>
          <a:p>
            <a:pPr lvl="1"/>
            <a:r>
              <a:rPr lang="fr-FR" dirty="0"/>
              <a:t>Pays fortement peuplés = valeurs « aberrantes »</a:t>
            </a:r>
          </a:p>
          <a:p>
            <a:pPr lvl="1"/>
            <a:r>
              <a:rPr lang="en-GB" dirty="0"/>
              <a:t>Distribution plus </a:t>
            </a:r>
            <a:r>
              <a:rPr lang="en-GB" dirty="0" err="1"/>
              <a:t>homogène</a:t>
            </a:r>
            <a:r>
              <a:rPr lang="en-GB" dirty="0"/>
              <a:t> pour le Score 1</a:t>
            </a:r>
          </a:p>
        </p:txBody>
      </p:sp>
    </p:spTree>
    <p:extLst>
      <p:ext uri="{BB962C8B-B14F-4D97-AF65-F5344CB8AC3E}">
        <p14:creationId xmlns:p14="http://schemas.microsoft.com/office/powerpoint/2010/main" val="25638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9455BB-8C13-4161-BC00-6FCF366D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4771" y="638339"/>
            <a:ext cx="5581322" cy="55813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D7B0D-07C2-4644-814B-7057DA397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r>
              <a:rPr lang="fr-FR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23682-68C6-401D-84A5-F0E06E3D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d’attractivité</a:t>
            </a:r>
            <a:endParaRPr lang="en-GB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95C1B33-D213-4596-930C-289ECAC7D070}"/>
              </a:ext>
            </a:extLst>
          </p:cNvPr>
          <p:cNvSpPr txBox="1">
            <a:spLocks/>
          </p:cNvSpPr>
          <p:nvPr/>
        </p:nvSpPr>
        <p:spPr>
          <a:xfrm>
            <a:off x="6274723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Distribution très différente</a:t>
            </a:r>
          </a:p>
          <a:p>
            <a:pPr lvl="1"/>
            <a:r>
              <a:rPr lang="fr-FR" dirty="0"/>
              <a:t>Pays fortement peuplés = valeurs « aberrantes »</a:t>
            </a:r>
          </a:p>
          <a:p>
            <a:pPr lvl="1"/>
            <a:r>
              <a:rPr lang="en-GB" dirty="0"/>
              <a:t>Distribution plus </a:t>
            </a:r>
            <a:r>
              <a:rPr lang="en-GB" dirty="0" err="1"/>
              <a:t>homogène</a:t>
            </a:r>
            <a:r>
              <a:rPr lang="en-GB" dirty="0"/>
              <a:t> pour le Score 1 : </a:t>
            </a:r>
            <a:r>
              <a:rPr lang="en-GB" dirty="0" err="1"/>
              <a:t>Valeurs</a:t>
            </a:r>
            <a:r>
              <a:rPr lang="en-GB" dirty="0"/>
              <a:t> </a:t>
            </a:r>
            <a:r>
              <a:rPr lang="en-GB" dirty="0" err="1"/>
              <a:t>mieux</a:t>
            </a:r>
            <a:r>
              <a:rPr lang="en-GB" dirty="0"/>
              <a:t> </a:t>
            </a:r>
            <a:r>
              <a:rPr lang="en-GB" dirty="0" err="1"/>
              <a:t>réparties</a:t>
            </a:r>
            <a:r>
              <a:rPr lang="en-GB" dirty="0"/>
              <a:t> </a:t>
            </a:r>
            <a:r>
              <a:rPr lang="en-GB" dirty="0" err="1"/>
              <a:t>autour</a:t>
            </a:r>
            <a:r>
              <a:rPr lang="en-GB" dirty="0"/>
              <a:t> de la </a:t>
            </a:r>
            <a:r>
              <a:rPr lang="en-GB" dirty="0" err="1"/>
              <a:t>médiane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C73D8E-2373-4AC2-AD8D-A4917862B331}"/>
              </a:ext>
            </a:extLst>
          </p:cNvPr>
          <p:cNvSpPr/>
          <p:nvPr/>
        </p:nvSpPr>
        <p:spPr>
          <a:xfrm>
            <a:off x="12313920" y="5303520"/>
            <a:ext cx="45719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3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D7B0D-07C2-4644-814B-7057DA3978C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00458" y="6492875"/>
            <a:ext cx="131202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r>
              <a:rPr lang="fr-FR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23682-68C6-401D-84A5-F0E06E3D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876"/>
            <a:ext cx="10515600" cy="841602"/>
          </a:xfrm>
        </p:spPr>
        <p:txBody>
          <a:bodyPr/>
          <a:lstStyle/>
          <a:p>
            <a:r>
              <a:rPr lang="fr-FR" dirty="0"/>
              <a:t>Conclusions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F1F9DED-E0FE-4377-AA31-ABB0F5B2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518" y="1228478"/>
            <a:ext cx="493776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Top 20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59B3C28-7CB2-4400-AB97-DB5665C5D96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62400" y="1417320"/>
            <a:ext cx="7391400" cy="467612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Les données de la banque mondiale nous permettent de mettre en place des scores pour évaluer l’attractivité de pays afin d’étendre les activités de l’entreprise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Deux scores définis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L’un prend en compte la population âgée de 15-24 ans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Risques : Trop d’influence de la taille du pays 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marL="558800" lvl="1" indent="0">
              <a:buNone/>
            </a:pPr>
            <a:endParaRPr lang="fr-FR" dirty="0"/>
          </a:p>
          <a:p>
            <a:pPr marL="558800" lvl="1" indent="0">
              <a:buNone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Perspectives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Combiner les scores / mieux pondérer les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Utiliser les données prospectives – Long terme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3FDF74-96E1-49D9-85C5-31A4D3869551}"/>
              </a:ext>
            </a:extLst>
          </p:cNvPr>
          <p:cNvSpPr/>
          <p:nvPr/>
        </p:nvSpPr>
        <p:spPr>
          <a:xfrm>
            <a:off x="4145280" y="3778240"/>
            <a:ext cx="7067202" cy="8416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Néanmoins le score 2 affiche des résultats concordant avec le classement des pays en fonction du PIB mondial</a:t>
            </a:r>
            <a:endParaRPr lang="en-GB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85BF77-880B-4099-BF86-81BC05F30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5914"/>
              </p:ext>
            </p:extLst>
          </p:nvPr>
        </p:nvGraphicFramePr>
        <p:xfrm>
          <a:off x="624523" y="1987540"/>
          <a:ext cx="2492057" cy="40005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61302">
                  <a:extLst>
                    <a:ext uri="{9D8B030D-6E8A-4147-A177-3AD203B41FA5}">
                      <a16:colId xmlns:a16="http://schemas.microsoft.com/office/drawing/2014/main" val="4195397268"/>
                    </a:ext>
                  </a:extLst>
                </a:gridCol>
                <a:gridCol w="1207452">
                  <a:extLst>
                    <a:ext uri="{9D8B030D-6E8A-4147-A177-3AD203B41FA5}">
                      <a16:colId xmlns:a16="http://schemas.microsoft.com/office/drawing/2014/main" val="1095416661"/>
                    </a:ext>
                  </a:extLst>
                </a:gridCol>
                <a:gridCol w="1023303">
                  <a:extLst>
                    <a:ext uri="{9D8B030D-6E8A-4147-A177-3AD203B41FA5}">
                      <a16:colId xmlns:a16="http://schemas.microsoft.com/office/drawing/2014/main" val="11090744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Classement</a:t>
                      </a:r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Score2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78811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Chine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2484.19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3971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tats-Unis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1559.08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4603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1187.424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21932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Brésil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406.1027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82115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Japon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400.0864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7979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Russie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361.2579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4066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llemagne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323.6284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6182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oyaume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-unis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300.3217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1133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Mexique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274.6739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86768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Philippines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252.0087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6898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242.6787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4740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Corée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226.1132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213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Canada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181.9429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77401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170.1085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47945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Vietnam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167.8427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33002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Indonésie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167.3884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86471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frique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du Sud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139.6741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0574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Turquie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134.5022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8163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rabie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Saoudite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122.5092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7497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Egypte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119.2723</a:t>
                      </a:r>
                      <a:r>
                        <a:rPr lang="en-GB" sz="1200" dirty="0">
                          <a:latin typeface="+mj-lt"/>
                        </a:rPr>
                        <a:t>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478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08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B253-0655-433C-B83C-133028E0B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Open </a:t>
            </a:r>
            <a:r>
              <a:rPr lang="fr-FR" sz="1400" dirty="0" err="1">
                <a:solidFill>
                  <a:schemeClr val="tx2">
                    <a:lumMod val="50000"/>
                  </a:schemeClr>
                </a:solidFill>
              </a:rPr>
              <a:t>Classrooms</a:t>
            </a:r>
            <a:r>
              <a:rPr lang="fr-FR" sz="1400" dirty="0">
                <a:solidFill>
                  <a:schemeClr val="tx2">
                    <a:lumMod val="50000"/>
                  </a:schemeClr>
                </a:solidFill>
              </a:rPr>
              <a:t> parcours Data Science – Projet 2</a:t>
            </a:r>
            <a:br>
              <a:rPr lang="fr-FR" sz="1400" dirty="0">
                <a:solidFill>
                  <a:schemeClr val="tx2">
                    <a:lumMod val="25000"/>
                  </a:schemeClr>
                </a:solidFill>
              </a:rPr>
            </a:br>
            <a:br>
              <a:rPr lang="fr-FR" sz="44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fr-FR" sz="4400" dirty="0" err="1">
                <a:solidFill>
                  <a:schemeClr val="tx2">
                    <a:lumMod val="25000"/>
                  </a:schemeClr>
                </a:solidFill>
              </a:rPr>
              <a:t>Academy</a:t>
            </a:r>
            <a:r>
              <a:rPr lang="fr-FR" sz="4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br>
              <a:rPr lang="fr-FR" sz="44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fr-FR" sz="4400" dirty="0">
                <a:solidFill>
                  <a:schemeClr val="tx2">
                    <a:lumMod val="25000"/>
                  </a:schemeClr>
                </a:solidFill>
              </a:rPr>
              <a:t>- </a:t>
            </a:r>
            <a:br>
              <a:rPr lang="fr-FR" sz="44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fr-FR" sz="4400" dirty="0">
                <a:solidFill>
                  <a:schemeClr val="tx2">
                    <a:lumMod val="25000"/>
                  </a:schemeClr>
                </a:solidFill>
              </a:rPr>
              <a:t>Analyse exploratoire en vue de l’extension des activités de l’entreprise de formations en lignes</a:t>
            </a:r>
            <a:endParaRPr lang="en-GB" sz="4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DB345-D8F8-4A85-9036-44F815D24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pPr algn="ctr"/>
            <a:r>
              <a:rPr lang="fr-FR" sz="4000" b="1" dirty="0">
                <a:solidFill>
                  <a:schemeClr val="tx2">
                    <a:lumMod val="50000"/>
                  </a:schemeClr>
                </a:solidFill>
              </a:rPr>
              <a:t>Merci de votre attention !</a:t>
            </a:r>
            <a:endParaRPr lang="en-GB" sz="4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3B16CC-4684-4CA2-8A65-F94BA9EC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40000"/>
            <a:ext cx="10620000" cy="4320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Entreprise basée en France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Formations en ligne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Niveau lycée et université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Objectifs pour les prochaines années : Expansion à l’internationale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15662-C236-4B27-98B5-E9C1A472B0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F2BAB5-EED6-435A-8274-B6038939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Academy</a:t>
            </a:r>
            <a:r>
              <a:rPr lang="fr-FR" dirty="0"/>
              <a:t>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16689-7AE7-46F5-B29E-C79D9D14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851" y="154557"/>
            <a:ext cx="3386745" cy="208166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CD5FFD-7DCB-46D9-AD8D-0F9AB23097AF}"/>
              </a:ext>
            </a:extLst>
          </p:cNvPr>
          <p:cNvSpPr/>
          <p:nvPr/>
        </p:nvSpPr>
        <p:spPr>
          <a:xfrm>
            <a:off x="2793506" y="3564235"/>
            <a:ext cx="6604988" cy="203076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Objectifs :</a:t>
            </a:r>
          </a:p>
          <a:p>
            <a:pPr marL="285750" indent="-285750" algn="ctr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tx1"/>
                </a:solidFill>
              </a:rPr>
              <a:t>Identifier les pays avec un bon potentiel de client</a:t>
            </a:r>
          </a:p>
          <a:p>
            <a:pPr marL="285750" indent="-285750" algn="ctr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tx1"/>
                </a:solidFill>
              </a:rPr>
              <a:t>Déterminer quels pays à cibler en priorité 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6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8BB7F3-1C93-4BA3-8A36-FC8CF094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40000"/>
            <a:ext cx="10256521" cy="4320000"/>
          </a:xfrm>
        </p:spPr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Répertorie les informations liées à l’éducation (et plus !)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Plus de 4.000 indicateurs et plus de 240 pays / régions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Données anciennes (1970) et prospectives (2050)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Exemples : % de diplômés du secondaire, tertiaire, population par tranches d’âges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Nombreuses données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886.930 lignes et 70 colonnes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Classement en grandes catégories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…Mais : Beaucoup de données manquantes</a:t>
            </a:r>
          </a:p>
          <a:p>
            <a:pPr marL="558800" lvl="1" indent="0"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DAF419-D4D5-4E2A-97F8-635D353FC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r>
              <a:rPr lang="fr-FR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61F4AD-E5DD-4C38-8028-B0F43809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de la banque mondiale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01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854CB2-4CCA-49A0-94EA-64C1CB1A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0332" y="329016"/>
            <a:ext cx="14112664" cy="56450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7F6D8-D753-4124-B31A-EDF150C5CE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12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77985-58A4-4496-9E37-62A4E0E6F4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A6F31F-21C7-45C0-BACA-30ECB29D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d’étude</a:t>
            </a:r>
            <a:endParaRPr lang="en-GB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BE4888F-1A85-4C23-8DA7-0E352DFE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40000"/>
            <a:ext cx="10256521" cy="4320000"/>
          </a:xfrm>
        </p:spPr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Etape 1 : Nettoyer les données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dirty="0" err="1"/>
              <a:t>Sélection</a:t>
            </a:r>
            <a:r>
              <a:rPr lang="en-GB" dirty="0"/>
              <a:t> des </a:t>
            </a:r>
            <a:r>
              <a:rPr lang="en-GB" dirty="0" err="1"/>
              <a:t>grandes</a:t>
            </a:r>
            <a:r>
              <a:rPr lang="en-GB" dirty="0"/>
              <a:t> categories </a:t>
            </a:r>
            <a:r>
              <a:rPr lang="en-GB" dirty="0" err="1"/>
              <a:t>d’intérêt</a:t>
            </a:r>
            <a:endParaRPr lang="en-GB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Sélection des tranches d’âge d’intérêt (15-24 ans principalement)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Autres indicateurs : Accès à internet / à un ordinateur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Filtre sur les pays : Seuil sur la proportion de valeurs présentes par pays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Etape 2 : Sélection des variables les plus intéressantes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Etape 3 : Mise en place d’un score par pays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Deux types de scores proposés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D7B05-1187-41D4-AE60-A96BB5B3522C}"/>
              </a:ext>
            </a:extLst>
          </p:cNvPr>
          <p:cNvSpPr/>
          <p:nvPr/>
        </p:nvSpPr>
        <p:spPr>
          <a:xfrm>
            <a:off x="3591560" y="4119880"/>
            <a:ext cx="5008880" cy="5689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Décision : Continuer avec ces données ou non 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1363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84465C3-3725-4199-A257-C18C81FC8813}"/>
              </a:ext>
            </a:extLst>
          </p:cNvPr>
          <p:cNvSpPr txBox="1">
            <a:spLocks/>
          </p:cNvSpPr>
          <p:nvPr/>
        </p:nvSpPr>
        <p:spPr>
          <a:xfrm>
            <a:off x="720000" y="1440000"/>
            <a:ext cx="10256521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445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400" dirty="0"/>
              <a:t>Pourcentage de jeunes de 15 ans et plus avec éducation secondaire, complète ou pas</a:t>
            </a:r>
            <a:r>
              <a:rPr lang="fr-FR" dirty="0"/>
              <a:t> </a:t>
            </a:r>
          </a:p>
          <a:p>
            <a:pPr marL="4445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sz="2400" dirty="0"/>
              <a:t>Pourcentage de jeunes de 15 ans et plus avec éducation tertiaire, complète ou pas</a:t>
            </a:r>
            <a:r>
              <a:rPr lang="fr-FR" dirty="0"/>
              <a:t> </a:t>
            </a:r>
          </a:p>
          <a:p>
            <a:pPr marL="4445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Pourcentage d’utilisateurs d’internet</a:t>
            </a:r>
          </a:p>
          <a:p>
            <a:pPr marL="4445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Pourcentage de possesseurs d’ordinateurs personnels</a:t>
            </a:r>
          </a:p>
          <a:p>
            <a:pPr marL="4445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Total de population d’âge 15-24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F7BB4-18FE-437D-9A8A-70812791F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r>
              <a:rPr lang="fr-FR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791F10-5463-41C0-AB33-78A34C4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sélectionnées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36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9A401-D760-4A99-95A5-A8B8BF036C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r>
              <a:rPr lang="fr-FR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53613F-9CF5-4F8F-A454-7949686A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109"/>
            <a:ext cx="10515600" cy="841602"/>
          </a:xfrm>
        </p:spPr>
        <p:txBody>
          <a:bodyPr/>
          <a:lstStyle/>
          <a:p>
            <a:r>
              <a:rPr lang="fr-FR" dirty="0"/>
              <a:t>Nettoyage des données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3BE42-0E72-4AE9-BDBA-4498D387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08109"/>
            <a:ext cx="11379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FF1A46-1429-48C7-92C9-A359A34C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1" y="1845734"/>
            <a:ext cx="336296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1600" dirty="0"/>
              <a:t>Variations importantes en fonction des régions du monde</a:t>
            </a:r>
            <a:endParaRPr lang="en-GB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 err="1"/>
              <a:t>Filtre</a:t>
            </a:r>
            <a:r>
              <a:rPr lang="en-GB" sz="1600" dirty="0"/>
              <a:t> </a:t>
            </a:r>
            <a:r>
              <a:rPr lang="en-GB" sz="1600" dirty="0" err="1"/>
              <a:t>supplémentaire</a:t>
            </a:r>
            <a:r>
              <a:rPr lang="en-GB" sz="1600" dirty="0"/>
              <a:t> à </a:t>
            </a:r>
            <a:r>
              <a:rPr lang="en-GB" sz="1600" dirty="0" err="1"/>
              <a:t>envisager</a:t>
            </a:r>
            <a:endParaRPr lang="fr-FR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A9AD1-280E-4111-8232-DA84D94EC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r>
              <a:rPr lang="fr-FR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E1480-F2A4-4F59-9B5A-249E489632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1C628B-7FEC-4DDC-9E1E-CBB71EE1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d’internet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15FFF-E5C4-4DDA-AF25-19EAAB4C5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4" t="6330" r="6904"/>
          <a:stretch/>
        </p:blipFill>
        <p:spPr>
          <a:xfrm>
            <a:off x="4084320" y="1595120"/>
            <a:ext cx="7975600" cy="44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FF1A46-1429-48C7-92C9-A359A34C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1" y="1845734"/>
            <a:ext cx="336296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1600" dirty="0"/>
              <a:t>Variations importantes en fonction des régions du monde</a:t>
            </a:r>
            <a:endParaRPr lang="en-GB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 err="1"/>
              <a:t>Filtre</a:t>
            </a:r>
            <a:r>
              <a:rPr lang="en-GB" sz="1600" dirty="0"/>
              <a:t> </a:t>
            </a:r>
            <a:r>
              <a:rPr lang="en-GB" sz="1600" dirty="0" err="1"/>
              <a:t>supplémentaire</a:t>
            </a:r>
            <a:r>
              <a:rPr lang="en-GB" sz="1600" dirty="0"/>
              <a:t> à </a:t>
            </a:r>
            <a:r>
              <a:rPr lang="en-GB" sz="1600" dirty="0" err="1"/>
              <a:t>envisager</a:t>
            </a:r>
            <a:endParaRPr lang="fr-FR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A9AD1-280E-4111-8232-DA84D94EC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r>
              <a:rPr lang="fr-FR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E1480-F2A4-4F59-9B5A-249E489632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1C628B-7FEC-4DDC-9E1E-CBB71EE1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Ordinateurs personnels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15FFF-E5C4-4DDA-AF25-19EAAB4C5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4" t="6330" r="6904"/>
          <a:stretch/>
        </p:blipFill>
        <p:spPr>
          <a:xfrm>
            <a:off x="4084320" y="1595120"/>
            <a:ext cx="7975600" cy="4411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976E7-7910-46D3-A0BD-40C35A1D6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1" t="9500" r="8916" b="-5136"/>
          <a:stretch/>
        </p:blipFill>
        <p:spPr>
          <a:xfrm>
            <a:off x="4104640" y="1757417"/>
            <a:ext cx="7767629" cy="45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26382"/>
      </p:ext>
    </p:extLst>
  </p:cSld>
  <p:clrMapOvr>
    <a:masterClrMapping/>
  </p:clrMapOvr>
</p:sld>
</file>

<file path=ppt/theme/theme1.xml><?xml version="1.0" encoding="utf-8"?>
<a:theme xmlns:a="http://schemas.openxmlformats.org/drawingml/2006/main" name="DataPersonnalized">
  <a:themeElements>
    <a:clrScheme name="Rouge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Personnalized" id="{C2CC58E9-AE5B-46D4-80E6-36209811672D}" vid="{C1B877B2-CC7C-40AB-83AE-0FEFA6AD3B8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582</TotalTime>
  <Words>875</Words>
  <Application>Microsoft Office PowerPoint</Application>
  <PresentationFormat>Widescreen</PresentationFormat>
  <Paragraphs>254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DataPersonnalized</vt:lpstr>
      <vt:lpstr>Open Classrooms parcours Data Science – Projet 2  Academy  -  Analyse exploratoire en vue de l’extension des activités de l’entreprise de formations en lignes</vt:lpstr>
      <vt:lpstr>Academy </vt:lpstr>
      <vt:lpstr>Données de la banque mondiale</vt:lpstr>
      <vt:lpstr>PowerPoint Presentation</vt:lpstr>
      <vt:lpstr>Plan d’étude</vt:lpstr>
      <vt:lpstr>Variables sélectionnées</vt:lpstr>
      <vt:lpstr>Nettoyage des données</vt:lpstr>
      <vt:lpstr>Utilisation d’internet </vt:lpstr>
      <vt:lpstr>Ordinateurs personnels</vt:lpstr>
      <vt:lpstr>PIB par habitant</vt:lpstr>
      <vt:lpstr>Scores d’attractivité</vt:lpstr>
      <vt:lpstr>Scores d’attractivité</vt:lpstr>
      <vt:lpstr>Scores d’attractivité : Comparaison des résultats</vt:lpstr>
      <vt:lpstr>Scores d’attractivité : Comparaison des résultats</vt:lpstr>
      <vt:lpstr>Scores d’attractivité</vt:lpstr>
      <vt:lpstr>Scores d’attractivité</vt:lpstr>
      <vt:lpstr>Conclusions</vt:lpstr>
      <vt:lpstr>Open Classrooms parcours Data Science – Projet 2  Academy  -  Analyse exploratoire en vue de l’extension des activités de l’entreprise de formations en lignes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Besançon</dc:creator>
  <cp:lastModifiedBy>Camille Besançon</cp:lastModifiedBy>
  <cp:revision>11</cp:revision>
  <dcterms:created xsi:type="dcterms:W3CDTF">2022-01-06T07:49:41Z</dcterms:created>
  <dcterms:modified xsi:type="dcterms:W3CDTF">2022-01-07T14:01:25Z</dcterms:modified>
</cp:coreProperties>
</file>