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9" r:id="rId14"/>
    <p:sldId id="270" r:id="rId15"/>
    <p:sldId id="276" r:id="rId16"/>
    <p:sldId id="278" r:id="rId17"/>
    <p:sldId id="271" r:id="rId18"/>
    <p:sldId id="272" r:id="rId19"/>
    <p:sldId id="273" r:id="rId20"/>
    <p:sldId id="279" r:id="rId21"/>
    <p:sldId id="280" r:id="rId22"/>
    <p:sldId id="268" r:id="rId23"/>
    <p:sldId id="28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0000"/>
    <a:srgbClr val="FF0000"/>
    <a:srgbClr val="C7AFDF"/>
    <a:srgbClr val="E32D91"/>
    <a:srgbClr val="9362AE"/>
    <a:srgbClr val="A67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CF5DD-AB14-4A38-8B38-128EF7D39F45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DD87B-C0C1-423D-88E8-CA24458F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6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bg>
      <p:bgPr>
        <a:blipFill dpi="0" rotWithShape="1">
          <a:blip r:embed="rId2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97280" y="656311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  <a:defRPr sz="6600" b="1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876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preserve="1">
  <p:cSld name="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199" y="1670538"/>
            <a:ext cx="10515599" cy="419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Nutripal - Santé et nutrition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5E6CA1-524E-4F0C-8CBB-E40D8CB3B1BD}" type="slidenum">
              <a:rPr lang="en-GB" smtClean="0"/>
              <a:t>‹#›</a:t>
            </a:fld>
            <a:endParaRPr lang="en-GB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EA42F7E-8601-4AEF-B40A-C718A6634A79}" type="datetime1">
              <a:rPr lang="en-GB" smtClean="0"/>
              <a:t>17/02/2022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0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1_Deux contenu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4962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Nutripal - Santé et nutrition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5E6CA1-524E-4F0C-8CBB-E40D8CB3B1BD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6274723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6998A1-CD15-4D2A-8712-E1F7D0450340}" type="datetime1">
              <a:rPr lang="en-GB" smtClean="0"/>
              <a:t>17/02/2022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Nutripal - Santé et nutrition</a:t>
            </a:r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5E6CA1-524E-4F0C-8CBB-E40D8CB3B1BD}" type="slidenum">
              <a:rPr lang="en-GB" smtClean="0"/>
              <a:t>‹#›</a:t>
            </a:fld>
            <a:endParaRPr lang="en-GB"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FE0718-5014-4391-905A-9F410576CD63}" type="datetime1">
              <a:rPr lang="en-GB" smtClean="0"/>
              <a:t>17/02/2022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3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Nutripal - Santé et nutrition</a:t>
            </a:r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5E6CA1-524E-4F0C-8CBB-E40D8CB3B1BD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BC2C9E6-CA9C-4225-99F3-998A41DA2FEE}" type="datetime1">
              <a:rPr lang="en-GB" smtClean="0"/>
              <a:t>17/02/2022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50000"/>
                    </a14:imgEffect>
                  </a14:imgLayer>
                </a14:imgProps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097280" y="1609725"/>
            <a:ext cx="10058399" cy="426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472993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5" y="6352604"/>
            <a:ext cx="12188825" cy="45719"/>
          </a:xfrm>
          <a:prstGeom prst="rect">
            <a:avLst/>
          </a:prstGeom>
          <a:solidFill>
            <a:srgbClr val="211C8E">
              <a:alpha val="7411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718BB1-92BE-4007-9AEF-6DF83056F800}" type="datetime1">
              <a:rPr lang="en-GB" smtClean="0"/>
              <a:t>17/02/2022</a:t>
            </a:fld>
            <a:endParaRPr lang="en-GB"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686185" y="643946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Nutripal - Santé et nutrition</a:t>
            </a:r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5E6CA1-524E-4F0C-8CBB-E40D8CB3B1BD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838200" y="353786"/>
            <a:ext cx="10515600" cy="84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8567C"/>
              </a:buClr>
              <a:buSzPts val="3800"/>
              <a:buFont typeface="Calibri"/>
              <a:buNone/>
              <a:defRPr sz="3800" b="1" i="0" u="none" strike="noStrike" cap="none">
                <a:solidFill>
                  <a:srgbClr val="1856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0094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9763-E358-4E40-8BAF-F7148E75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86673"/>
            <a:ext cx="10058400" cy="21181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sz="4000" b="1" i="0" dirty="0">
                <a:effectLst/>
                <a:latin typeface="Montserrat" panose="00000500000000000000" pitchFamily="2" charset="0"/>
              </a:rPr>
              <a:t>- </a:t>
            </a:r>
            <a:r>
              <a:rPr lang="fr-FR" sz="4000" b="1" i="0" dirty="0" err="1">
                <a:effectLst/>
                <a:latin typeface="Montserrat" panose="00000500000000000000" pitchFamily="2" charset="0"/>
              </a:rPr>
              <a:t>Nutripal</a:t>
            </a:r>
            <a:r>
              <a:rPr lang="fr-FR" sz="4000" b="1" i="0" dirty="0">
                <a:effectLst/>
                <a:latin typeface="Montserrat" panose="00000500000000000000" pitchFamily="2" charset="0"/>
              </a:rPr>
              <a:t> -</a:t>
            </a:r>
            <a:br>
              <a:rPr lang="fr-FR" sz="4000" dirty="0">
                <a:latin typeface="Montserrat" panose="00000500000000000000" pitchFamily="2" charset="0"/>
              </a:rPr>
            </a:br>
            <a:r>
              <a:rPr lang="fr-FR" sz="4000" b="1" i="0" dirty="0">
                <a:effectLst/>
                <a:latin typeface="Montserrat" panose="00000500000000000000" pitchFamily="2" charset="0"/>
              </a:rPr>
              <a:t>une application au service de la santé publique</a:t>
            </a:r>
            <a:endParaRPr lang="en-GB" sz="4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D1DD-7388-4B54-8948-F6E7BE7B1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014" y="4465780"/>
            <a:ext cx="9857971" cy="114300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chemeClr val="tx2">
                    <a:lumMod val="50000"/>
                  </a:schemeClr>
                </a:solidFill>
              </a:rPr>
              <a:t>Camille Besançon</a:t>
            </a:r>
          </a:p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Parcours </a:t>
            </a:r>
            <a:r>
              <a:rPr lang="fr-FR" i="1" dirty="0">
                <a:solidFill>
                  <a:schemeClr val="tx2">
                    <a:lumMod val="50000"/>
                  </a:schemeClr>
                </a:solidFill>
              </a:rPr>
              <a:t>Data </a:t>
            </a:r>
            <a:r>
              <a:rPr lang="fr-FR" i="1" dirty="0" err="1">
                <a:solidFill>
                  <a:schemeClr val="tx2">
                    <a:lumMod val="50000"/>
                  </a:schemeClr>
                </a:solidFill>
              </a:rPr>
              <a:t>Scientist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– Formation en alternance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FD39BF-8038-4D4B-A7E5-952887BE1DFE}"/>
              </a:ext>
            </a:extLst>
          </p:cNvPr>
          <p:cNvSpPr txBox="1">
            <a:spLocks/>
          </p:cNvSpPr>
          <p:nvPr/>
        </p:nvSpPr>
        <p:spPr>
          <a:xfrm>
            <a:off x="1167014" y="1026159"/>
            <a:ext cx="9857971" cy="77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fr-FR" sz="2800" b="1" dirty="0">
                <a:solidFill>
                  <a:schemeClr val="tx2">
                    <a:lumMod val="50000"/>
                  </a:schemeClr>
                </a:solidFill>
              </a:rPr>
              <a:t>Projet 3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1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26BBF7-8750-4181-90D7-8D5F7C7C9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670538"/>
            <a:ext cx="4465321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On observe déjà plusieurs variables corrélées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Sel et sodium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On supprime le sel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Sucres et carbohydrates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Score de nutrition et graisses, sucres, … 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8861-7E36-4D0D-8736-83B05D801C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CDD9-AFC7-45B9-8178-0BF83BCE17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10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ECC886-20E2-43DD-999B-4AFE47B0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Matrice de corrélations</a:t>
            </a:r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BBA92-47FE-41EC-9DD9-368138EF6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79" y="253999"/>
            <a:ext cx="6622121" cy="594748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43775A-85E4-4FE5-A469-67A591F30EA4}"/>
              </a:ext>
            </a:extLst>
          </p:cNvPr>
          <p:cNvSpPr/>
          <p:nvPr/>
        </p:nvSpPr>
        <p:spPr>
          <a:xfrm>
            <a:off x="9880138" y="3942080"/>
            <a:ext cx="279862" cy="335280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17E213-2651-437F-9E88-4A7C3FD909A5}"/>
              </a:ext>
            </a:extLst>
          </p:cNvPr>
          <p:cNvSpPr/>
          <p:nvPr/>
        </p:nvSpPr>
        <p:spPr>
          <a:xfrm>
            <a:off x="8106202" y="4551680"/>
            <a:ext cx="279862" cy="335280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D36F8-09FA-40BE-A487-61F241A6FB8D}"/>
              </a:ext>
            </a:extLst>
          </p:cNvPr>
          <p:cNvSpPr/>
          <p:nvPr/>
        </p:nvSpPr>
        <p:spPr>
          <a:xfrm>
            <a:off x="8386064" y="4551680"/>
            <a:ext cx="279862" cy="335280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A114DC-596B-4A42-AE83-09F33F183304}"/>
              </a:ext>
            </a:extLst>
          </p:cNvPr>
          <p:cNvSpPr/>
          <p:nvPr/>
        </p:nvSpPr>
        <p:spPr>
          <a:xfrm>
            <a:off x="9282730" y="4551680"/>
            <a:ext cx="279862" cy="335280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0D4980-3803-42B1-A143-62C66C6C7FCA}"/>
              </a:ext>
            </a:extLst>
          </p:cNvPr>
          <p:cNvSpPr/>
          <p:nvPr/>
        </p:nvSpPr>
        <p:spPr>
          <a:xfrm>
            <a:off x="10764700" y="4863464"/>
            <a:ext cx="279862" cy="318135"/>
          </a:xfrm>
          <a:prstGeom prst="round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0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06E591-714D-4020-987F-B724D8B7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575" y="1329722"/>
            <a:ext cx="3876675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Encore quelques valeurs manquantes…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Textuelles : Tags, noms de marques -&gt; remplacées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Numériques : Nombre d’additifs, … : Conservées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Jeu de données final :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Score de nutrition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Bonne proportion de produits ayant un bon score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D4C95A-64C3-413B-82FE-BB4DBA93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Sélection finale…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B6994-85B2-4C49-ADE1-0ABDF01D9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7253" y="1257553"/>
            <a:ext cx="7924747" cy="49732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A967-A3D5-44E9-8AF5-F2C6E5B7CF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E1C-40DC-4F16-8A1A-D817C821FC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5317D-291D-4B71-AC2E-A1CCBCEDB84A}"/>
              </a:ext>
            </a:extLst>
          </p:cNvPr>
          <p:cNvSpPr txBox="1"/>
          <p:nvPr/>
        </p:nvSpPr>
        <p:spPr>
          <a:xfrm>
            <a:off x="838200" y="4204325"/>
            <a:ext cx="483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>
                <a:solidFill>
                  <a:schemeClr val="tx2">
                    <a:lumMod val="50000"/>
                  </a:schemeClr>
                </a:solidFill>
              </a:rPr>
              <a:t>222 298 lignes, 162 colonnes</a:t>
            </a:r>
            <a:endParaRPr lang="en-GB" strike="sngStrik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6AF13-2784-431D-B137-59ADCE216C51}"/>
              </a:ext>
            </a:extLst>
          </p:cNvPr>
          <p:cNvSpPr txBox="1"/>
          <p:nvPr/>
        </p:nvSpPr>
        <p:spPr>
          <a:xfrm>
            <a:off x="838200" y="3897044"/>
            <a:ext cx="483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>
                <a:solidFill>
                  <a:schemeClr val="tx2">
                    <a:lumMod val="50000"/>
                  </a:schemeClr>
                </a:solidFill>
              </a:rPr>
              <a:t>320749 lignes, 162 colonnes</a:t>
            </a:r>
            <a:endParaRPr lang="en-GB" strike="sngStrik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3D076-8F0A-41B6-BA46-8BECFFB18F6D}"/>
              </a:ext>
            </a:extLst>
          </p:cNvPr>
          <p:cNvSpPr txBox="1"/>
          <p:nvPr/>
        </p:nvSpPr>
        <p:spPr>
          <a:xfrm>
            <a:off x="838200" y="4511606"/>
            <a:ext cx="578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126 338 lignes, 14 colonnes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6ECFBD-B2C2-402F-A4B2-CF3448743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25" y="887690"/>
            <a:ext cx="7732474" cy="531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8040D-8E89-4FBF-87FC-BE9796250A02}"/>
              </a:ext>
            </a:extLst>
          </p:cNvPr>
          <p:cNvSpPr txBox="1"/>
          <p:nvPr/>
        </p:nvSpPr>
        <p:spPr>
          <a:xfrm>
            <a:off x="3232026" y="915942"/>
            <a:ext cx="5308847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Sélection finale d’une quinzaine de variables, suffisamment remplies, sur un peu plus de 126 000 produits</a:t>
            </a:r>
            <a:endParaRPr lang="en-GB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E2089-2951-49A0-9B04-0789BF25B68F}"/>
              </a:ext>
            </a:extLst>
          </p:cNvPr>
          <p:cNvSpPr txBox="1"/>
          <p:nvPr/>
        </p:nvSpPr>
        <p:spPr>
          <a:xfrm>
            <a:off x="3232026" y="3872437"/>
            <a:ext cx="5308847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Objectif : Proposer au grand public et aux personnes à risque une évaluation des produits en fonction des risques qu’ils pourraient poser pour les pathologies d’intérêt</a:t>
            </a:r>
            <a:endParaRPr lang="en-GB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C57B06-C172-49BC-AE86-6446B5FE922B}"/>
              </a:ext>
            </a:extLst>
          </p:cNvPr>
          <p:cNvCxnSpPr>
            <a:stCxn id="4" idx="2"/>
          </p:cNvCxnSpPr>
          <p:nvPr/>
        </p:nvCxnSpPr>
        <p:spPr>
          <a:xfrm flipH="1">
            <a:off x="5886449" y="1746939"/>
            <a:ext cx="1" cy="7771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A3B37-D637-4B52-9DDD-90CC11DBBDF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886450" y="3087606"/>
            <a:ext cx="0" cy="7848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031FF9-91FB-4AA0-B880-E0A794A6FAD5}"/>
              </a:ext>
            </a:extLst>
          </p:cNvPr>
          <p:cNvSpPr txBox="1"/>
          <p:nvPr/>
        </p:nvSpPr>
        <p:spPr>
          <a:xfrm>
            <a:off x="5141120" y="2502831"/>
            <a:ext cx="1490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Analyse des données</a:t>
            </a:r>
            <a:endParaRPr lang="en-GB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B4DA5-260D-43EB-A506-BCB7FD4EE3FA}"/>
              </a:ext>
            </a:extLst>
          </p:cNvPr>
          <p:cNvSpPr txBox="1"/>
          <p:nvPr/>
        </p:nvSpPr>
        <p:spPr>
          <a:xfrm>
            <a:off x="7875268" y="2409021"/>
            <a:ext cx="2415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informations du jeu de donnée nous permettent-ils de répondre à nos questions ?</a:t>
            </a:r>
            <a:endParaRPr lang="en-GB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0B154A-63A8-4756-BB33-1B2E729771C5}"/>
              </a:ext>
            </a:extLst>
          </p:cNvPr>
          <p:cNvSpPr/>
          <p:nvPr/>
        </p:nvSpPr>
        <p:spPr>
          <a:xfrm>
            <a:off x="6631777" y="2676525"/>
            <a:ext cx="1121573" cy="2095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0B7872-342B-4D95-A5BC-4E7B2676ACA8}"/>
              </a:ext>
            </a:extLst>
          </p:cNvPr>
          <p:cNvSpPr/>
          <p:nvPr/>
        </p:nvSpPr>
        <p:spPr>
          <a:xfrm>
            <a:off x="6570818" y="2547413"/>
            <a:ext cx="121918" cy="424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0CDF9B-9C6D-484C-A495-EC220533C2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31210-792A-4613-94AC-B73F12CB1C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25232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31DFB1-A3A4-4CDF-AF00-BE0348F4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Objectif : Décrire le comportement des données en fonction des variables sélectionnées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Détection d’</a:t>
            </a:r>
            <a:r>
              <a:rPr lang="fr-FR" dirty="0" err="1"/>
              <a:t>outliers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possédant la plus grande inertie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Corrélations linéaires / dépendance entre variables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Exemple : On suppose que score de nutrition et graisses seront corrélés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5949E-E2F9-4EF3-8C09-AF4E623F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F1C7-A7B4-4B2B-8BB2-80286558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1986BB-9EC3-4854-B221-A9F04FC0D1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10094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31AF7-A393-4C93-8CBD-047209E3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0" y="888998"/>
            <a:ext cx="5457825" cy="5457825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22A0FC6-01E6-4CAF-A7CF-A2C1E45C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013"/>
            <a:ext cx="10515600" cy="841375"/>
          </a:xfrm>
        </p:spPr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F318-5D61-4FE5-8706-AA42E356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831849"/>
            <a:ext cx="5572125" cy="55721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FE436-F869-40BD-B40A-7376894498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7DF8E-1B7E-4C01-B39E-3054401818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226118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31AF7-A393-4C93-8CBD-047209E3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1" y="888998"/>
            <a:ext cx="5457825" cy="545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764A9-D75B-4A3F-B926-1335C62EA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" b="2584"/>
          <a:stretch/>
        </p:blipFill>
        <p:spPr>
          <a:xfrm>
            <a:off x="838200" y="1171012"/>
            <a:ext cx="5457827" cy="51758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84FD2-65DF-4D6E-B3E7-D712527ED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E4C55-8735-4250-BF52-5BBA61F0B1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21CD5-63F1-4EC0-8F92-C7ABCA9E00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2" r="10635" b="13161"/>
          <a:stretch/>
        </p:blipFill>
        <p:spPr>
          <a:xfrm>
            <a:off x="6650948" y="580256"/>
            <a:ext cx="4998128" cy="538874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22A0FC6-01E6-4CAF-A7CF-A2C1E45C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013"/>
            <a:ext cx="10515600" cy="841375"/>
          </a:xfrm>
        </p:spPr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49356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31DFB1-A3A4-4CDF-AF00-BE0348F4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Objectif : Décrire le comportement des données en fonction des variables sélectionnées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Détection d’</a:t>
            </a:r>
            <a:r>
              <a:rPr lang="fr-FR" dirty="0" err="1"/>
              <a:t>outliers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Corrélations linéaires entre variables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Exemple : On suppose que cholestérol et graisses seront corrélés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Observations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Pas d’</a:t>
            </a:r>
            <a:r>
              <a:rPr lang="fr-FR" dirty="0" err="1"/>
              <a:t>outliers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toutes situées plus ou moins dans la même partie du cadran du cercle de </a:t>
            </a:r>
            <a:r>
              <a:rPr lang="fr-FR" dirty="0" err="1"/>
              <a:t>correlations</a:t>
            </a: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Donc de nombreuses corrélations / dépendances entre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avec inertie plus importante : Carbohydrates, sucres, graisses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Séparation claire des groupes (définis en fonction d’un seuil) sur la PCA, exemple des carbohydrates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A l’inverse, pour les fibres peu </a:t>
            </a:r>
            <a:r>
              <a:rPr lang="fr-FR" dirty="0" err="1"/>
              <a:t>correlées</a:t>
            </a:r>
            <a:r>
              <a:rPr lang="fr-FR" dirty="0"/>
              <a:t> : peu / pas de séparation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5949E-E2F9-4EF3-8C09-AF4E623F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F1C7-A7B4-4B2B-8BB2-80286558B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16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1986BB-9EC3-4854-B221-A9F04FC0D1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98010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F288A2-4BB8-4A0A-B953-80AE5FC1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1849"/>
            <a:ext cx="5572125" cy="557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31AF7-A393-4C93-8CBD-047209E38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1250" y="888998"/>
            <a:ext cx="5457825" cy="545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6F318-5D61-4FE5-8706-AA42E356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774698"/>
            <a:ext cx="5572125" cy="5572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341E8C-3133-4D30-85B0-01D45DCCB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" b="563"/>
          <a:stretch/>
        </p:blipFill>
        <p:spPr>
          <a:xfrm>
            <a:off x="882649" y="642937"/>
            <a:ext cx="5635625" cy="5572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30814A-2F36-4F70-AE3B-0A8443372C58}"/>
              </a:ext>
            </a:extLst>
          </p:cNvPr>
          <p:cNvSpPr/>
          <p:nvPr/>
        </p:nvSpPr>
        <p:spPr>
          <a:xfrm>
            <a:off x="10418445" y="3964305"/>
            <a:ext cx="1057275" cy="28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B9DD1A-BBB9-49B4-A5F6-53F20D47762E}"/>
              </a:ext>
            </a:extLst>
          </p:cNvPr>
          <p:cNvSpPr/>
          <p:nvPr/>
        </p:nvSpPr>
        <p:spPr>
          <a:xfrm>
            <a:off x="8391525" y="3543300"/>
            <a:ext cx="676274" cy="23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F03AC-9A22-4BB3-BF26-5F0A5BDD8A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4A124-7695-4F79-8BD2-B83DD6BC20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AD1392-0A93-4496-A798-0EECD39D7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" y="714857"/>
            <a:ext cx="5551606" cy="5551606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22A0FC6-01E6-4CAF-A7CF-A2C1E45C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013"/>
            <a:ext cx="10515600" cy="841375"/>
          </a:xfrm>
        </p:spPr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FC983-79A2-433A-A3AF-FD53E1042E83}"/>
              </a:ext>
            </a:extLst>
          </p:cNvPr>
          <p:cNvSpPr/>
          <p:nvPr/>
        </p:nvSpPr>
        <p:spPr>
          <a:xfrm>
            <a:off x="8996679" y="2166462"/>
            <a:ext cx="676274" cy="23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31DFB1-A3A4-4CDF-AF00-BE0348F4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Objectif : Décrire le comportement des données en fonction des variables sélectionnées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Détection d’</a:t>
            </a:r>
            <a:r>
              <a:rPr lang="fr-FR" dirty="0" err="1"/>
              <a:t>outliers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Corrélations linéaires entre variables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Exemple : On suppose que cholestérol et graisses seront corrélés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Observations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Pas d’</a:t>
            </a:r>
            <a:r>
              <a:rPr lang="fr-FR" dirty="0" err="1"/>
              <a:t>outliers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avec inertie plus importante : Carbohydrates, sucres, graisses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Séparation claire des groupes (définis en fonction d’un seuil) sur la PCA, exemple des carbohydrates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A l’inverse, pour les fibres peu corrélées : peu / pas de séparation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5949E-E2F9-4EF3-8C09-AF4E623F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Analyse en composantes principales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95A2-ACD2-448E-A767-6C82FE137B2F}"/>
              </a:ext>
            </a:extLst>
          </p:cNvPr>
          <p:cNvSpPr txBox="1"/>
          <p:nvPr/>
        </p:nvSpPr>
        <p:spPr>
          <a:xfrm>
            <a:off x="3441575" y="4989669"/>
            <a:ext cx="5308847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Ces variables à forte inertie pourront nous permettre de différencier les produits en fonction de nos critères</a:t>
            </a:r>
            <a:endParaRPr lang="en-GB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8A332-E034-44A0-8925-D64DFA0F49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4748-85D4-46A9-8256-47F810C4EC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27327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A47AA-3595-4130-9EAD-BD63A81E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6651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Hypothèses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varie avec le nombre d’additifs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et de carbohydrates sont liés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est lié au taux d’énergie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graisses est lié au taux de protéines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Un grand taux de graisses, de sucres ou de sel implique un mauvais score de nutrition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3A4AA8-0F0D-425C-8F24-5F58629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Test d’hypothèses</a:t>
            </a:r>
            <a:endParaRPr lang="en-GB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6985-D559-4FC2-8F30-62064460A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CE77-4478-4945-91EA-DECB275A76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6061E-40E0-4016-8DEB-0A490FA220A8}"/>
              </a:ext>
            </a:extLst>
          </p:cNvPr>
          <p:cNvSpPr txBox="1"/>
          <p:nvPr/>
        </p:nvSpPr>
        <p:spPr>
          <a:xfrm>
            <a:off x="3108959" y="3429000"/>
            <a:ext cx="597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Test d’indépendance du Khi2 – h0 : Les variables sont indépendantes</a:t>
            </a:r>
            <a:endParaRPr lang="en-GB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5328E-5A5F-4522-831D-72587523349F}"/>
              </a:ext>
            </a:extLst>
          </p:cNvPr>
          <p:cNvSpPr txBox="1"/>
          <p:nvPr/>
        </p:nvSpPr>
        <p:spPr>
          <a:xfrm>
            <a:off x="1679448" y="3822903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Transformation en variables catégorielles :</a:t>
            </a:r>
          </a:p>
          <a:p>
            <a:r>
              <a:rPr lang="fr-FR" dirty="0"/>
              <a:t>5 quintiles en fonction du minimum / maximum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3D263-8C6C-44E8-9D41-8F27CFD30E90}"/>
              </a:ext>
            </a:extLst>
          </p:cNvPr>
          <p:cNvSpPr/>
          <p:nvPr/>
        </p:nvSpPr>
        <p:spPr>
          <a:xfrm>
            <a:off x="2634488" y="5344589"/>
            <a:ext cx="1066800" cy="2930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31999-D4DE-4E0E-9A4B-5BD0787CF85B}"/>
              </a:ext>
            </a:extLst>
          </p:cNvPr>
          <p:cNvSpPr/>
          <p:nvPr/>
        </p:nvSpPr>
        <p:spPr>
          <a:xfrm>
            <a:off x="2634488" y="5637683"/>
            <a:ext cx="1066800" cy="275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781DE-3A58-4CE9-BA6D-C105EE234BE1}"/>
              </a:ext>
            </a:extLst>
          </p:cNvPr>
          <p:cNvSpPr/>
          <p:nvPr/>
        </p:nvSpPr>
        <p:spPr>
          <a:xfrm>
            <a:off x="2634488" y="5054397"/>
            <a:ext cx="1066800" cy="2916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4EF0E-2B5E-43DB-8A14-CE73289BBDCD}"/>
              </a:ext>
            </a:extLst>
          </p:cNvPr>
          <p:cNvSpPr/>
          <p:nvPr/>
        </p:nvSpPr>
        <p:spPr>
          <a:xfrm>
            <a:off x="2634488" y="4762754"/>
            <a:ext cx="1066800" cy="291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614B5-A61E-443A-8C9C-0717CC30270C}"/>
              </a:ext>
            </a:extLst>
          </p:cNvPr>
          <p:cNvSpPr/>
          <p:nvPr/>
        </p:nvSpPr>
        <p:spPr>
          <a:xfrm>
            <a:off x="2634488" y="4471110"/>
            <a:ext cx="1066800" cy="2916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E2DF2-A37A-4580-B6A4-BB0028A309CB}"/>
              </a:ext>
            </a:extLst>
          </p:cNvPr>
          <p:cNvSpPr txBox="1"/>
          <p:nvPr/>
        </p:nvSpPr>
        <p:spPr>
          <a:xfrm>
            <a:off x="2136649" y="5695985"/>
            <a:ext cx="62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D42EB-457B-4E47-B022-2EBA941183D1}"/>
              </a:ext>
            </a:extLst>
          </p:cNvPr>
          <p:cNvSpPr txBox="1"/>
          <p:nvPr/>
        </p:nvSpPr>
        <p:spPr>
          <a:xfrm>
            <a:off x="2084833" y="4355287"/>
            <a:ext cx="72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Max.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EEF1BD-6AFF-4502-8821-D81DB10CF2C3}"/>
              </a:ext>
            </a:extLst>
          </p:cNvPr>
          <p:cNvCxnSpPr/>
          <p:nvPr/>
        </p:nvCxnSpPr>
        <p:spPr>
          <a:xfrm>
            <a:off x="3819145" y="5132398"/>
            <a:ext cx="1213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B144E4-61A4-4F08-B8BC-C2549EA221F2}"/>
              </a:ext>
            </a:extLst>
          </p:cNvPr>
          <p:cNvSpPr txBox="1"/>
          <p:nvPr/>
        </p:nvSpPr>
        <p:spPr>
          <a:xfrm>
            <a:off x="5148073" y="4501169"/>
            <a:ext cx="223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de contingence</a:t>
            </a:r>
            <a:endParaRPr lang="en-GB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0750957-F968-44A7-A8DF-FAC03F66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83263"/>
              </p:ext>
            </p:extLst>
          </p:nvPr>
        </p:nvGraphicFramePr>
        <p:xfrm>
          <a:off x="5357367" y="4808946"/>
          <a:ext cx="1477265" cy="12573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453">
                  <a:extLst>
                    <a:ext uri="{9D8B030D-6E8A-4147-A177-3AD203B41FA5}">
                      <a16:colId xmlns:a16="http://schemas.microsoft.com/office/drawing/2014/main" val="1263615593"/>
                    </a:ext>
                  </a:extLst>
                </a:gridCol>
                <a:gridCol w="295453">
                  <a:extLst>
                    <a:ext uri="{9D8B030D-6E8A-4147-A177-3AD203B41FA5}">
                      <a16:colId xmlns:a16="http://schemas.microsoft.com/office/drawing/2014/main" val="2118892973"/>
                    </a:ext>
                  </a:extLst>
                </a:gridCol>
                <a:gridCol w="295453">
                  <a:extLst>
                    <a:ext uri="{9D8B030D-6E8A-4147-A177-3AD203B41FA5}">
                      <a16:colId xmlns:a16="http://schemas.microsoft.com/office/drawing/2014/main" val="1425921694"/>
                    </a:ext>
                  </a:extLst>
                </a:gridCol>
                <a:gridCol w="295453">
                  <a:extLst>
                    <a:ext uri="{9D8B030D-6E8A-4147-A177-3AD203B41FA5}">
                      <a16:colId xmlns:a16="http://schemas.microsoft.com/office/drawing/2014/main" val="3269404715"/>
                    </a:ext>
                  </a:extLst>
                </a:gridCol>
                <a:gridCol w="295453">
                  <a:extLst>
                    <a:ext uri="{9D8B030D-6E8A-4147-A177-3AD203B41FA5}">
                      <a16:colId xmlns:a16="http://schemas.microsoft.com/office/drawing/2014/main" val="3159021274"/>
                    </a:ext>
                  </a:extLst>
                </a:gridCol>
              </a:tblGrid>
              <a:tr h="17069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6158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41083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70907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51397"/>
                  </a:ext>
                </a:extLst>
              </a:tr>
              <a:tr h="170697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6995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A58E6D-45B7-4F00-B6EC-583E5AE13514}"/>
              </a:ext>
            </a:extLst>
          </p:cNvPr>
          <p:cNvCxnSpPr/>
          <p:nvPr/>
        </p:nvCxnSpPr>
        <p:spPr>
          <a:xfrm>
            <a:off x="6989065" y="5132398"/>
            <a:ext cx="1213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F5CD0F-706A-4154-9002-566B4A2B8A8B}"/>
              </a:ext>
            </a:extLst>
          </p:cNvPr>
          <p:cNvSpPr/>
          <p:nvPr/>
        </p:nvSpPr>
        <p:spPr>
          <a:xfrm>
            <a:off x="8417814" y="4729250"/>
            <a:ext cx="2720340" cy="9296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P-value &lt; </a:t>
            </a:r>
            <a:r>
              <a:rPr lang="en-GB" dirty="0"/>
              <a:t>0.05</a:t>
            </a:r>
          </a:p>
          <a:p>
            <a:pPr algn="ctr"/>
            <a:r>
              <a:rPr lang="en-GB" dirty="0"/>
              <a:t>On ne </a:t>
            </a:r>
            <a:r>
              <a:rPr lang="en-GB" dirty="0" err="1"/>
              <a:t>peut</a:t>
            </a:r>
            <a:r>
              <a:rPr lang="en-GB" dirty="0"/>
              <a:t> pas accepter h0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4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580F1-E312-4341-B59D-6D34535D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236198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Appel à projet de Santé Public France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Applications innovantes en lien avec l’alimentation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Utilisation des données </a:t>
            </a:r>
            <a:r>
              <a:rPr lang="fr-FR" dirty="0" err="1"/>
              <a:t>OpenFoodFacts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Regroupent des informations sur plus de 2 millions de produits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Informations générales (nom, date de modification, marque, 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Tags (catégorie, origine, …)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Les ingrédients et les additifs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Les valeurs nutritionnelles pour 100g d’un produit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Analyse exploratoire de ces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Evaluation de la faisabilité de l’application grâce à cette base de données</a:t>
            </a:r>
          </a:p>
          <a:p>
            <a:pPr marL="5588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2102A7-2415-4805-9274-94E5EC42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3786"/>
            <a:ext cx="10515600" cy="841602"/>
          </a:xfrm>
        </p:spPr>
        <p:txBody>
          <a:bodyPr/>
          <a:lstStyle/>
          <a:p>
            <a:pPr algn="l"/>
            <a:r>
              <a:rPr lang="fr-FR" sz="3600" dirty="0"/>
              <a:t>Les données </a:t>
            </a:r>
            <a:r>
              <a:rPr lang="fr-FR" sz="3600" dirty="0" err="1"/>
              <a:t>OpenFoodFacts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BAC33-78D8-4C15-BCFE-5AA0D757D7C8}"/>
              </a:ext>
            </a:extLst>
          </p:cNvPr>
          <p:cNvSpPr txBox="1"/>
          <p:nvPr/>
        </p:nvSpPr>
        <p:spPr>
          <a:xfrm>
            <a:off x="3441576" y="5040202"/>
            <a:ext cx="5308847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Objectif : Proposer au grand public et aux personnes à risque une évaluation des produits en fonction des risques qu’ils pourraient poser pour les pathologies d’intérêt</a:t>
            </a:r>
            <a:endParaRPr lang="en-GB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30EA-26F8-4639-88FE-01E272CA1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9232D-08BE-4F65-8295-6C1A0D5B28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pic>
        <p:nvPicPr>
          <p:cNvPr id="8" name="Picture 2" descr="Agence nationale de santé publique — Wikipédia">
            <a:extLst>
              <a:ext uri="{FF2B5EF4-FFF2-40B4-BE49-F238E27FC236}">
                <a16:creationId xmlns:a16="http://schemas.microsoft.com/office/drawing/2014/main" id="{EDD5E03C-1247-46B9-9A46-D613529E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80" y="489763"/>
            <a:ext cx="2570018" cy="145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5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A47AA-3595-4130-9EAD-BD63A81E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6651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Hypothèses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varie avec le nombre d’additifs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et de carbohydrates sont liés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sucres est lié au taux d’énergie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Le taux de graisses est lié au taux de protéines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Un grand taux de graisses, de sucres ou de sel implique un mauvais score de nutrition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3A4AA8-0F0D-425C-8F24-5F58629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Test d’hypothèses</a:t>
            </a:r>
            <a:endParaRPr lang="en-GB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6985-D559-4FC2-8F30-62064460A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CE77-4478-4945-91EA-DECB275A76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057940-005F-43A3-B9E3-C634A060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14188"/>
              </p:ext>
            </p:extLst>
          </p:nvPr>
        </p:nvGraphicFramePr>
        <p:xfrm>
          <a:off x="3928011" y="4071455"/>
          <a:ext cx="4335976" cy="1785218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24740">
                  <a:extLst>
                    <a:ext uri="{9D8B030D-6E8A-4147-A177-3AD203B41FA5}">
                      <a16:colId xmlns:a16="http://schemas.microsoft.com/office/drawing/2014/main" val="10327501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1547804610"/>
                    </a:ext>
                  </a:extLst>
                </a:gridCol>
                <a:gridCol w="883427">
                  <a:extLst>
                    <a:ext uri="{9D8B030D-6E8A-4147-A177-3AD203B41FA5}">
                      <a16:colId xmlns:a16="http://schemas.microsoft.com/office/drawing/2014/main" val="3157859901"/>
                    </a:ext>
                  </a:extLst>
                </a:gridCol>
                <a:gridCol w="893532">
                  <a:extLst>
                    <a:ext uri="{9D8B030D-6E8A-4147-A177-3AD203B41FA5}">
                      <a16:colId xmlns:a16="http://schemas.microsoft.com/office/drawing/2014/main" val="587652462"/>
                    </a:ext>
                  </a:extLst>
                </a:gridCol>
              </a:tblGrid>
              <a:tr h="16101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 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 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P-value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Khi2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3568222945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additives n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sugars 100g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6.93041E-285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1383.117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613353244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carbohydrates 100g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sugars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83020.36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2920129046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energy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sugars 100g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1.25E-50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282.1568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190240463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fat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proteins 100g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12522.26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2584271116"/>
                  </a:ext>
                </a:extLst>
              </a:tr>
              <a:tr h="16863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fat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sugars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5343.061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1555310994"/>
                  </a:ext>
                </a:extLst>
              </a:tr>
              <a:tr h="251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sugars 100g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nutrition score fr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37808.36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1599065987"/>
                  </a:ext>
                </a:extLst>
              </a:tr>
              <a:tr h="251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sodium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nutrition score fr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3.58E-78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414.3416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3737531379"/>
                  </a:ext>
                </a:extLst>
              </a:tr>
              <a:tr h="25107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fat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nutrition score fr 100g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38809.4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45" marR="5945" marT="5945" marB="0" anchor="ctr"/>
                </a:tc>
                <a:extLst>
                  <a:ext uri="{0D108BD9-81ED-4DB2-BD59-A6C34878D82A}">
                    <a16:rowId xmlns:a16="http://schemas.microsoft.com/office/drawing/2014/main" val="41185687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FAE3990-CF92-46BA-BC94-CDB994237D2F}"/>
              </a:ext>
            </a:extLst>
          </p:cNvPr>
          <p:cNvSpPr txBox="1"/>
          <p:nvPr/>
        </p:nvSpPr>
        <p:spPr>
          <a:xfrm>
            <a:off x="3108959" y="3429000"/>
            <a:ext cx="597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Test d’indépendance du Khi2 – h0 : Les variables sont indépendantes</a:t>
            </a:r>
            <a:endParaRPr lang="en-GB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A25D75-5F23-4120-BA8A-2E6A9B338553}"/>
              </a:ext>
            </a:extLst>
          </p:cNvPr>
          <p:cNvSpPr/>
          <p:nvPr/>
        </p:nvSpPr>
        <p:spPr>
          <a:xfrm>
            <a:off x="8417814" y="4729250"/>
            <a:ext cx="2720340" cy="9296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P-value &lt; </a:t>
            </a:r>
            <a:r>
              <a:rPr lang="en-GB" dirty="0"/>
              <a:t>0.05</a:t>
            </a:r>
          </a:p>
          <a:p>
            <a:pPr algn="ctr"/>
            <a:r>
              <a:rPr lang="en-GB" dirty="0"/>
              <a:t>On ne </a:t>
            </a:r>
            <a:r>
              <a:rPr lang="en-GB" dirty="0" err="1"/>
              <a:t>peut</a:t>
            </a:r>
            <a:r>
              <a:rPr lang="en-GB" dirty="0"/>
              <a:t> pas accepter h0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6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E474D-353D-47D7-A4D0-05A7CA66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Données exploitables pour l’application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Remplissage amélioré tout en conservant un grand nombre de produits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Améliorations encore possibles pour avoir encore plus de produits disponibles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Identification des </a:t>
            </a:r>
            <a:r>
              <a:rPr lang="fr-FR" i="1" dirty="0" err="1"/>
              <a:t>features</a:t>
            </a:r>
            <a:r>
              <a:rPr lang="fr-FR" dirty="0"/>
              <a:t> principales qui peuvent être utilisées pour du ML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Identification de </a:t>
            </a:r>
            <a:r>
              <a:rPr lang="en-GB" dirty="0" err="1"/>
              <a:t>facteurs</a:t>
            </a:r>
            <a:r>
              <a:rPr lang="en-GB" dirty="0"/>
              <a:t> qui nous </a:t>
            </a:r>
            <a:r>
              <a:rPr lang="en-GB" dirty="0" err="1"/>
              <a:t>permettrons</a:t>
            </a:r>
            <a:r>
              <a:rPr lang="en-GB" dirty="0"/>
              <a:t> de classifier les </a:t>
            </a:r>
            <a:r>
              <a:rPr lang="en-GB" dirty="0" err="1"/>
              <a:t>produits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Variables </a:t>
            </a:r>
            <a:r>
              <a:rPr lang="en-GB" dirty="0" err="1"/>
              <a:t>appropriées</a:t>
            </a:r>
            <a:r>
              <a:rPr lang="en-GB" dirty="0"/>
              <a:t> pour les pathologies </a:t>
            </a:r>
            <a:r>
              <a:rPr lang="en-GB" dirty="0" err="1"/>
              <a:t>considérées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Sucres et carbohydrates, </a:t>
            </a:r>
            <a:r>
              <a:rPr lang="en-GB" dirty="0" err="1"/>
              <a:t>graisses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Mais</a:t>
            </a:r>
            <a:r>
              <a:rPr lang="en-GB" dirty="0"/>
              <a:t> : Attention aux correlations !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1603E-8C6B-49A6-907E-327D61735D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4E24B-EAFE-4A8E-B6EE-1E509CB8E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21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E890AB-67B7-4E91-82B8-6193EA3A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/>
              <a:t>Nutripal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73937-29A3-4C51-9EFB-AA915E134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05" y="4322011"/>
            <a:ext cx="2037986" cy="16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575F9-CAC9-43FE-8E1E-1233EEE0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678"/>
            <a:ext cx="10515599" cy="472968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Qualité des données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Peu de remplissage, mais variables pertinentes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Quelques </a:t>
            </a:r>
            <a:r>
              <a:rPr lang="fr-FR" dirty="0" err="1"/>
              <a:t>outliers</a:t>
            </a:r>
            <a:r>
              <a:rPr lang="fr-FR" dirty="0"/>
              <a:t> / valeurs anormales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PCA : Inertie importante des sucres et carbohydrates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De nombreuses dépendances et </a:t>
            </a:r>
            <a:r>
              <a:rPr lang="fr-FR" dirty="0" err="1"/>
              <a:t>correlations</a:t>
            </a: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 Cela pourrait être un problème (régression linéaire)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Transformation des variables nécessaires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La suite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Données initiales : Récupérer les valeurs manquantes ? (URL du produit)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Ciblage initial : Maladies cardiovasculaires (Graisses et variables corrélées)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Intégration de Machine Learning : Reconnaître les produits par scan du paquet / code barre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Analyses / comparaisons de variables combinées et définition de scores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Adaptation aux profils pathologiques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491B6C-EB56-4DB6-9373-D8F1C385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Conclusions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CB54-CA98-4C64-A09B-F623BC169F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15783-4052-4B18-9BA9-01AE62B1EF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189122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9763-E358-4E40-8BAF-F7148E75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886673"/>
            <a:ext cx="10058400" cy="21181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sz="4000" b="1" i="0" dirty="0">
                <a:effectLst/>
                <a:latin typeface="Montserrat" panose="00000500000000000000" pitchFamily="2" charset="0"/>
              </a:rPr>
              <a:t>Merci pour votre attention</a:t>
            </a:r>
            <a:endParaRPr lang="en-GB" sz="4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D1DD-7388-4B54-8948-F6E7BE7B1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014" y="4465780"/>
            <a:ext cx="9857971" cy="114300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chemeClr val="tx2">
                    <a:lumMod val="50000"/>
                  </a:schemeClr>
                </a:solidFill>
              </a:rPr>
              <a:t>Camille Besançon</a:t>
            </a:r>
          </a:p>
          <a:p>
            <a:pPr algn="ctr"/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Parcours </a:t>
            </a:r>
            <a:r>
              <a:rPr lang="fr-FR" i="1" dirty="0">
                <a:solidFill>
                  <a:schemeClr val="tx2">
                    <a:lumMod val="50000"/>
                  </a:schemeClr>
                </a:solidFill>
              </a:rPr>
              <a:t>Data </a:t>
            </a:r>
            <a:r>
              <a:rPr lang="fr-FR" i="1" dirty="0" err="1">
                <a:solidFill>
                  <a:schemeClr val="tx2">
                    <a:lumMod val="50000"/>
                  </a:schemeClr>
                </a:solidFill>
              </a:rPr>
              <a:t>Scientist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– Formation en alternance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4FD39BF-8038-4D4B-A7E5-952887BE1DFE}"/>
              </a:ext>
            </a:extLst>
          </p:cNvPr>
          <p:cNvSpPr txBox="1">
            <a:spLocks/>
          </p:cNvSpPr>
          <p:nvPr/>
        </p:nvSpPr>
        <p:spPr>
          <a:xfrm>
            <a:off x="1167014" y="1026159"/>
            <a:ext cx="9857971" cy="77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fr-FR" sz="2800" b="1" dirty="0">
                <a:solidFill>
                  <a:schemeClr val="tx2">
                    <a:lumMod val="50000"/>
                  </a:schemeClr>
                </a:solidFill>
              </a:rPr>
              <a:t>Projet 3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0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50989-12F3-44BE-8FA0-CE3205BE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836" y="1183024"/>
            <a:ext cx="5539163" cy="166900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Lien entre alimentation et pathologies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Hypertension (</a:t>
            </a:r>
            <a:r>
              <a:rPr lang="en-GB" dirty="0" err="1"/>
              <a:t>sel</a:t>
            </a:r>
            <a:r>
              <a:rPr lang="en-GB" dirty="0"/>
              <a:t>, sodium)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Athérosclérose</a:t>
            </a:r>
            <a:r>
              <a:rPr lang="en-GB" dirty="0"/>
              <a:t> (cholesterol, </a:t>
            </a:r>
            <a:r>
              <a:rPr lang="en-GB" dirty="0" err="1"/>
              <a:t>graisses</a:t>
            </a:r>
            <a:r>
              <a:rPr lang="en-GB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Diabète</a:t>
            </a:r>
            <a:r>
              <a:rPr lang="en-GB" dirty="0"/>
              <a:t> de type II (Sucres, </a:t>
            </a:r>
            <a:r>
              <a:rPr lang="en-GB" dirty="0" err="1"/>
              <a:t>cholestérol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FF73A-D05B-4731-A119-0082F327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20"/>
            <a:ext cx="10515600" cy="841602"/>
          </a:xfrm>
        </p:spPr>
        <p:txBody>
          <a:bodyPr/>
          <a:lstStyle/>
          <a:p>
            <a:pPr algn="l"/>
            <a:r>
              <a:rPr lang="fr-FR" dirty="0" err="1"/>
              <a:t>Nutripal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67EEA3-A916-4210-8FD9-5B07D125DDF3}"/>
              </a:ext>
            </a:extLst>
          </p:cNvPr>
          <p:cNvSpPr txBox="1"/>
          <p:nvPr/>
        </p:nvSpPr>
        <p:spPr>
          <a:xfrm>
            <a:off x="3478567" y="3111176"/>
            <a:ext cx="5234866" cy="8309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 plus de facteurs génétiques et environnementaux, le lien avec et ces pathologies très répandues n’est plus à prouver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1DA6A-765C-4BA1-B293-B6BB8E7EAE21}"/>
              </a:ext>
            </a:extLst>
          </p:cNvPr>
          <p:cNvSpPr txBox="1"/>
          <p:nvPr/>
        </p:nvSpPr>
        <p:spPr>
          <a:xfrm>
            <a:off x="3441576" y="4453462"/>
            <a:ext cx="5308847" cy="10772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Objectif : Proposer au grand public et aux personnes à risque une évaluation des produits en fonction des risques qu’ils pourraient poser pour les pathologies d’intérêt</a:t>
            </a:r>
            <a:endParaRPr lang="en-GB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A8128D-7A3C-4652-B251-DADC7A7198B5}"/>
              </a:ext>
            </a:extLst>
          </p:cNvPr>
          <p:cNvCxnSpPr/>
          <p:nvPr/>
        </p:nvCxnSpPr>
        <p:spPr>
          <a:xfrm>
            <a:off x="630818" y="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5E543-6450-4355-B2AC-C78B4E968DE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0" y="3942173"/>
            <a:ext cx="0" cy="511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23839B0-44D2-4833-B9D2-7990ABFDE765}"/>
              </a:ext>
            </a:extLst>
          </p:cNvPr>
          <p:cNvSpPr txBox="1">
            <a:spLocks/>
          </p:cNvSpPr>
          <p:nvPr/>
        </p:nvSpPr>
        <p:spPr>
          <a:xfrm>
            <a:off x="6095999" y="1149240"/>
            <a:ext cx="5539163" cy="16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113285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3285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Pour un même produit…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Scan du code barre / </a:t>
            </a:r>
            <a:r>
              <a:rPr lang="en-GB" dirty="0" err="1"/>
              <a:t>paquet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Proposer un </a:t>
            </a:r>
            <a:r>
              <a:rPr lang="en-GB" dirty="0" err="1"/>
              <a:t>équivalent</a:t>
            </a:r>
            <a:r>
              <a:rPr lang="en-GB" dirty="0"/>
              <a:t> plus </a:t>
            </a:r>
            <a:r>
              <a:rPr lang="en-GB" dirty="0" err="1"/>
              <a:t>adapté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/>
              <a:t>Sélection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fonction</a:t>
            </a:r>
            <a:r>
              <a:rPr lang="en-GB" dirty="0"/>
              <a:t> de “</a:t>
            </a:r>
            <a:r>
              <a:rPr lang="en-GB" dirty="0" err="1"/>
              <a:t>profils</a:t>
            </a:r>
            <a:r>
              <a:rPr lang="en-GB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4885F-77EF-4679-877D-6D16B473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2" y="3526674"/>
            <a:ext cx="2037986" cy="166900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D559-31C7-47BC-9D0F-4C3EBF84BB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0995E-A59E-4AD2-B76B-32B3D78BB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90758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90E71-5AA7-44F1-99DA-95A3F94E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284790"/>
            <a:ext cx="10515599" cy="458430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Remplissage des données par variables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Nombreuses données manquantes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Première </a:t>
            </a:r>
            <a:r>
              <a:rPr lang="en-GB" dirty="0" err="1"/>
              <a:t>liste</a:t>
            </a:r>
            <a:r>
              <a:rPr lang="en-GB" dirty="0"/>
              <a:t> de variables </a:t>
            </a:r>
            <a:r>
              <a:rPr lang="en-GB" dirty="0" err="1"/>
              <a:t>nutritionnelles</a:t>
            </a:r>
            <a:r>
              <a:rPr lang="en-GB" dirty="0"/>
              <a:t> </a:t>
            </a:r>
            <a:r>
              <a:rPr lang="en-GB" dirty="0" err="1"/>
              <a:t>intéressantes</a:t>
            </a:r>
            <a:r>
              <a:rPr lang="en-GB" dirty="0"/>
              <a:t> 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3802-E10B-4810-AFAC-9E45B1E6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Première exploration des données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27035-8FCC-4801-AA3B-5B9CB6F3362A}"/>
              </a:ext>
            </a:extLst>
          </p:cNvPr>
          <p:cNvSpPr txBox="1"/>
          <p:nvPr/>
        </p:nvSpPr>
        <p:spPr>
          <a:xfrm>
            <a:off x="1648285" y="2420657"/>
            <a:ext cx="609452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sugars 100g</a:t>
            </a:r>
          </a:p>
          <a:p>
            <a:r>
              <a:rPr lang="en-GB" dirty="0"/>
              <a:t>sucrose 100g</a:t>
            </a:r>
          </a:p>
          <a:p>
            <a:r>
              <a:rPr lang="en-GB" dirty="0"/>
              <a:t>glucose 100g</a:t>
            </a:r>
          </a:p>
          <a:p>
            <a:r>
              <a:rPr lang="en-GB" dirty="0"/>
              <a:t>fructose 100g</a:t>
            </a:r>
          </a:p>
          <a:p>
            <a:r>
              <a:rPr lang="en-GB" dirty="0"/>
              <a:t>lactose 100g</a:t>
            </a:r>
          </a:p>
          <a:p>
            <a:r>
              <a:rPr lang="en-GB" dirty="0"/>
              <a:t>maltose 100g</a:t>
            </a:r>
          </a:p>
          <a:p>
            <a:r>
              <a:rPr lang="en-GB" dirty="0"/>
              <a:t>carbohydrates 100g</a:t>
            </a:r>
          </a:p>
          <a:p>
            <a:r>
              <a:rPr lang="en-GB" dirty="0"/>
              <a:t>sodium 100g </a:t>
            </a:r>
          </a:p>
          <a:p>
            <a:r>
              <a:rPr lang="en-GB" dirty="0"/>
              <a:t>salt 100g </a:t>
            </a:r>
          </a:p>
          <a:p>
            <a:r>
              <a:rPr lang="en-GB" dirty="0"/>
              <a:t>saturated fat 100g </a:t>
            </a:r>
          </a:p>
          <a:p>
            <a:r>
              <a:rPr lang="en-GB" dirty="0"/>
              <a:t>trans fat 100g</a:t>
            </a:r>
          </a:p>
          <a:p>
            <a:r>
              <a:rPr lang="en-GB" dirty="0"/>
              <a:t>ingredients that may be from palm oil n </a:t>
            </a:r>
          </a:p>
          <a:p>
            <a:r>
              <a:rPr lang="en-GB" dirty="0"/>
              <a:t>ingredients from palm oil n</a:t>
            </a:r>
          </a:p>
          <a:p>
            <a:r>
              <a:rPr lang="en-GB" dirty="0"/>
              <a:t>nutrition score </a:t>
            </a:r>
            <a:r>
              <a:rPr lang="en-GB" dirty="0" err="1"/>
              <a:t>fr</a:t>
            </a:r>
            <a:r>
              <a:rPr lang="en-GB" dirty="0"/>
              <a:t> 100g</a:t>
            </a:r>
          </a:p>
          <a:p>
            <a:r>
              <a:rPr lang="en-GB" dirty="0"/>
              <a:t>product name </a:t>
            </a:r>
          </a:p>
          <a:p>
            <a:r>
              <a:rPr lang="en-GB" dirty="0"/>
              <a:t>energy 100g</a:t>
            </a:r>
          </a:p>
          <a:p>
            <a:r>
              <a:rPr lang="en-GB" dirty="0"/>
              <a:t>additives 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7D976-D652-46E3-AC75-60E59491194F}"/>
              </a:ext>
            </a:extLst>
          </p:cNvPr>
          <p:cNvSpPr txBox="1"/>
          <p:nvPr/>
        </p:nvSpPr>
        <p:spPr>
          <a:xfrm>
            <a:off x="5708342" y="3576942"/>
            <a:ext cx="4835373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Remplissage initial : Plutôt mauvais !</a:t>
            </a:r>
          </a:p>
          <a:p>
            <a:pPr algn="ctr"/>
            <a:r>
              <a:rPr lang="fr-FR" sz="1600" b="1" dirty="0"/>
              <a:t>Nettoyage nécessaire…</a:t>
            </a:r>
            <a:endParaRPr lang="en-GB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3E9A-24D8-4F6C-9D6C-E223F239D8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A32F-AA58-4EDB-B0BF-B47B25A37D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96B89-B148-4908-96DA-CE461FB6E5DC}"/>
              </a:ext>
            </a:extLst>
          </p:cNvPr>
          <p:cNvSpPr txBox="1"/>
          <p:nvPr/>
        </p:nvSpPr>
        <p:spPr>
          <a:xfrm>
            <a:off x="5708341" y="4298094"/>
            <a:ext cx="483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320749 lignes, 162 colonnes – 24% de remplissage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2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A230D-CD0A-4A81-B3C3-D29D377E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954" y="205113"/>
            <a:ext cx="10248983" cy="61172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0FF807-69B7-461A-996E-2101107AB018}"/>
              </a:ext>
            </a:extLst>
          </p:cNvPr>
          <p:cNvCxnSpPr>
            <a:cxnSpLocks/>
          </p:cNvCxnSpPr>
          <p:nvPr/>
        </p:nvCxnSpPr>
        <p:spPr>
          <a:xfrm flipV="1">
            <a:off x="3395932" y="5326380"/>
            <a:ext cx="0" cy="86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99BA8D-680A-40EA-9F04-C4F629FFCC37}"/>
              </a:ext>
            </a:extLst>
          </p:cNvPr>
          <p:cNvCxnSpPr>
            <a:cxnSpLocks/>
          </p:cNvCxnSpPr>
          <p:nvPr/>
        </p:nvCxnSpPr>
        <p:spPr>
          <a:xfrm flipV="1">
            <a:off x="3906520" y="5326380"/>
            <a:ext cx="0" cy="86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8A144-12C0-407E-9E4D-EA2351A5DCA6}"/>
              </a:ext>
            </a:extLst>
          </p:cNvPr>
          <p:cNvCxnSpPr>
            <a:cxnSpLocks/>
          </p:cNvCxnSpPr>
          <p:nvPr/>
        </p:nvCxnSpPr>
        <p:spPr>
          <a:xfrm flipH="1" flipV="1">
            <a:off x="4170385" y="5189220"/>
            <a:ext cx="15241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A3FFAD-73D1-4C41-A00E-B9A73DB5AF10}"/>
              </a:ext>
            </a:extLst>
          </p:cNvPr>
          <p:cNvCxnSpPr>
            <a:cxnSpLocks/>
          </p:cNvCxnSpPr>
          <p:nvPr/>
        </p:nvCxnSpPr>
        <p:spPr>
          <a:xfrm flipV="1">
            <a:off x="4391660" y="5189220"/>
            <a:ext cx="0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F7684-6054-4203-8682-66B66AB7F605}"/>
              </a:ext>
            </a:extLst>
          </p:cNvPr>
          <p:cNvCxnSpPr>
            <a:cxnSpLocks/>
          </p:cNvCxnSpPr>
          <p:nvPr/>
        </p:nvCxnSpPr>
        <p:spPr>
          <a:xfrm flipV="1">
            <a:off x="4925084" y="5189220"/>
            <a:ext cx="0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222D3-0B45-428E-A2D2-C34A75B39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87DD7-4EB1-434C-942A-1E4D9E92AC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21538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1EB8A0-F249-4C20-994B-57E306AE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Filtre sur le nombre de données remplies par produit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Fixé à 35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Objectif : Eliminer les produits avec peu d’informations exploitables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Filtre sur le remplissage des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Au départ fixé à 40 %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Variables sélectionnées remplies à au moins 60%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7FD3B-BA94-4469-868F-40C227B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3600" dirty="0"/>
              <a:t>Nettoyage des données</a:t>
            </a:r>
            <a:endParaRPr lang="en-GB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DDDD8-9B82-4F44-886C-D144191EB7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D7F2-349F-492C-B7BB-F1AF724298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E29777-A15F-4343-80BB-EC4127A0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222298, 163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26C1B-23B9-49A7-92D5-B52475D0B68E}"/>
              </a:ext>
            </a:extLst>
          </p:cNvPr>
          <p:cNvSpPr txBox="1"/>
          <p:nvPr/>
        </p:nvSpPr>
        <p:spPr>
          <a:xfrm>
            <a:off x="7356627" y="3823082"/>
            <a:ext cx="483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222 298 lignes, 162 colonnes – 28% de remplissage</a:t>
            </a:r>
            <a:endParaRPr lang="en-GB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EA441D3-D204-4738-9D04-8E2EFCC0C08C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7026417" y="3171064"/>
            <a:ext cx="1136117" cy="475696"/>
          </a:xfrm>
          <a:prstGeom prst="curvedConnector4">
            <a:avLst>
              <a:gd name="adj1" fmla="val 43227"/>
              <a:gd name="adj2" fmla="val 1480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1880D9-BBA5-48BE-9605-F8152051957E}"/>
              </a:ext>
            </a:extLst>
          </p:cNvPr>
          <p:cNvSpPr txBox="1"/>
          <p:nvPr/>
        </p:nvSpPr>
        <p:spPr>
          <a:xfrm>
            <a:off x="7356626" y="3515305"/>
            <a:ext cx="4835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>
                <a:solidFill>
                  <a:schemeClr val="tx2">
                    <a:lumMod val="50000"/>
                  </a:schemeClr>
                </a:solidFill>
              </a:rPr>
              <a:t>320749 lignes, 162 colonnes – 24% de remplissage</a:t>
            </a:r>
            <a:endParaRPr lang="en-GB" strike="sngStrike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A230D-CD0A-4A81-B3C3-D29D377E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710" y="190353"/>
            <a:ext cx="10248983" cy="61172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0FF807-69B7-461A-996E-2101107AB018}"/>
              </a:ext>
            </a:extLst>
          </p:cNvPr>
          <p:cNvCxnSpPr>
            <a:cxnSpLocks/>
          </p:cNvCxnSpPr>
          <p:nvPr/>
        </p:nvCxnSpPr>
        <p:spPr>
          <a:xfrm flipV="1">
            <a:off x="3404810" y="5326380"/>
            <a:ext cx="0" cy="86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99BA8D-680A-40EA-9F04-C4F629FFCC37}"/>
              </a:ext>
            </a:extLst>
          </p:cNvPr>
          <p:cNvCxnSpPr>
            <a:cxnSpLocks/>
          </p:cNvCxnSpPr>
          <p:nvPr/>
        </p:nvCxnSpPr>
        <p:spPr>
          <a:xfrm flipV="1">
            <a:off x="3906520" y="5326380"/>
            <a:ext cx="0" cy="868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48A144-12C0-407E-9E4D-EA2351A5DCA6}"/>
              </a:ext>
            </a:extLst>
          </p:cNvPr>
          <p:cNvCxnSpPr>
            <a:cxnSpLocks/>
          </p:cNvCxnSpPr>
          <p:nvPr/>
        </p:nvCxnSpPr>
        <p:spPr>
          <a:xfrm flipH="1" flipV="1">
            <a:off x="4188141" y="5189220"/>
            <a:ext cx="15241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A3FFAD-73D1-4C41-A00E-B9A73DB5AF10}"/>
              </a:ext>
            </a:extLst>
          </p:cNvPr>
          <p:cNvCxnSpPr>
            <a:cxnSpLocks/>
          </p:cNvCxnSpPr>
          <p:nvPr/>
        </p:nvCxnSpPr>
        <p:spPr>
          <a:xfrm flipV="1">
            <a:off x="4409416" y="5189220"/>
            <a:ext cx="0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F7684-6054-4203-8682-66B66AB7F605}"/>
              </a:ext>
            </a:extLst>
          </p:cNvPr>
          <p:cNvCxnSpPr>
            <a:cxnSpLocks/>
          </p:cNvCxnSpPr>
          <p:nvPr/>
        </p:nvCxnSpPr>
        <p:spPr>
          <a:xfrm flipV="1">
            <a:off x="4960596" y="5189220"/>
            <a:ext cx="0" cy="1005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286D39E-9015-4FE8-9C66-74279C4B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710" y="194978"/>
            <a:ext cx="10247590" cy="611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1BED0-1184-46FD-A4A7-AAFF4DF14A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2212-001E-49C9-9F3D-2521B38053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14793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08444-4669-455C-87AA-2F8F00A4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Après ces deux étapes : Une quarantaine de variables conservées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Elimination d’un grand nombre de valeurs manquantes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Mais : Valeurs aberrantes !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Valeurs bien au dessus de 100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Valeurs négatives</a:t>
            </a:r>
            <a:endParaRPr lang="en-GB" dirty="0"/>
          </a:p>
          <a:p>
            <a:pPr marL="1041400" lvl="2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66DE-CF9B-4ACD-B4E6-FE42DAD3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Nettoyage des données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9CCA4-D454-4BC4-9D1A-B1427431087D}"/>
              </a:ext>
            </a:extLst>
          </p:cNvPr>
          <p:cNvGrpSpPr/>
          <p:nvPr/>
        </p:nvGrpSpPr>
        <p:grpSpPr>
          <a:xfrm>
            <a:off x="838200" y="1071563"/>
            <a:ext cx="10914410" cy="5062571"/>
            <a:chOff x="91605" y="1329722"/>
            <a:chExt cx="10914410" cy="50625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4D51330-6132-4003-AB7E-40ABE821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810" y="1329722"/>
              <a:ext cx="5457205" cy="50625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D107B1-B870-49F7-8F7D-EEA33CBBF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05" y="1329722"/>
              <a:ext cx="5457205" cy="495007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0D7C6-D988-4633-AD0C-801D08EB1A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C937-19F8-40B4-BC2A-7752E588A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21929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08444-4669-455C-87AA-2F8F00A4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29722"/>
            <a:ext cx="10515599" cy="419855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Après ces deux étapes : Une quarantaine de variables conservées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Elimination d’un grand nombre de valeurs manquantes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Remplacement par 0 : valeurs faibles « naturellement » (vitamines, fer, …)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Remplacement par la médiane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Mais : Valeurs aberrantes !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Valeurs bien au dessus de 100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/>
              <a:t>Valeurs négatives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Suppression de ces données et de la ligne correspondante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66DE-CF9B-4ACD-B4E6-FE42DAD3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Nettoyage des données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C87AD-3C30-4F6D-B117-942B29564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1" y="774587"/>
            <a:ext cx="5238826" cy="4859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6BDE0-4C60-4B1F-B978-515A21892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0693"/>
            <a:ext cx="5235191" cy="4856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21121-5503-4959-965D-951CBAEE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5E6CA1-524E-4F0C-8CBB-E40D8CB3B1BD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DE4B-7DCC-419F-9968-CB13E7FEDF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Nutripal - Santé et nutrition</a:t>
            </a:r>
          </a:p>
        </p:txBody>
      </p:sp>
    </p:spTree>
    <p:extLst>
      <p:ext uri="{BB962C8B-B14F-4D97-AF65-F5344CB8AC3E}">
        <p14:creationId xmlns:p14="http://schemas.microsoft.com/office/powerpoint/2010/main" val="10147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Rouge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C546739-1F71-4A48-8AD2-95252EE47281}" vid="{C3E7E9C5-B07F-4E0F-984A-0FAB72106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2271</TotalTime>
  <Words>1414</Words>
  <Application>Microsoft Office PowerPoint</Application>
  <PresentationFormat>Widescreen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Montserrat</vt:lpstr>
      <vt:lpstr>Default Theme</vt:lpstr>
      <vt:lpstr>- Nutripal - une application au service de la santé publique</vt:lpstr>
      <vt:lpstr>Les données OpenFoodFacts</vt:lpstr>
      <vt:lpstr>Nutripal</vt:lpstr>
      <vt:lpstr>Première exploration des données</vt:lpstr>
      <vt:lpstr>PowerPoint Presentation</vt:lpstr>
      <vt:lpstr>Nettoyage des données</vt:lpstr>
      <vt:lpstr>PowerPoint Presentation</vt:lpstr>
      <vt:lpstr>Nettoyage des données</vt:lpstr>
      <vt:lpstr>Nettoyage des données</vt:lpstr>
      <vt:lpstr>Matrice de corrélations</vt:lpstr>
      <vt:lpstr>Sélection finale…</vt:lpstr>
      <vt:lpstr>PowerPoint Presentation</vt:lpstr>
      <vt:lpstr>Analyse en composantes principales</vt:lpstr>
      <vt:lpstr>Analyse en composantes principales</vt:lpstr>
      <vt:lpstr>Analyse en composantes principales</vt:lpstr>
      <vt:lpstr>Analyse en composantes principales</vt:lpstr>
      <vt:lpstr>Analyse en composantes principales</vt:lpstr>
      <vt:lpstr>Analyse en composantes principales</vt:lpstr>
      <vt:lpstr>Test d’hypothèses</vt:lpstr>
      <vt:lpstr>Test d’hypothèses</vt:lpstr>
      <vt:lpstr>Nutripal</vt:lpstr>
      <vt:lpstr>Conclusions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Définissez votre stratégie d'apprentissage</dc:title>
  <dc:creator>Camille BESANÇON</dc:creator>
  <cp:lastModifiedBy>Camille Besançon</cp:lastModifiedBy>
  <cp:revision>33</cp:revision>
  <dcterms:created xsi:type="dcterms:W3CDTF">2021-11-25T10:32:03Z</dcterms:created>
  <dcterms:modified xsi:type="dcterms:W3CDTF">2022-02-17T18:57:51Z</dcterms:modified>
</cp:coreProperties>
</file>