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2.wmf" ContentType="image/x-wmf"/>
  <Override PartName="/ppt/media/image3.wmf" ContentType="image/x-wmf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ez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dépla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cer la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diapo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</a:t>
            </a:r>
            <a:r>
              <a:rPr b="0" lang="fr-FR" sz="2000" spc="-1" strike="noStrike">
                <a:latin typeface="Arial"/>
              </a:rPr>
              <a:t>modifier le </a:t>
            </a:r>
            <a:r>
              <a:rPr b="0" lang="fr-FR" sz="2000" spc="-1" strike="noStrike">
                <a:latin typeface="Arial"/>
              </a:rPr>
              <a:t>format des </a:t>
            </a:r>
            <a:r>
              <a:rPr b="0" lang="fr-FR" sz="2000" spc="-1" strike="noStrike">
                <a:latin typeface="Arial"/>
              </a:rPr>
              <a:t>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F45EEB1-F0CC-41D7-BDA0-911D483F387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7299DE-800F-451D-9382-F38E2E297764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481000" y="-2520"/>
            <a:ext cx="6709320" cy="6867000"/>
          </a:xfrm>
          <a:custGeom>
            <a:avLst/>
            <a:gdLst/>
            <a:ahLst/>
            <a:rect l="l" t="t" r="r" b="b"/>
            <a:pathLst>
              <a:path w="5277" h="7199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rgbClr val="20b0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15840" y="2743560"/>
            <a:ext cx="9154080" cy="4119120"/>
          </a:xfrm>
          <a:custGeom>
            <a:avLst/>
            <a:gdLst/>
            <a:ahLst/>
            <a:rect l="l" t="t" r="r" b="b"/>
            <a:pathLst>
              <a:path w="7199" h="4319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7325280" cy="5492520"/>
          </a:xfrm>
          <a:custGeom>
            <a:avLst/>
            <a:gdLst/>
            <a:ahLst/>
            <a:rect l="l" t="t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0" y="6669360"/>
            <a:ext cx="353160" cy="179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19C8A2-DB2E-4D93-9393-097965B46181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0" y="6669360"/>
            <a:ext cx="354960" cy="179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D68D22-6929-4E1B-B658-9A0403F96809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6669360"/>
            <a:ext cx="354960" cy="17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pic>
        <p:nvPicPr>
          <p:cNvPr id="7" name="Image 1" descr="logo_couv_1.pdf"/>
          <p:cNvPicPr/>
          <p:nvPr/>
        </p:nvPicPr>
        <p:blipFill>
          <a:blip r:embed="rId2"/>
          <a:stretch/>
        </p:blipFill>
        <p:spPr>
          <a:xfrm>
            <a:off x="816120" y="612000"/>
            <a:ext cx="2183400" cy="138384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271400" y="917640"/>
            <a:ext cx="7084080" cy="3851640"/>
          </a:xfrm>
          <a:prstGeom prst="rect">
            <a:avLst/>
          </a:prstGeom>
        </p:spPr>
        <p:txBody>
          <a:bodyPr anchor="ctr">
            <a:noAutofit/>
          </a:bodyPr>
          <a:p>
            <a:pPr marL="457200" indent="-40608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TITRE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 algn="r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TITRE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ez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éditer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format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du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texte-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830960" y="0"/>
            <a:ext cx="10375560" cy="6867000"/>
          </a:xfrm>
          <a:custGeom>
            <a:avLst/>
            <a:gdLst/>
            <a:ahLst/>
            <a:rect l="l" t="t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0" y="3201840"/>
            <a:ext cx="6717960" cy="3663720"/>
          </a:xfrm>
          <a:custGeom>
            <a:avLst/>
            <a:gdLst/>
            <a:ahLst/>
            <a:rect l="l" t="t" r="r" b="b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rgbClr val="20b0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0" y="6669360"/>
            <a:ext cx="353160" cy="179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36E244-1E05-42C1-A7E1-1F28119ADF1C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0" y="6669360"/>
            <a:ext cx="354960" cy="179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FFDFCDF-45D9-4583-A792-50A116F1CA43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&lt;numéro&gt;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0" y="6669360"/>
            <a:ext cx="354960" cy="17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7808400" y="1264680"/>
            <a:ext cx="4055040" cy="4896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2401"/>
              </a:spcBef>
              <a:spcAft>
                <a:spcPts val="300"/>
              </a:spcAft>
              <a:buClr>
                <a:srgbClr val="44546a"/>
              </a:buClr>
              <a:buFont typeface="Arial"/>
              <a:buAutoNum type="arabicPeriod"/>
            </a:pPr>
            <a:r>
              <a:rPr b="1" lang="fr-FR" sz="1650" spc="-1" strike="noStrike" cap="all">
                <a:solidFill>
                  <a:srgbClr val="44546a"/>
                </a:solidFill>
                <a:latin typeface="Signika Negative"/>
                <a:ea typeface="Signika Negative"/>
              </a:rPr>
              <a:t>Texte de niveau 1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lvl="1" marL="3420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a5a5a5"/>
                </a:solidFill>
                <a:latin typeface="Signika Negative"/>
                <a:ea typeface="Signika Negative"/>
              </a:rPr>
              <a:t>1.1 Deuxième niveau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Image 9" descr="logo_couv_1.pdf"/>
          <p:cNvPicPr/>
          <p:nvPr/>
        </p:nvPicPr>
        <p:blipFill>
          <a:blip r:embed="rId2"/>
          <a:stretch/>
        </p:blipFill>
        <p:spPr>
          <a:xfrm>
            <a:off x="823320" y="1543320"/>
            <a:ext cx="1247040" cy="705960"/>
          </a:xfrm>
          <a:prstGeom prst="rect">
            <a:avLst/>
          </a:prstGeom>
          <a:ln>
            <a:noFill/>
          </a:ln>
        </p:spPr>
      </p:pic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823320" y="843840"/>
            <a:ext cx="3544200" cy="45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2500" spc="-1" strike="noStrike" cap="all">
                <a:solidFill>
                  <a:srgbClr val="ffffff"/>
                </a:solidFill>
                <a:latin typeface="Viga"/>
                <a:ea typeface="Viga"/>
              </a:rPr>
              <a:t>Titre</a:t>
            </a: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830960" y="0"/>
            <a:ext cx="10375560" cy="6867000"/>
          </a:xfrm>
          <a:custGeom>
            <a:avLst/>
            <a:gdLst/>
            <a:ahLst/>
            <a:rect l="l" t="t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rgbClr val="20b0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0" y="1828800"/>
            <a:ext cx="6717960" cy="5036760"/>
          </a:xfrm>
          <a:custGeom>
            <a:avLst/>
            <a:gdLst/>
            <a:ahLst/>
            <a:rect l="l" t="t" r="r" b="b"/>
            <a:pathLst>
              <a:path w="5283" h="5281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0" y="6669360"/>
            <a:ext cx="353160" cy="179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3D8066-E037-4FF6-9368-E86121D1229B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0" y="6669360"/>
            <a:ext cx="354960" cy="179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57063A-CAD0-42AB-AE46-3DF471F861DC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&lt;numéro&gt;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0" y="6669360"/>
            <a:ext cx="354960" cy="17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1830960" y="917640"/>
            <a:ext cx="9524520" cy="3851640"/>
          </a:xfrm>
          <a:prstGeom prst="rect">
            <a:avLst/>
          </a:prstGeom>
        </p:spPr>
        <p:txBody>
          <a:bodyPr anchor="ctr">
            <a:noAutofit/>
          </a:bodyPr>
          <a:p>
            <a:pPr marL="457200" indent="-40608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Chapitre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 algn="r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Chapitre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Image 16" descr="logo_couv_1.pdf"/>
          <p:cNvPicPr/>
          <p:nvPr/>
        </p:nvPicPr>
        <p:blipFill>
          <a:blip r:embed="rId2"/>
          <a:stretch/>
        </p:blipFill>
        <p:spPr>
          <a:xfrm>
            <a:off x="823320" y="5472720"/>
            <a:ext cx="1603440" cy="907560"/>
          </a:xfrm>
          <a:prstGeom prst="rect">
            <a:avLst/>
          </a:prstGeom>
          <a:ln>
            <a:noFill/>
          </a:ln>
        </p:spPr>
      </p:pic>
      <p:sp>
        <p:nvSpPr>
          <p:cNvPr id="9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le format du texte-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/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z 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é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u 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tr</a:t>
            </a: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8CD578C-EA09-46E6-AC9D-025B91A2F5CD}" type="slidenum">
              <a:rPr b="0" lang="en-IN" sz="1200" spc="-1" strike="noStrike">
                <a:solidFill>
                  <a:srgbClr val="888888"/>
                </a:solidFill>
                <a:latin typeface="Signika Negative"/>
                <a:ea typeface="Signika Negative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560D6D8-A2EE-45C3-8DD2-B173E6DF1B9E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0DA3D8-6266-447F-A3A0-45036DBD0A30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&lt;numéro&gt;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4271400" y="1391760"/>
            <a:ext cx="7084080" cy="38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50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Optimization </a:t>
            </a:r>
            <a:r>
              <a:rPr b="1" lang="en-US" sz="50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hyperparameters of </a:t>
            </a:r>
            <a:r>
              <a:rPr b="1" lang="en-US" sz="50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VGG trained on </a:t>
            </a:r>
            <a:r>
              <a:rPr b="1" lang="en-US" sz="50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Minicifar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FB01A8E-D527-4D45-8664-1C0F45B3DAAA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29CC46-091F-4215-AF6C-90F81CF7C409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2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410" name="TextShape 4"/>
          <p:cNvSpPr txBox="1"/>
          <p:nvPr/>
        </p:nvSpPr>
        <p:spPr>
          <a:xfrm>
            <a:off x="1830960" y="917640"/>
            <a:ext cx="9524520" cy="38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IV/ Results not depending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On the number of layers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 2" descr=""/>
          <p:cNvPicPr/>
          <p:nvPr/>
        </p:nvPicPr>
        <p:blipFill>
          <a:blip r:embed="rId1"/>
          <a:srcRect l="7902" t="8104" r="5588" b="7080"/>
          <a:stretch/>
        </p:blipFill>
        <p:spPr>
          <a:xfrm>
            <a:off x="479160" y="444960"/>
            <a:ext cx="5660280" cy="2933640"/>
          </a:xfrm>
          <a:prstGeom prst="rect">
            <a:avLst/>
          </a:prstGeom>
          <a:ln>
            <a:noFill/>
          </a:ln>
        </p:spPr>
      </p:pic>
      <p:pic>
        <p:nvPicPr>
          <p:cNvPr id="412" name="Image 4" descr=""/>
          <p:cNvPicPr/>
          <p:nvPr/>
        </p:nvPicPr>
        <p:blipFill>
          <a:blip r:embed="rId2"/>
          <a:srcRect l="7902" t="8712" r="5669" b="8104"/>
          <a:stretch/>
        </p:blipFill>
        <p:spPr>
          <a:xfrm>
            <a:off x="6268680" y="484200"/>
            <a:ext cx="5612040" cy="2855160"/>
          </a:xfrm>
          <a:prstGeom prst="rect">
            <a:avLst/>
          </a:prstGeom>
          <a:ln>
            <a:noFill/>
          </a:ln>
        </p:spPr>
      </p:pic>
      <p:pic>
        <p:nvPicPr>
          <p:cNvPr id="413" name="Image 6" descr=""/>
          <p:cNvPicPr/>
          <p:nvPr/>
        </p:nvPicPr>
        <p:blipFill>
          <a:blip r:embed="rId3"/>
          <a:srcRect l="2889" t="8712" r="0" b="8104"/>
          <a:stretch/>
        </p:blipFill>
        <p:spPr>
          <a:xfrm>
            <a:off x="2992680" y="3486600"/>
            <a:ext cx="6395400" cy="289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394A422-E946-4C3D-BC9A-E067B4B7E7C2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7D100C-E891-4DEA-955A-F60A63580C06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2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417" name="TextShape 4"/>
          <p:cNvSpPr txBox="1"/>
          <p:nvPr/>
        </p:nvSpPr>
        <p:spPr>
          <a:xfrm>
            <a:off x="1830960" y="917640"/>
            <a:ext cx="9524520" cy="38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V/ Best Models: application on test set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9" name="Image 6" descr=""/>
          <p:cNvPicPr/>
          <p:nvPr/>
        </p:nvPicPr>
        <p:blipFill>
          <a:blip r:embed="rId1"/>
          <a:stretch/>
        </p:blipFill>
        <p:spPr>
          <a:xfrm>
            <a:off x="5510880" y="0"/>
            <a:ext cx="6730560" cy="3558240"/>
          </a:xfrm>
          <a:prstGeom prst="rect">
            <a:avLst/>
          </a:prstGeom>
          <a:ln>
            <a:noFill/>
          </a:ln>
        </p:spPr>
      </p:pic>
      <p:pic>
        <p:nvPicPr>
          <p:cNvPr id="420" name="Image 2" descr=""/>
          <p:cNvPicPr/>
          <p:nvPr/>
        </p:nvPicPr>
        <p:blipFill>
          <a:blip r:embed="rId2"/>
          <a:srcRect l="0" t="0" r="6204" b="0"/>
          <a:stretch/>
        </p:blipFill>
        <p:spPr>
          <a:xfrm>
            <a:off x="-531360" y="0"/>
            <a:ext cx="6327000" cy="3558240"/>
          </a:xfrm>
          <a:prstGeom prst="rect">
            <a:avLst/>
          </a:prstGeom>
          <a:ln>
            <a:noFill/>
          </a:ln>
        </p:spPr>
      </p:pic>
      <p:pic>
        <p:nvPicPr>
          <p:cNvPr id="421" name="Image 10" descr=""/>
          <p:cNvPicPr/>
          <p:nvPr/>
        </p:nvPicPr>
        <p:blipFill>
          <a:blip r:embed="rId3"/>
          <a:stretch/>
        </p:blipFill>
        <p:spPr>
          <a:xfrm>
            <a:off x="5573520" y="3169800"/>
            <a:ext cx="6730560" cy="3558240"/>
          </a:xfrm>
          <a:prstGeom prst="rect">
            <a:avLst/>
          </a:prstGeom>
          <a:ln>
            <a:noFill/>
          </a:ln>
        </p:spPr>
      </p:pic>
      <p:pic>
        <p:nvPicPr>
          <p:cNvPr id="422" name="Image 4" descr=""/>
          <p:cNvPicPr/>
          <p:nvPr/>
        </p:nvPicPr>
        <p:blipFill>
          <a:blip r:embed="rId4"/>
          <a:stretch/>
        </p:blipFill>
        <p:spPr>
          <a:xfrm>
            <a:off x="-635040" y="3169800"/>
            <a:ext cx="6730560" cy="355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" name="Table 1"/>
          <p:cNvGraphicFramePr/>
          <p:nvPr/>
        </p:nvGraphicFramePr>
        <p:xfrm>
          <a:off x="902880" y="722520"/>
          <a:ext cx="10385640" cy="4563000"/>
        </p:xfrm>
        <a:graphic>
          <a:graphicData uri="http://schemas.openxmlformats.org/drawingml/2006/table">
            <a:tbl>
              <a:tblPr/>
              <a:tblGrid>
                <a:gridCol w="6963120"/>
                <a:gridCol w="3422880"/>
              </a:tblGrid>
              <a:tr h="912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VGG16_0.001_5e-05_SGD_0.95_CosineAnnealingLR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0b0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86.5%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0b0c3"/>
                    </a:solidFill>
                  </a:tcPr>
                </a:tc>
              </a:tr>
              <a:tr h="912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VGG11_0.001_5e-05_SGD_0.95_CosineAnnealingLR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86.75%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</a:tr>
              <a:tr h="912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VGG19_0.001_5e-05_SGD_0.95_CosineAnnealingLR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84.7%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12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VGG13_0.001_5e-05_SGD_0.95_CosineAnnealingLR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86.975%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</a:tr>
              <a:tr h="912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VGG13_0.001_5e-05_SGD_0.9_CosineAnnealingLR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85.475%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24" name="CustomShape 2"/>
          <p:cNvSpPr/>
          <p:nvPr/>
        </p:nvSpPr>
        <p:spPr>
          <a:xfrm>
            <a:off x="3990240" y="5686920"/>
            <a:ext cx="2385720" cy="82116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Learning Rate = 0.001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6455520" y="5686920"/>
            <a:ext cx="2385720" cy="82116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Scheduler = CosineAnnaelingLR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902880" y="5814720"/>
            <a:ext cx="2893680" cy="419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Best Hyperparameters: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8902800" y="5686920"/>
            <a:ext cx="2385720" cy="82116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Gradient descent method = SGD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1CF3875-6B88-4D38-BF06-EC24194275DF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18133C-0294-4544-9632-48BDC99F5A64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2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431" name="TextShape 4"/>
          <p:cNvSpPr txBox="1"/>
          <p:nvPr/>
        </p:nvSpPr>
        <p:spPr>
          <a:xfrm>
            <a:off x="1830960" y="917640"/>
            <a:ext cx="9524520" cy="38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VI/ CONCLUSION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365120" y="674280"/>
            <a:ext cx="973548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3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Best models are good whatever the infrastructure size of the Network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3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The more layers does not mean better accuracy on the validation &amp; test sets (overfitting)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3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The CosineAnnaelingLR scheduler seems to be the most appropriated to this dataset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3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 0.001 seems to be the most appropriated to this datasets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3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The Stochastic Gradient Descent method seems to be the most appropriated to this dataset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3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0.95 momentum seems to be the best for this dataset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EC606C7-CB3F-4EA9-A8FE-432D88C5F85E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2C06D8-1D8D-4398-9C94-A85C9159B7CE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7808400" y="1763640"/>
            <a:ext cx="4055040" cy="336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90000"/>
              </a:lnSpc>
              <a:spcBef>
                <a:spcPts val="2401"/>
              </a:spcBef>
              <a:spcAft>
                <a:spcPts val="300"/>
              </a:spcAft>
              <a:buClr>
                <a:srgbClr val="44546a"/>
              </a:buClr>
              <a:buFont typeface="Arial"/>
              <a:buAutoNum type="arabicPeriod"/>
            </a:pPr>
            <a:r>
              <a:rPr b="1" lang="fr-FR" sz="1650" spc="-1" strike="noStrike" cap="all">
                <a:solidFill>
                  <a:srgbClr val="44546a"/>
                </a:solidFill>
                <a:latin typeface="Signika Negative"/>
                <a:ea typeface="Signika Negative"/>
              </a:rPr>
              <a:t>VGG ArchiTECTURE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401"/>
              </a:spcBef>
              <a:spcAft>
                <a:spcPts val="300"/>
              </a:spcAft>
              <a:buClr>
                <a:srgbClr val="44546a"/>
              </a:buClr>
              <a:buFont typeface="Arial"/>
              <a:buAutoNum type="arabicPeriod"/>
            </a:pPr>
            <a:r>
              <a:rPr b="1" lang="fr-FR" sz="1650" spc="-1" strike="noStrike" cap="all">
                <a:solidFill>
                  <a:srgbClr val="44546a"/>
                </a:solidFill>
                <a:latin typeface="Signika Negative"/>
                <a:ea typeface="Signika Negative"/>
              </a:rPr>
              <a:t>Method used to optimize hyperparameters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401"/>
              </a:spcBef>
              <a:spcAft>
                <a:spcPts val="300"/>
              </a:spcAft>
              <a:buClr>
                <a:srgbClr val="44546a"/>
              </a:buClr>
              <a:buFont typeface="Arial"/>
              <a:buAutoNum type="arabicPeriod"/>
            </a:pPr>
            <a:r>
              <a:rPr b="1" lang="en-US" sz="1650" spc="-1" strike="noStrike" cap="all">
                <a:solidFill>
                  <a:srgbClr val="44546a"/>
                </a:solidFill>
                <a:latin typeface="Signika Negative"/>
                <a:ea typeface="Signika Negative"/>
              </a:rPr>
              <a:t>Results different: depending on the number of layers 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401"/>
              </a:spcBef>
              <a:spcAft>
                <a:spcPts val="300"/>
              </a:spcAft>
              <a:buClr>
                <a:srgbClr val="44546a"/>
              </a:buClr>
              <a:buFont typeface="Arial"/>
              <a:buAutoNum type="arabicPeriod"/>
            </a:pPr>
            <a:r>
              <a:rPr b="1" lang="en-US" sz="1650" spc="-1" strike="noStrike" cap="all">
                <a:solidFill>
                  <a:srgbClr val="44546a"/>
                </a:solidFill>
                <a:latin typeface="Signika Negative"/>
                <a:ea typeface="Signika Negative"/>
              </a:rPr>
              <a:t>Results not depending On the number of layers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401"/>
              </a:spcBef>
              <a:spcAft>
                <a:spcPts val="300"/>
              </a:spcAft>
              <a:buClr>
                <a:srgbClr val="44546a"/>
              </a:buClr>
              <a:buFont typeface="Arial"/>
              <a:buAutoNum type="arabicPeriod"/>
            </a:pPr>
            <a:r>
              <a:rPr b="1" lang="en-US" sz="1650" spc="-1" strike="noStrike" cap="all">
                <a:solidFill>
                  <a:srgbClr val="44546a"/>
                </a:solidFill>
                <a:latin typeface="Signika Negative"/>
                <a:ea typeface="Signika Negative"/>
              </a:rPr>
              <a:t>Best Models: application on test set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823320" y="843840"/>
            <a:ext cx="3544200" cy="453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2500" spc="-1" strike="noStrike" cap="all">
                <a:solidFill>
                  <a:srgbClr val="ffffff"/>
                </a:solidFill>
                <a:latin typeface="Viga"/>
                <a:ea typeface="Viga"/>
              </a:rPr>
              <a:t>Su</a:t>
            </a:r>
            <a:r>
              <a:rPr b="1" lang="fr-FR" sz="2500" spc="-1" strike="noStrike" cap="all">
                <a:solidFill>
                  <a:srgbClr val="ffffff"/>
                </a:solidFill>
                <a:latin typeface="Viga"/>
                <a:ea typeface="Viga"/>
              </a:rPr>
              <a:t>m</a:t>
            </a:r>
            <a:r>
              <a:rPr b="1" lang="fr-FR" sz="2500" spc="-1" strike="noStrike" cap="all">
                <a:solidFill>
                  <a:srgbClr val="ffffff"/>
                </a:solidFill>
                <a:latin typeface="Viga"/>
                <a:ea typeface="Viga"/>
              </a:rPr>
              <a:t>m</a:t>
            </a:r>
            <a:r>
              <a:rPr b="1" lang="fr-FR" sz="2500" spc="-1" strike="noStrike" cap="all">
                <a:solidFill>
                  <a:srgbClr val="ffffff"/>
                </a:solidFill>
                <a:latin typeface="Viga"/>
                <a:ea typeface="Viga"/>
              </a:rPr>
              <a:t>ar</a:t>
            </a:r>
            <a:r>
              <a:rPr b="1" lang="fr-FR" sz="2500" spc="-1" strike="noStrike" cap="all">
                <a:solidFill>
                  <a:srgbClr val="ffffff"/>
                </a:solidFill>
                <a:latin typeface="Viga"/>
                <a:ea typeface="Viga"/>
              </a:rPr>
              <a:t>y</a:t>
            </a: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FE88309-5A7D-4F10-A55D-BCA26C1BCAA9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F14AF8-B09D-4B21-A7F7-497FA2D0489E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2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1830960" y="917640"/>
            <a:ext cx="9524520" cy="38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I/ VGG Architecture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 5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-84240" y="0"/>
            <a:ext cx="12362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947360" y="3521520"/>
            <a:ext cx="16920" cy="19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817800" y="539532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9" name="Line 3"/>
          <p:cNvSpPr/>
          <p:nvPr/>
        </p:nvSpPr>
        <p:spPr>
          <a:xfrm>
            <a:off x="2786760" y="141480"/>
            <a:ext cx="0" cy="65746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Line 4"/>
          <p:cNvSpPr/>
          <p:nvPr/>
        </p:nvSpPr>
        <p:spPr>
          <a:xfrm>
            <a:off x="6000480" y="141480"/>
            <a:ext cx="0" cy="65746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1" name="Line 5"/>
          <p:cNvSpPr/>
          <p:nvPr/>
        </p:nvSpPr>
        <p:spPr>
          <a:xfrm>
            <a:off x="9214200" y="141480"/>
            <a:ext cx="0" cy="65746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CustomShape 6"/>
          <p:cNvSpPr/>
          <p:nvPr/>
        </p:nvSpPr>
        <p:spPr>
          <a:xfrm>
            <a:off x="785160" y="10710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64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8280" y="10710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1574640" y="81900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9"/>
          <p:cNvSpPr/>
          <p:nvPr/>
        </p:nvSpPr>
        <p:spPr>
          <a:xfrm>
            <a:off x="0" y="44244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1362240" y="452160"/>
            <a:ext cx="688320" cy="332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785160" y="185652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128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1700640" y="1403280"/>
            <a:ext cx="36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13"/>
          <p:cNvSpPr/>
          <p:nvPr/>
        </p:nvSpPr>
        <p:spPr>
          <a:xfrm>
            <a:off x="3804480" y="10710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64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0" name="CustomShape 14"/>
          <p:cNvSpPr/>
          <p:nvPr/>
        </p:nvSpPr>
        <p:spPr>
          <a:xfrm>
            <a:off x="3027240" y="10710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4618080" y="81900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6"/>
          <p:cNvSpPr/>
          <p:nvPr/>
        </p:nvSpPr>
        <p:spPr>
          <a:xfrm>
            <a:off x="3018960" y="44244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13" name="CustomShape 17"/>
          <p:cNvSpPr/>
          <p:nvPr/>
        </p:nvSpPr>
        <p:spPr>
          <a:xfrm>
            <a:off x="4405680" y="452160"/>
            <a:ext cx="688320" cy="332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4" name="CustomShape 18"/>
          <p:cNvSpPr/>
          <p:nvPr/>
        </p:nvSpPr>
        <p:spPr>
          <a:xfrm>
            <a:off x="3804480" y="145548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64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4719600" y="1403280"/>
            <a:ext cx="360" cy="5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6" name="CustomShape 20"/>
          <p:cNvSpPr/>
          <p:nvPr/>
        </p:nvSpPr>
        <p:spPr>
          <a:xfrm>
            <a:off x="1162440" y="156312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17" name="CustomShape 21"/>
          <p:cNvSpPr/>
          <p:nvPr/>
        </p:nvSpPr>
        <p:spPr>
          <a:xfrm>
            <a:off x="0" y="185652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16x16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18" name="Line 22"/>
          <p:cNvSpPr/>
          <p:nvPr/>
        </p:nvSpPr>
        <p:spPr>
          <a:xfrm>
            <a:off x="8280" y="416160"/>
            <a:ext cx="1218348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9" name="CustomShape 23"/>
          <p:cNvSpPr/>
          <p:nvPr/>
        </p:nvSpPr>
        <p:spPr>
          <a:xfrm>
            <a:off x="717480" y="46080"/>
            <a:ext cx="123876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VGG11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0" name="CustomShape 24"/>
          <p:cNvSpPr/>
          <p:nvPr/>
        </p:nvSpPr>
        <p:spPr>
          <a:xfrm>
            <a:off x="3769560" y="46080"/>
            <a:ext cx="123876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VGG13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1" name="CustomShape 25"/>
          <p:cNvSpPr/>
          <p:nvPr/>
        </p:nvSpPr>
        <p:spPr>
          <a:xfrm>
            <a:off x="6933240" y="46080"/>
            <a:ext cx="123876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VGG16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2" name="CustomShape 26"/>
          <p:cNvSpPr/>
          <p:nvPr/>
        </p:nvSpPr>
        <p:spPr>
          <a:xfrm>
            <a:off x="10146960" y="46080"/>
            <a:ext cx="123876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VGG19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3" name="CustomShape 27"/>
          <p:cNvSpPr/>
          <p:nvPr/>
        </p:nvSpPr>
        <p:spPr>
          <a:xfrm>
            <a:off x="793440" y="26226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4" name="CustomShape 28"/>
          <p:cNvSpPr/>
          <p:nvPr/>
        </p:nvSpPr>
        <p:spPr>
          <a:xfrm>
            <a:off x="1708920" y="2057040"/>
            <a:ext cx="360" cy="5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5" name="CustomShape 29"/>
          <p:cNvSpPr/>
          <p:nvPr/>
        </p:nvSpPr>
        <p:spPr>
          <a:xfrm>
            <a:off x="1170720" y="233892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26" name="CustomShape 30"/>
          <p:cNvSpPr/>
          <p:nvPr/>
        </p:nvSpPr>
        <p:spPr>
          <a:xfrm>
            <a:off x="8280" y="26226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27" name="CustomShape 31"/>
          <p:cNvSpPr/>
          <p:nvPr/>
        </p:nvSpPr>
        <p:spPr>
          <a:xfrm>
            <a:off x="793440" y="30798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8" name="CustomShape 32"/>
          <p:cNvSpPr/>
          <p:nvPr/>
        </p:nvSpPr>
        <p:spPr>
          <a:xfrm>
            <a:off x="8280" y="30798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29" name="CustomShape 33"/>
          <p:cNvSpPr/>
          <p:nvPr/>
        </p:nvSpPr>
        <p:spPr>
          <a:xfrm>
            <a:off x="1708920" y="2955240"/>
            <a:ext cx="360" cy="1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CustomShape 34"/>
          <p:cNvSpPr/>
          <p:nvPr/>
        </p:nvSpPr>
        <p:spPr>
          <a:xfrm>
            <a:off x="785160" y="381996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1" name="CustomShape 35"/>
          <p:cNvSpPr/>
          <p:nvPr/>
        </p:nvSpPr>
        <p:spPr>
          <a:xfrm flipH="1">
            <a:off x="1700640" y="3412440"/>
            <a:ext cx="7920" cy="40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36"/>
          <p:cNvSpPr/>
          <p:nvPr/>
        </p:nvSpPr>
        <p:spPr>
          <a:xfrm>
            <a:off x="1162440" y="356544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3" name="CustomShape 37"/>
          <p:cNvSpPr/>
          <p:nvPr/>
        </p:nvSpPr>
        <p:spPr>
          <a:xfrm>
            <a:off x="0" y="381996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4" name="CustomShape 38"/>
          <p:cNvSpPr/>
          <p:nvPr/>
        </p:nvSpPr>
        <p:spPr>
          <a:xfrm>
            <a:off x="785160" y="427716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5" name="CustomShape 39"/>
          <p:cNvSpPr/>
          <p:nvPr/>
        </p:nvSpPr>
        <p:spPr>
          <a:xfrm>
            <a:off x="0" y="427716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6" name="CustomShape 40"/>
          <p:cNvSpPr/>
          <p:nvPr/>
        </p:nvSpPr>
        <p:spPr>
          <a:xfrm>
            <a:off x="1700640" y="4152240"/>
            <a:ext cx="360" cy="1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41"/>
          <p:cNvSpPr/>
          <p:nvPr/>
        </p:nvSpPr>
        <p:spPr>
          <a:xfrm>
            <a:off x="793440" y="50364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8" name="CustomShape 42"/>
          <p:cNvSpPr/>
          <p:nvPr/>
        </p:nvSpPr>
        <p:spPr>
          <a:xfrm flipH="1">
            <a:off x="1708920" y="4487400"/>
            <a:ext cx="792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CustomShape 43"/>
          <p:cNvSpPr/>
          <p:nvPr/>
        </p:nvSpPr>
        <p:spPr>
          <a:xfrm>
            <a:off x="1170720" y="476280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0" name="CustomShape 44"/>
          <p:cNvSpPr/>
          <p:nvPr/>
        </p:nvSpPr>
        <p:spPr>
          <a:xfrm>
            <a:off x="8280" y="50364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1" name="CustomShape 45"/>
          <p:cNvSpPr/>
          <p:nvPr/>
        </p:nvSpPr>
        <p:spPr>
          <a:xfrm>
            <a:off x="793440" y="54936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42" name="CustomShape 46"/>
          <p:cNvSpPr/>
          <p:nvPr/>
        </p:nvSpPr>
        <p:spPr>
          <a:xfrm>
            <a:off x="8280" y="54936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3" name="CustomShape 47"/>
          <p:cNvSpPr/>
          <p:nvPr/>
        </p:nvSpPr>
        <p:spPr>
          <a:xfrm>
            <a:off x="1708920" y="5369040"/>
            <a:ext cx="360" cy="1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4" name="CustomShape 48"/>
          <p:cNvSpPr/>
          <p:nvPr/>
        </p:nvSpPr>
        <p:spPr>
          <a:xfrm>
            <a:off x="3027240" y="145548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5" name="CustomShape 49"/>
          <p:cNvSpPr/>
          <p:nvPr/>
        </p:nvSpPr>
        <p:spPr>
          <a:xfrm>
            <a:off x="3808440" y="20970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128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46" name="CustomShape 50"/>
          <p:cNvSpPr/>
          <p:nvPr/>
        </p:nvSpPr>
        <p:spPr>
          <a:xfrm>
            <a:off x="4719600" y="1788120"/>
            <a:ext cx="3600" cy="3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7" name="CustomShape 51"/>
          <p:cNvSpPr/>
          <p:nvPr/>
        </p:nvSpPr>
        <p:spPr>
          <a:xfrm>
            <a:off x="4185720" y="187200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8" name="CustomShape 52"/>
          <p:cNvSpPr/>
          <p:nvPr/>
        </p:nvSpPr>
        <p:spPr>
          <a:xfrm>
            <a:off x="3023280" y="20970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16x16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9" name="CustomShape 53"/>
          <p:cNvSpPr/>
          <p:nvPr/>
        </p:nvSpPr>
        <p:spPr>
          <a:xfrm>
            <a:off x="3804480" y="24858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128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0" name="CustomShape 54"/>
          <p:cNvSpPr/>
          <p:nvPr/>
        </p:nvSpPr>
        <p:spPr>
          <a:xfrm>
            <a:off x="3018960" y="248076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16x16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51" name="CustomShape 55"/>
          <p:cNvSpPr/>
          <p:nvPr/>
        </p:nvSpPr>
        <p:spPr>
          <a:xfrm flipH="1">
            <a:off x="4719600" y="2429280"/>
            <a:ext cx="3600" cy="5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56"/>
          <p:cNvSpPr/>
          <p:nvPr/>
        </p:nvSpPr>
        <p:spPr>
          <a:xfrm>
            <a:off x="3801600" y="307404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3" name="CustomShape 57"/>
          <p:cNvSpPr/>
          <p:nvPr/>
        </p:nvSpPr>
        <p:spPr>
          <a:xfrm>
            <a:off x="4713120" y="2696760"/>
            <a:ext cx="360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58"/>
          <p:cNvSpPr/>
          <p:nvPr/>
        </p:nvSpPr>
        <p:spPr>
          <a:xfrm>
            <a:off x="4178880" y="286380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55" name="CustomShape 59"/>
          <p:cNvSpPr/>
          <p:nvPr/>
        </p:nvSpPr>
        <p:spPr>
          <a:xfrm>
            <a:off x="3016440" y="307404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56" name="CustomShape 60"/>
          <p:cNvSpPr/>
          <p:nvPr/>
        </p:nvSpPr>
        <p:spPr>
          <a:xfrm>
            <a:off x="3797640" y="347256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7" name="CustomShape 61"/>
          <p:cNvSpPr/>
          <p:nvPr/>
        </p:nvSpPr>
        <p:spPr>
          <a:xfrm>
            <a:off x="3012480" y="348732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58" name="CustomShape 62"/>
          <p:cNvSpPr/>
          <p:nvPr/>
        </p:nvSpPr>
        <p:spPr>
          <a:xfrm flipH="1">
            <a:off x="4713120" y="3406680"/>
            <a:ext cx="360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CustomShape 63"/>
          <p:cNvSpPr/>
          <p:nvPr/>
        </p:nvSpPr>
        <p:spPr>
          <a:xfrm>
            <a:off x="3816720" y="403164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60" name="CustomShape 64"/>
          <p:cNvSpPr/>
          <p:nvPr/>
        </p:nvSpPr>
        <p:spPr>
          <a:xfrm>
            <a:off x="4727880" y="3654360"/>
            <a:ext cx="360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1" name="CustomShape 65"/>
          <p:cNvSpPr/>
          <p:nvPr/>
        </p:nvSpPr>
        <p:spPr>
          <a:xfrm>
            <a:off x="3031560" y="403164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2" name="CustomShape 66"/>
          <p:cNvSpPr/>
          <p:nvPr/>
        </p:nvSpPr>
        <p:spPr>
          <a:xfrm>
            <a:off x="3812760" y="442548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63" name="CustomShape 67"/>
          <p:cNvSpPr/>
          <p:nvPr/>
        </p:nvSpPr>
        <p:spPr>
          <a:xfrm>
            <a:off x="3027240" y="442044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4" name="CustomShape 68"/>
          <p:cNvSpPr/>
          <p:nvPr/>
        </p:nvSpPr>
        <p:spPr>
          <a:xfrm flipH="1">
            <a:off x="4727880" y="4364280"/>
            <a:ext cx="3600" cy="6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5" name="CustomShape 69"/>
          <p:cNvSpPr/>
          <p:nvPr/>
        </p:nvSpPr>
        <p:spPr>
          <a:xfrm>
            <a:off x="3822120" y="4996800"/>
            <a:ext cx="1830600" cy="3322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66" name="CustomShape 70"/>
          <p:cNvSpPr/>
          <p:nvPr/>
        </p:nvSpPr>
        <p:spPr>
          <a:xfrm>
            <a:off x="4733280" y="4619520"/>
            <a:ext cx="360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7" name="CustomShape 71"/>
          <p:cNvSpPr/>
          <p:nvPr/>
        </p:nvSpPr>
        <p:spPr>
          <a:xfrm>
            <a:off x="4199040" y="478152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8" name="CustomShape 72"/>
          <p:cNvSpPr/>
          <p:nvPr/>
        </p:nvSpPr>
        <p:spPr>
          <a:xfrm>
            <a:off x="3036600" y="499680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9" name="CustomShape 73"/>
          <p:cNvSpPr/>
          <p:nvPr/>
        </p:nvSpPr>
        <p:spPr>
          <a:xfrm>
            <a:off x="3032640" y="539532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70" name="CustomShape 74"/>
          <p:cNvSpPr/>
          <p:nvPr/>
        </p:nvSpPr>
        <p:spPr>
          <a:xfrm flipH="1">
            <a:off x="4733280" y="5329080"/>
            <a:ext cx="360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1" name="CustomShape 75"/>
          <p:cNvSpPr/>
          <p:nvPr/>
        </p:nvSpPr>
        <p:spPr>
          <a:xfrm>
            <a:off x="4194000" y="3826440"/>
            <a:ext cx="1006200" cy="165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72" name="CustomShape 76"/>
          <p:cNvSpPr/>
          <p:nvPr/>
        </p:nvSpPr>
        <p:spPr>
          <a:xfrm>
            <a:off x="1708920" y="5826240"/>
            <a:ext cx="360" cy="13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3" name="CustomShape 77"/>
          <p:cNvSpPr/>
          <p:nvPr/>
        </p:nvSpPr>
        <p:spPr>
          <a:xfrm>
            <a:off x="793440" y="5965560"/>
            <a:ext cx="1830600" cy="332280"/>
          </a:xfrm>
          <a:prstGeom prst="roundRect">
            <a:avLst>
              <a:gd name="adj" fmla="val 16667"/>
            </a:avLst>
          </a:prstGeom>
          <a:solidFill>
            <a:srgbClr val="4cc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Classifier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74" name="CustomShape 78"/>
          <p:cNvSpPr/>
          <p:nvPr/>
        </p:nvSpPr>
        <p:spPr>
          <a:xfrm flipH="1">
            <a:off x="4727880" y="5727600"/>
            <a:ext cx="504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5" name="CustomShape 79"/>
          <p:cNvSpPr/>
          <p:nvPr/>
        </p:nvSpPr>
        <p:spPr>
          <a:xfrm>
            <a:off x="3812760" y="5965560"/>
            <a:ext cx="1830600" cy="332280"/>
          </a:xfrm>
          <a:prstGeom prst="roundRect">
            <a:avLst>
              <a:gd name="adj" fmla="val 16667"/>
            </a:avLst>
          </a:prstGeom>
          <a:solidFill>
            <a:srgbClr val="4cc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Classifier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76" name="CustomShape 80"/>
          <p:cNvSpPr/>
          <p:nvPr/>
        </p:nvSpPr>
        <p:spPr>
          <a:xfrm>
            <a:off x="1594800" y="631512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81"/>
          <p:cNvSpPr/>
          <p:nvPr/>
        </p:nvSpPr>
        <p:spPr>
          <a:xfrm>
            <a:off x="4613760" y="631512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82"/>
          <p:cNvSpPr/>
          <p:nvPr/>
        </p:nvSpPr>
        <p:spPr>
          <a:xfrm>
            <a:off x="809640" y="6586200"/>
            <a:ext cx="1781640" cy="2311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Output: 4 classes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79" name="CustomShape 83"/>
          <p:cNvSpPr/>
          <p:nvPr/>
        </p:nvSpPr>
        <p:spPr>
          <a:xfrm>
            <a:off x="3844440" y="6586200"/>
            <a:ext cx="1781640" cy="2311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Output: 4 classes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0" name="CustomShape 84"/>
          <p:cNvSpPr/>
          <p:nvPr/>
        </p:nvSpPr>
        <p:spPr>
          <a:xfrm>
            <a:off x="7036560" y="107100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64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1" name="CustomShape 85"/>
          <p:cNvSpPr/>
          <p:nvPr/>
        </p:nvSpPr>
        <p:spPr>
          <a:xfrm>
            <a:off x="6259680" y="107100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82" name="CustomShape 86"/>
          <p:cNvSpPr/>
          <p:nvPr/>
        </p:nvSpPr>
        <p:spPr>
          <a:xfrm>
            <a:off x="7850160" y="81900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87"/>
          <p:cNvSpPr/>
          <p:nvPr/>
        </p:nvSpPr>
        <p:spPr>
          <a:xfrm>
            <a:off x="6251400" y="44244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84" name="CustomShape 88"/>
          <p:cNvSpPr/>
          <p:nvPr/>
        </p:nvSpPr>
        <p:spPr>
          <a:xfrm>
            <a:off x="7638120" y="452160"/>
            <a:ext cx="688320" cy="332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5" name="CustomShape 89"/>
          <p:cNvSpPr/>
          <p:nvPr/>
        </p:nvSpPr>
        <p:spPr>
          <a:xfrm>
            <a:off x="7036560" y="135288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64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6" name="CustomShape 90"/>
          <p:cNvSpPr/>
          <p:nvPr/>
        </p:nvSpPr>
        <p:spPr>
          <a:xfrm>
            <a:off x="7952040" y="1287720"/>
            <a:ext cx="360" cy="6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91"/>
          <p:cNvSpPr/>
          <p:nvPr/>
        </p:nvSpPr>
        <p:spPr>
          <a:xfrm>
            <a:off x="6259680" y="13528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88" name="CustomShape 92"/>
          <p:cNvSpPr/>
          <p:nvPr/>
        </p:nvSpPr>
        <p:spPr>
          <a:xfrm>
            <a:off x="7040520" y="180360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128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9" name="CustomShape 93"/>
          <p:cNvSpPr/>
          <p:nvPr/>
        </p:nvSpPr>
        <p:spPr>
          <a:xfrm>
            <a:off x="7952040" y="1584360"/>
            <a:ext cx="360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0" name="CustomShape 94"/>
          <p:cNvSpPr/>
          <p:nvPr/>
        </p:nvSpPr>
        <p:spPr>
          <a:xfrm>
            <a:off x="7417800" y="162252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91" name="CustomShape 95"/>
          <p:cNvSpPr/>
          <p:nvPr/>
        </p:nvSpPr>
        <p:spPr>
          <a:xfrm>
            <a:off x="6255360" y="180360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16x16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92" name="CustomShape 96"/>
          <p:cNvSpPr/>
          <p:nvPr/>
        </p:nvSpPr>
        <p:spPr>
          <a:xfrm>
            <a:off x="7036560" y="20894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128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93" name="CustomShape 97"/>
          <p:cNvSpPr/>
          <p:nvPr/>
        </p:nvSpPr>
        <p:spPr>
          <a:xfrm>
            <a:off x="6251400" y="208476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16x16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94" name="CustomShape 98"/>
          <p:cNvSpPr/>
          <p:nvPr/>
        </p:nvSpPr>
        <p:spPr>
          <a:xfrm flipH="1">
            <a:off x="7952040" y="2015280"/>
            <a:ext cx="3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CustomShape 99"/>
          <p:cNvSpPr/>
          <p:nvPr/>
        </p:nvSpPr>
        <p:spPr>
          <a:xfrm>
            <a:off x="7034040" y="25459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96" name="CustomShape 100"/>
          <p:cNvSpPr/>
          <p:nvPr/>
        </p:nvSpPr>
        <p:spPr>
          <a:xfrm flipH="1">
            <a:off x="7949520" y="2320920"/>
            <a:ext cx="21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7" name="CustomShape 101"/>
          <p:cNvSpPr/>
          <p:nvPr/>
        </p:nvSpPr>
        <p:spPr>
          <a:xfrm>
            <a:off x="7411320" y="237492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98" name="CustomShape 102"/>
          <p:cNvSpPr/>
          <p:nvPr/>
        </p:nvSpPr>
        <p:spPr>
          <a:xfrm>
            <a:off x="6248880" y="254592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99" name="CustomShape 103"/>
          <p:cNvSpPr/>
          <p:nvPr/>
        </p:nvSpPr>
        <p:spPr>
          <a:xfrm>
            <a:off x="7036200" y="28285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00" name="CustomShape 104"/>
          <p:cNvSpPr/>
          <p:nvPr/>
        </p:nvSpPr>
        <p:spPr>
          <a:xfrm>
            <a:off x="6250680" y="28432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01" name="CustomShape 105"/>
          <p:cNvSpPr/>
          <p:nvPr/>
        </p:nvSpPr>
        <p:spPr>
          <a:xfrm flipH="1">
            <a:off x="7951320" y="2754360"/>
            <a:ext cx="3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2" name="CustomShape 106"/>
          <p:cNvSpPr/>
          <p:nvPr/>
        </p:nvSpPr>
        <p:spPr>
          <a:xfrm>
            <a:off x="7048800" y="371376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03" name="CustomShape 107"/>
          <p:cNvSpPr/>
          <p:nvPr/>
        </p:nvSpPr>
        <p:spPr>
          <a:xfrm>
            <a:off x="7960320" y="3336480"/>
            <a:ext cx="360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4" name="CustomShape 108"/>
          <p:cNvSpPr/>
          <p:nvPr/>
        </p:nvSpPr>
        <p:spPr>
          <a:xfrm>
            <a:off x="6263640" y="369432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05" name="CustomShape 109"/>
          <p:cNvSpPr/>
          <p:nvPr/>
        </p:nvSpPr>
        <p:spPr>
          <a:xfrm>
            <a:off x="7964280" y="3945240"/>
            <a:ext cx="360" cy="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110"/>
          <p:cNvSpPr/>
          <p:nvPr/>
        </p:nvSpPr>
        <p:spPr>
          <a:xfrm>
            <a:off x="6269040" y="520200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07" name="CustomShape 111"/>
          <p:cNvSpPr/>
          <p:nvPr/>
        </p:nvSpPr>
        <p:spPr>
          <a:xfrm>
            <a:off x="6265080" y="492084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08" name="CustomShape 112"/>
          <p:cNvSpPr/>
          <p:nvPr/>
        </p:nvSpPr>
        <p:spPr>
          <a:xfrm>
            <a:off x="7426080" y="344484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09" name="CustomShape 113"/>
          <p:cNvSpPr/>
          <p:nvPr/>
        </p:nvSpPr>
        <p:spPr>
          <a:xfrm flipH="1">
            <a:off x="7960320" y="5626800"/>
            <a:ext cx="5040" cy="33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0" name="CustomShape 114"/>
          <p:cNvSpPr/>
          <p:nvPr/>
        </p:nvSpPr>
        <p:spPr>
          <a:xfrm>
            <a:off x="7044840" y="5965560"/>
            <a:ext cx="1830600" cy="332280"/>
          </a:xfrm>
          <a:prstGeom prst="roundRect">
            <a:avLst>
              <a:gd name="adj" fmla="val 16667"/>
            </a:avLst>
          </a:prstGeom>
          <a:solidFill>
            <a:srgbClr val="4cc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Classifier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11" name="CustomShape 115"/>
          <p:cNvSpPr/>
          <p:nvPr/>
        </p:nvSpPr>
        <p:spPr>
          <a:xfrm>
            <a:off x="7845840" y="631512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16"/>
          <p:cNvSpPr/>
          <p:nvPr/>
        </p:nvSpPr>
        <p:spPr>
          <a:xfrm>
            <a:off x="7076520" y="6586200"/>
            <a:ext cx="1781640" cy="2311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Output: 4 classes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13" name="CustomShape 117"/>
          <p:cNvSpPr/>
          <p:nvPr/>
        </p:nvSpPr>
        <p:spPr>
          <a:xfrm>
            <a:off x="7034040" y="311148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14" name="CustomShape 118"/>
          <p:cNvSpPr/>
          <p:nvPr/>
        </p:nvSpPr>
        <p:spPr>
          <a:xfrm>
            <a:off x="6248880" y="312624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15" name="CustomShape 119"/>
          <p:cNvSpPr/>
          <p:nvPr/>
        </p:nvSpPr>
        <p:spPr>
          <a:xfrm flipH="1">
            <a:off x="7949520" y="3037320"/>
            <a:ext cx="3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6" name="CustomShape 120"/>
          <p:cNvSpPr/>
          <p:nvPr/>
        </p:nvSpPr>
        <p:spPr>
          <a:xfrm>
            <a:off x="10041480" y="10652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64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17" name="CustomShape 121"/>
          <p:cNvSpPr/>
          <p:nvPr/>
        </p:nvSpPr>
        <p:spPr>
          <a:xfrm>
            <a:off x="9264600" y="106524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18" name="CustomShape 122"/>
          <p:cNvSpPr/>
          <p:nvPr/>
        </p:nvSpPr>
        <p:spPr>
          <a:xfrm>
            <a:off x="10855080" y="81324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23"/>
          <p:cNvSpPr/>
          <p:nvPr/>
        </p:nvSpPr>
        <p:spPr>
          <a:xfrm>
            <a:off x="9256320" y="436680"/>
            <a:ext cx="717480" cy="332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20" name="CustomShape 124"/>
          <p:cNvSpPr/>
          <p:nvPr/>
        </p:nvSpPr>
        <p:spPr>
          <a:xfrm>
            <a:off x="10642680" y="446760"/>
            <a:ext cx="688320" cy="332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1" name="CustomShape 125"/>
          <p:cNvSpPr/>
          <p:nvPr/>
        </p:nvSpPr>
        <p:spPr>
          <a:xfrm>
            <a:off x="10041480" y="13471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64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2" name="CustomShape 126"/>
          <p:cNvSpPr/>
          <p:nvPr/>
        </p:nvSpPr>
        <p:spPr>
          <a:xfrm>
            <a:off x="10956960" y="1281960"/>
            <a:ext cx="360" cy="6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3" name="CustomShape 127"/>
          <p:cNvSpPr/>
          <p:nvPr/>
        </p:nvSpPr>
        <p:spPr>
          <a:xfrm>
            <a:off x="9264600" y="134712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32x32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24" name="CustomShape 128"/>
          <p:cNvSpPr/>
          <p:nvPr/>
        </p:nvSpPr>
        <p:spPr>
          <a:xfrm>
            <a:off x="10045440" y="17096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128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5" name="CustomShape 129"/>
          <p:cNvSpPr/>
          <p:nvPr/>
        </p:nvSpPr>
        <p:spPr>
          <a:xfrm>
            <a:off x="10956960" y="1578600"/>
            <a:ext cx="3600" cy="13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6" name="CustomShape 130"/>
          <p:cNvSpPr/>
          <p:nvPr/>
        </p:nvSpPr>
        <p:spPr>
          <a:xfrm>
            <a:off x="10422720" y="158256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27" name="CustomShape 131"/>
          <p:cNvSpPr/>
          <p:nvPr/>
        </p:nvSpPr>
        <p:spPr>
          <a:xfrm>
            <a:off x="9260280" y="170964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16x16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28" name="CustomShape 132"/>
          <p:cNvSpPr/>
          <p:nvPr/>
        </p:nvSpPr>
        <p:spPr>
          <a:xfrm>
            <a:off x="10041480" y="19958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128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9" name="CustomShape 133"/>
          <p:cNvSpPr/>
          <p:nvPr/>
        </p:nvSpPr>
        <p:spPr>
          <a:xfrm>
            <a:off x="9256320" y="199080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16x16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30" name="CustomShape 134"/>
          <p:cNvSpPr/>
          <p:nvPr/>
        </p:nvSpPr>
        <p:spPr>
          <a:xfrm flipH="1">
            <a:off x="10956960" y="1921680"/>
            <a:ext cx="3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1" name="CustomShape 135"/>
          <p:cNvSpPr/>
          <p:nvPr/>
        </p:nvSpPr>
        <p:spPr>
          <a:xfrm>
            <a:off x="10038960" y="23839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32" name="CustomShape 136"/>
          <p:cNvSpPr/>
          <p:nvPr/>
        </p:nvSpPr>
        <p:spPr>
          <a:xfrm flipH="1">
            <a:off x="10954080" y="2227320"/>
            <a:ext cx="2160" cy="15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3" name="CustomShape 137"/>
          <p:cNvSpPr/>
          <p:nvPr/>
        </p:nvSpPr>
        <p:spPr>
          <a:xfrm>
            <a:off x="10415880" y="222228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34" name="CustomShape 138"/>
          <p:cNvSpPr/>
          <p:nvPr/>
        </p:nvSpPr>
        <p:spPr>
          <a:xfrm>
            <a:off x="9253440" y="238392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35" name="CustomShape 139"/>
          <p:cNvSpPr/>
          <p:nvPr/>
        </p:nvSpPr>
        <p:spPr>
          <a:xfrm>
            <a:off x="10040760" y="26665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36" name="CustomShape 140"/>
          <p:cNvSpPr/>
          <p:nvPr/>
        </p:nvSpPr>
        <p:spPr>
          <a:xfrm>
            <a:off x="9255600" y="26812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37" name="CustomShape 141"/>
          <p:cNvSpPr/>
          <p:nvPr/>
        </p:nvSpPr>
        <p:spPr>
          <a:xfrm flipH="1">
            <a:off x="10956240" y="2592360"/>
            <a:ext cx="3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8" name="CustomShape 142"/>
          <p:cNvSpPr/>
          <p:nvPr/>
        </p:nvSpPr>
        <p:spPr>
          <a:xfrm>
            <a:off x="10053720" y="365436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39" name="CustomShape 143"/>
          <p:cNvSpPr/>
          <p:nvPr/>
        </p:nvSpPr>
        <p:spPr>
          <a:xfrm>
            <a:off x="10947960" y="3405960"/>
            <a:ext cx="20880" cy="24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0" name="CustomShape 144"/>
          <p:cNvSpPr/>
          <p:nvPr/>
        </p:nvSpPr>
        <p:spPr>
          <a:xfrm>
            <a:off x="9268560" y="365436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41" name="CustomShape 145"/>
          <p:cNvSpPr/>
          <p:nvPr/>
        </p:nvSpPr>
        <p:spPr>
          <a:xfrm>
            <a:off x="10049760" y="39355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42" name="CustomShape 146"/>
          <p:cNvSpPr/>
          <p:nvPr/>
        </p:nvSpPr>
        <p:spPr>
          <a:xfrm>
            <a:off x="9264600" y="39304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43" name="CustomShape 147"/>
          <p:cNvSpPr/>
          <p:nvPr/>
        </p:nvSpPr>
        <p:spPr>
          <a:xfrm flipH="1">
            <a:off x="10965240" y="3885840"/>
            <a:ext cx="3600" cy="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4" name="CustomShape 148"/>
          <p:cNvSpPr/>
          <p:nvPr/>
        </p:nvSpPr>
        <p:spPr>
          <a:xfrm>
            <a:off x="10431000" y="349308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45" name="CustomShape 149"/>
          <p:cNvSpPr/>
          <p:nvPr/>
        </p:nvSpPr>
        <p:spPr>
          <a:xfrm>
            <a:off x="10049760" y="5971680"/>
            <a:ext cx="1830600" cy="332280"/>
          </a:xfrm>
          <a:prstGeom prst="roundRect">
            <a:avLst>
              <a:gd name="adj" fmla="val 16667"/>
            </a:avLst>
          </a:prstGeom>
          <a:solidFill>
            <a:srgbClr val="4cc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Classifier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46" name="CustomShape 150"/>
          <p:cNvSpPr/>
          <p:nvPr/>
        </p:nvSpPr>
        <p:spPr>
          <a:xfrm>
            <a:off x="10850760" y="6309720"/>
            <a:ext cx="246960" cy="23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c1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51"/>
          <p:cNvSpPr/>
          <p:nvPr/>
        </p:nvSpPr>
        <p:spPr>
          <a:xfrm>
            <a:off x="10081440" y="6580440"/>
            <a:ext cx="1781640" cy="2311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Output: 4 classes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48" name="CustomShape 152"/>
          <p:cNvSpPr/>
          <p:nvPr/>
        </p:nvSpPr>
        <p:spPr>
          <a:xfrm>
            <a:off x="10038960" y="294948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49" name="CustomShape 153"/>
          <p:cNvSpPr/>
          <p:nvPr/>
        </p:nvSpPr>
        <p:spPr>
          <a:xfrm>
            <a:off x="9253440" y="29638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50" name="CustomShape 154"/>
          <p:cNvSpPr/>
          <p:nvPr/>
        </p:nvSpPr>
        <p:spPr>
          <a:xfrm flipH="1">
            <a:off x="10954080" y="2875320"/>
            <a:ext cx="3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1" name="CustomShape 155"/>
          <p:cNvSpPr/>
          <p:nvPr/>
        </p:nvSpPr>
        <p:spPr>
          <a:xfrm>
            <a:off x="10032480" y="32378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256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52" name="CustomShape 156"/>
          <p:cNvSpPr/>
          <p:nvPr/>
        </p:nvSpPr>
        <p:spPr>
          <a:xfrm>
            <a:off x="9247320" y="325260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8x8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53" name="CustomShape 157"/>
          <p:cNvSpPr/>
          <p:nvPr/>
        </p:nvSpPr>
        <p:spPr>
          <a:xfrm flipH="1">
            <a:off x="10947960" y="3163680"/>
            <a:ext cx="3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4" name="CustomShape 158"/>
          <p:cNvSpPr/>
          <p:nvPr/>
        </p:nvSpPr>
        <p:spPr>
          <a:xfrm>
            <a:off x="10059120" y="42152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55" name="CustomShape 159"/>
          <p:cNvSpPr/>
          <p:nvPr/>
        </p:nvSpPr>
        <p:spPr>
          <a:xfrm>
            <a:off x="9273960" y="421020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56" name="CustomShape 160"/>
          <p:cNvSpPr/>
          <p:nvPr/>
        </p:nvSpPr>
        <p:spPr>
          <a:xfrm flipH="1">
            <a:off x="10974600" y="4165560"/>
            <a:ext cx="3600" cy="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7" name="CustomShape 161"/>
          <p:cNvSpPr/>
          <p:nvPr/>
        </p:nvSpPr>
        <p:spPr>
          <a:xfrm>
            <a:off x="10059120" y="44942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58" name="CustomShape 162"/>
          <p:cNvSpPr/>
          <p:nvPr/>
        </p:nvSpPr>
        <p:spPr>
          <a:xfrm>
            <a:off x="9273960" y="448956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59" name="CustomShape 163"/>
          <p:cNvSpPr/>
          <p:nvPr/>
        </p:nvSpPr>
        <p:spPr>
          <a:xfrm>
            <a:off x="10974600" y="4446720"/>
            <a:ext cx="360" cy="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0" name="CustomShape 164"/>
          <p:cNvSpPr/>
          <p:nvPr/>
        </p:nvSpPr>
        <p:spPr>
          <a:xfrm>
            <a:off x="10053720" y="489528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61" name="CustomShape 165"/>
          <p:cNvSpPr/>
          <p:nvPr/>
        </p:nvSpPr>
        <p:spPr>
          <a:xfrm>
            <a:off x="10947960" y="4646520"/>
            <a:ext cx="20880" cy="24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2" name="CustomShape 166"/>
          <p:cNvSpPr/>
          <p:nvPr/>
        </p:nvSpPr>
        <p:spPr>
          <a:xfrm>
            <a:off x="9268560" y="48952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63" name="CustomShape 167"/>
          <p:cNvSpPr/>
          <p:nvPr/>
        </p:nvSpPr>
        <p:spPr>
          <a:xfrm>
            <a:off x="10049760" y="51764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64" name="CustomShape 168"/>
          <p:cNvSpPr/>
          <p:nvPr/>
        </p:nvSpPr>
        <p:spPr>
          <a:xfrm>
            <a:off x="9264600" y="517140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65" name="CustomShape 169"/>
          <p:cNvSpPr/>
          <p:nvPr/>
        </p:nvSpPr>
        <p:spPr>
          <a:xfrm flipH="1">
            <a:off x="10965240" y="5126760"/>
            <a:ext cx="3600" cy="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6" name="CustomShape 170"/>
          <p:cNvSpPr/>
          <p:nvPr/>
        </p:nvSpPr>
        <p:spPr>
          <a:xfrm>
            <a:off x="10431000" y="473364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67" name="CustomShape 171"/>
          <p:cNvSpPr/>
          <p:nvPr/>
        </p:nvSpPr>
        <p:spPr>
          <a:xfrm>
            <a:off x="10059120" y="545580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68" name="CustomShape 172"/>
          <p:cNvSpPr/>
          <p:nvPr/>
        </p:nvSpPr>
        <p:spPr>
          <a:xfrm>
            <a:off x="9273960" y="545112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69" name="CustomShape 173"/>
          <p:cNvSpPr/>
          <p:nvPr/>
        </p:nvSpPr>
        <p:spPr>
          <a:xfrm flipH="1">
            <a:off x="10974600" y="5406120"/>
            <a:ext cx="3600" cy="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0" name="CustomShape 174"/>
          <p:cNvSpPr/>
          <p:nvPr/>
        </p:nvSpPr>
        <p:spPr>
          <a:xfrm>
            <a:off x="10059120" y="573516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71" name="CustomShape 175"/>
          <p:cNvSpPr/>
          <p:nvPr/>
        </p:nvSpPr>
        <p:spPr>
          <a:xfrm>
            <a:off x="9273960" y="573012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72" name="CustomShape 176"/>
          <p:cNvSpPr/>
          <p:nvPr/>
        </p:nvSpPr>
        <p:spPr>
          <a:xfrm>
            <a:off x="10974600" y="5687280"/>
            <a:ext cx="360" cy="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3" name="CustomShape 177"/>
          <p:cNvSpPr/>
          <p:nvPr/>
        </p:nvSpPr>
        <p:spPr>
          <a:xfrm>
            <a:off x="7048800" y="40039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74" name="CustomShape 178"/>
          <p:cNvSpPr/>
          <p:nvPr/>
        </p:nvSpPr>
        <p:spPr>
          <a:xfrm>
            <a:off x="6263640" y="39844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75" name="CustomShape 179"/>
          <p:cNvSpPr/>
          <p:nvPr/>
        </p:nvSpPr>
        <p:spPr>
          <a:xfrm>
            <a:off x="7044840" y="429516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76" name="CustomShape 180"/>
          <p:cNvSpPr/>
          <p:nvPr/>
        </p:nvSpPr>
        <p:spPr>
          <a:xfrm>
            <a:off x="6259680" y="427536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4x4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77" name="CustomShape 181"/>
          <p:cNvSpPr/>
          <p:nvPr/>
        </p:nvSpPr>
        <p:spPr>
          <a:xfrm flipH="1">
            <a:off x="7960320" y="4235400"/>
            <a:ext cx="3600" cy="5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8" name="CustomShape 182"/>
          <p:cNvSpPr/>
          <p:nvPr/>
        </p:nvSpPr>
        <p:spPr>
          <a:xfrm>
            <a:off x="7960320" y="4526640"/>
            <a:ext cx="7920" cy="38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9" name="CustomShape 183"/>
          <p:cNvSpPr/>
          <p:nvPr/>
        </p:nvSpPr>
        <p:spPr>
          <a:xfrm>
            <a:off x="7053120" y="490788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80" name="CustomShape 184"/>
          <p:cNvSpPr/>
          <p:nvPr/>
        </p:nvSpPr>
        <p:spPr>
          <a:xfrm>
            <a:off x="7968600" y="5139360"/>
            <a:ext cx="360" cy="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1" name="CustomShape 185"/>
          <p:cNvSpPr/>
          <p:nvPr/>
        </p:nvSpPr>
        <p:spPr>
          <a:xfrm>
            <a:off x="7430400" y="4653720"/>
            <a:ext cx="1006200" cy="115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MaxPooling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82" name="CustomShape 186"/>
          <p:cNvSpPr/>
          <p:nvPr/>
        </p:nvSpPr>
        <p:spPr>
          <a:xfrm>
            <a:off x="7053120" y="519804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83" name="CustomShape 187"/>
          <p:cNvSpPr/>
          <p:nvPr/>
        </p:nvSpPr>
        <p:spPr>
          <a:xfrm>
            <a:off x="7049160" y="5488920"/>
            <a:ext cx="1830600" cy="23112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3x3 conv, pad1, 512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84" name="CustomShape 188"/>
          <p:cNvSpPr/>
          <p:nvPr/>
        </p:nvSpPr>
        <p:spPr>
          <a:xfrm flipH="1">
            <a:off x="7964640" y="5429520"/>
            <a:ext cx="3600" cy="5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5" name="CustomShape 189"/>
          <p:cNvSpPr/>
          <p:nvPr/>
        </p:nvSpPr>
        <p:spPr>
          <a:xfrm>
            <a:off x="6269760" y="5510880"/>
            <a:ext cx="717480" cy="23112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Size: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100" spc="-1" strike="noStrike">
                <a:solidFill>
                  <a:srgbClr val="000000"/>
                </a:solidFill>
                <a:latin typeface="Arial"/>
                <a:ea typeface="Arial"/>
              </a:rPr>
              <a:t>2x2</a:t>
            </a:r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3F7504-FE46-4BC1-B181-95AFF375D4C4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1D406E-D406-48CA-9197-C9D9A05F9D72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2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1830960" y="917640"/>
            <a:ext cx="9524520" cy="38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II/ Method used 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to optimize 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hyperparameters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 7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-100440" y="0"/>
            <a:ext cx="12605400" cy="6857640"/>
          </a:xfrm>
          <a:prstGeom prst="rect">
            <a:avLst/>
          </a:prstGeom>
          <a:ln>
            <a:noFill/>
          </a:ln>
        </p:spPr>
      </p:pic>
      <p:sp>
        <p:nvSpPr>
          <p:cNvPr id="391" name="CustomShape 1"/>
          <p:cNvSpPr/>
          <p:nvPr/>
        </p:nvSpPr>
        <p:spPr>
          <a:xfrm>
            <a:off x="371880" y="205920"/>
            <a:ext cx="2406240" cy="2005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2"/>
          <p:cNvSpPr/>
          <p:nvPr/>
        </p:nvSpPr>
        <p:spPr>
          <a:xfrm>
            <a:off x="353160" y="417240"/>
            <a:ext cx="1876320" cy="1954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3"/>
          <p:cNvSpPr/>
          <p:nvPr/>
        </p:nvSpPr>
        <p:spPr>
          <a:xfrm>
            <a:off x="344160" y="829440"/>
            <a:ext cx="3503880" cy="1954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4"/>
          <p:cNvSpPr/>
          <p:nvPr/>
        </p:nvSpPr>
        <p:spPr>
          <a:xfrm>
            <a:off x="353160" y="1045440"/>
            <a:ext cx="5308920" cy="1908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5"/>
          <p:cNvSpPr/>
          <p:nvPr/>
        </p:nvSpPr>
        <p:spPr>
          <a:xfrm>
            <a:off x="10092600" y="1469160"/>
            <a:ext cx="972720" cy="1879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Line 6"/>
          <p:cNvSpPr/>
          <p:nvPr/>
        </p:nvSpPr>
        <p:spPr>
          <a:xfrm>
            <a:off x="3681720" y="3926520"/>
            <a:ext cx="1065960" cy="0"/>
          </a:xfrm>
          <a:prstGeom prst="line">
            <a:avLst/>
          </a:prstGeom>
          <a:ln w="1908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0" y="6669360"/>
            <a:ext cx="3531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A37EB8-6326-4D44-AFA0-89010E4B710B}" type="datetime1">
              <a:rPr b="0" lang="fr-FR" sz="12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10/02/2021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DBAF447-EEE8-4FAA-83B1-F504E5575CE8}" type="slidenum"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2</a:t>
            </a:fld>
            <a:endParaRPr b="0" lang="fr-FR" sz="100" spc="-1" strike="noStrike">
              <a:latin typeface="Times New Roman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0" y="6669360"/>
            <a:ext cx="354960" cy="1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00" spc="-1" strike="noStrike">
                <a:solidFill>
                  <a:srgbClr val="ffffff"/>
                </a:solidFill>
                <a:latin typeface="Signika Negative"/>
                <a:ea typeface="Signika Negative"/>
              </a:rPr>
              <a:t>Titre de la présentation - menu « Insertion / En-tête et pied de page »</a:t>
            </a:r>
            <a:endParaRPr b="0" lang="fr-FR" sz="100" spc="-1" strike="noStrike">
              <a:latin typeface="Times New Roman"/>
            </a:endParaRPr>
          </a:p>
        </p:txBody>
      </p:sp>
      <p:sp>
        <p:nvSpPr>
          <p:cNvPr id="400" name="TextShape 4"/>
          <p:cNvSpPr txBox="1"/>
          <p:nvPr/>
        </p:nvSpPr>
        <p:spPr>
          <a:xfrm>
            <a:off x="1830960" y="917640"/>
            <a:ext cx="9524520" cy="38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III/ Results different: 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depending on 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  <a:p>
            <a:pPr marL="50760"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400" spc="-1" strike="noStrike" cap="all">
                <a:solidFill>
                  <a:srgbClr val="ffffff"/>
                </a:solidFill>
                <a:latin typeface="Signika Negative"/>
                <a:ea typeface="Signika Negative"/>
              </a:rPr>
              <a:t>the number of layers </a:t>
            </a:r>
            <a:endParaRPr b="0" lang="fr-FR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Image 4" descr=""/>
          <p:cNvPicPr/>
          <p:nvPr/>
        </p:nvPicPr>
        <p:blipFill>
          <a:blip r:embed="rId1"/>
          <a:srcRect l="7978" t="7117" r="8782" b="6436"/>
          <a:stretch/>
        </p:blipFill>
        <p:spPr>
          <a:xfrm>
            <a:off x="6638760" y="97200"/>
            <a:ext cx="5062320" cy="2131560"/>
          </a:xfrm>
          <a:prstGeom prst="rect">
            <a:avLst/>
          </a:prstGeom>
          <a:ln>
            <a:noFill/>
          </a:ln>
        </p:spPr>
      </p:pic>
      <p:pic>
        <p:nvPicPr>
          <p:cNvPr id="402" name="Image 6" descr=""/>
          <p:cNvPicPr/>
          <p:nvPr/>
        </p:nvPicPr>
        <p:blipFill>
          <a:blip r:embed="rId2"/>
          <a:srcRect l="7740" t="7423" r="5509" b="6855"/>
          <a:stretch/>
        </p:blipFill>
        <p:spPr>
          <a:xfrm>
            <a:off x="978480" y="2447280"/>
            <a:ext cx="5212440" cy="2088360"/>
          </a:xfrm>
          <a:prstGeom prst="rect">
            <a:avLst/>
          </a:prstGeom>
          <a:ln>
            <a:noFill/>
          </a:ln>
        </p:spPr>
      </p:pic>
      <p:pic>
        <p:nvPicPr>
          <p:cNvPr id="403" name="Image 8" descr=""/>
          <p:cNvPicPr/>
          <p:nvPr/>
        </p:nvPicPr>
        <p:blipFill>
          <a:blip r:embed="rId3"/>
          <a:srcRect l="8262" t="8027" r="5669" b="8293"/>
          <a:stretch/>
        </p:blipFill>
        <p:spPr>
          <a:xfrm>
            <a:off x="6638760" y="2446200"/>
            <a:ext cx="5268960" cy="2076840"/>
          </a:xfrm>
          <a:prstGeom prst="rect">
            <a:avLst/>
          </a:prstGeom>
          <a:ln>
            <a:noFill/>
          </a:ln>
        </p:spPr>
      </p:pic>
      <p:pic>
        <p:nvPicPr>
          <p:cNvPr id="404" name="Image 12" descr=""/>
          <p:cNvPicPr/>
          <p:nvPr/>
        </p:nvPicPr>
        <p:blipFill>
          <a:blip r:embed="rId4"/>
          <a:srcRect l="8865" t="8410" r="8918" b="7383"/>
          <a:stretch/>
        </p:blipFill>
        <p:spPr>
          <a:xfrm>
            <a:off x="950760" y="140400"/>
            <a:ext cx="5029200" cy="2088360"/>
          </a:xfrm>
          <a:prstGeom prst="rect">
            <a:avLst/>
          </a:prstGeom>
          <a:ln>
            <a:noFill/>
          </a:ln>
        </p:spPr>
      </p:pic>
      <p:pic>
        <p:nvPicPr>
          <p:cNvPr id="405" name="Image 14" descr=""/>
          <p:cNvPicPr/>
          <p:nvPr/>
        </p:nvPicPr>
        <p:blipFill>
          <a:blip r:embed="rId5"/>
          <a:srcRect l="8944" t="9091" r="9278" b="7157"/>
          <a:stretch/>
        </p:blipFill>
        <p:spPr>
          <a:xfrm>
            <a:off x="1039320" y="4671360"/>
            <a:ext cx="4989960" cy="2071800"/>
          </a:xfrm>
          <a:prstGeom prst="rect">
            <a:avLst/>
          </a:prstGeom>
          <a:ln>
            <a:noFill/>
          </a:ln>
        </p:spPr>
      </p:pic>
      <p:pic>
        <p:nvPicPr>
          <p:cNvPr id="406" name="Image 16" descr=""/>
          <p:cNvPicPr/>
          <p:nvPr/>
        </p:nvPicPr>
        <p:blipFill>
          <a:blip r:embed="rId6"/>
          <a:srcRect l="7339" t="8104" r="4666" b="6927"/>
          <a:stretch/>
        </p:blipFill>
        <p:spPr>
          <a:xfrm>
            <a:off x="6598800" y="4689000"/>
            <a:ext cx="5334480" cy="20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LibreOffice/6.4.6.2$Linux_X86_64 LibreOffice_project/40$Build-2</Application>
  <Words>834</Words>
  <Paragraphs>244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2018-09-08T07:02:11Z</dcterms:created>
  <dc:creator>Camille Barboule</dc:creator>
  <dc:description/>
  <dc:language>fr-FR</dc:language>
  <cp:lastModifiedBy/>
  <dcterms:modified xsi:type="dcterms:W3CDTF">2021-02-10T10:16:54Z</dcterms:modified>
  <cp:revision>71</cp:revision>
  <dc:subject/>
  <dc:title>The negative impact of coronavirus health crisis on environment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