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dbccfb3e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dbccfb3e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dbccfb3e8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dbccfb3e8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62bf43ee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62bf43ee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dbccfb3e8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dbccfb3e8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62bf43ee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62bf43ee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e0a720c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e0a720c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2bf43ee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2bf43ee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dbccfb3e8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dbccfb3e8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62bf43ee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62bf43ee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dbccfb3e8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dbccfb3e8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dbccfb3e8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dbccfb3e8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333333"/>
              </a:buClr>
              <a:buSzPts val="1050"/>
              <a:buChar char="-"/>
            </a:pPr>
            <a:r>
              <a:t/>
            </a:r>
            <a:endParaRPr sz="1050">
              <a:solidFill>
                <a:srgbClr val="333333"/>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dbccfb3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dbccfb3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dbccfb3e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dbccfb3e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dbccfb3e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dbccfb3e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lnSpc>
                <a:spcPct val="100000"/>
              </a:lnSpc>
              <a:spcBef>
                <a:spcPts val="2400"/>
              </a:spcBef>
              <a:spcAft>
                <a:spcPts val="0"/>
              </a:spcAft>
              <a:buNone/>
            </a:pPr>
            <a:r>
              <a:rPr lang="fr" sz="3600">
                <a:highlight>
                  <a:srgbClr val="FFFFFF"/>
                </a:highlight>
              </a:rPr>
              <a:t>Projet INF728</a:t>
            </a:r>
            <a:endParaRPr sz="3600">
              <a:highlight>
                <a:srgbClr val="FFFFFF"/>
              </a:highlight>
            </a:endParaRPr>
          </a:p>
          <a:p>
            <a:pPr indent="0" lvl="0" marL="0" rtl="0" algn="ctr">
              <a:lnSpc>
                <a:spcPct val="100000"/>
              </a:lnSpc>
              <a:spcBef>
                <a:spcPts val="2400"/>
              </a:spcBef>
              <a:spcAft>
                <a:spcPts val="0"/>
              </a:spcAft>
              <a:buNone/>
            </a:pPr>
            <a:r>
              <a:rPr lang="fr" sz="3600">
                <a:highlight>
                  <a:srgbClr val="FFFFFF"/>
                </a:highlight>
              </a:rPr>
              <a:t>Analyse de la base de données GDELT</a:t>
            </a:r>
            <a:endParaRPr sz="3600">
              <a:highlight>
                <a:srgbClr val="FFFFFF"/>
              </a:highlight>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400"/>
              <a:t>Hamza AMRI, Camille COCHENER, Romain LEGRAND, Sophie LEVEUGLE, Rodolphe SIMONEAU</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311700" y="550625"/>
            <a:ext cx="85206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chemeClr val="dk2"/>
                </a:solidFill>
                <a:latin typeface="Open Sans"/>
                <a:ea typeface="Open Sans"/>
                <a:cs typeface="Open Sans"/>
                <a:sym typeface="Open Sans"/>
              </a:rPr>
              <a:t>Dresser la cartographie des relations entre les pays d’après le ton des articles : pour chaque paire (pays1, pays2), calculer le nombre d’articles, le ton moyen (agrégations sur Année/Mois/Jour, filtrage par pays ou carré de coordonnées)</a:t>
            </a:r>
            <a:endParaRPr sz="1400"/>
          </a:p>
        </p:txBody>
      </p:sp>
      <p:sp>
        <p:nvSpPr>
          <p:cNvPr id="214" name="Google Shape;214;p22"/>
          <p:cNvSpPr txBox="1"/>
          <p:nvPr>
            <p:ph idx="1" type="body"/>
          </p:nvPr>
        </p:nvSpPr>
        <p:spPr>
          <a:xfrm>
            <a:off x="426900" y="1920900"/>
            <a:ext cx="1450500" cy="7347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1000"/>
              <a:t>Mentions</a:t>
            </a:r>
            <a:endParaRPr b="1" sz="1000"/>
          </a:p>
          <a:p>
            <a:pPr indent="0" lvl="0" marL="0" rtl="0" algn="l">
              <a:lnSpc>
                <a:spcPct val="115000"/>
              </a:lnSpc>
              <a:spcBef>
                <a:spcPts val="0"/>
              </a:spcBef>
              <a:spcAft>
                <a:spcPts val="0"/>
              </a:spcAft>
              <a:buNone/>
            </a:pPr>
            <a:r>
              <a:rPr lang="fr" sz="1000"/>
              <a:t>GlobalEventID</a:t>
            </a:r>
            <a:endParaRPr sz="1000"/>
          </a:p>
          <a:p>
            <a:pPr indent="0" lvl="0" marL="0" rtl="0" algn="l">
              <a:lnSpc>
                <a:spcPct val="115000"/>
              </a:lnSpc>
              <a:spcBef>
                <a:spcPts val="0"/>
              </a:spcBef>
              <a:spcAft>
                <a:spcPts val="0"/>
              </a:spcAft>
              <a:buNone/>
            </a:pPr>
            <a:r>
              <a:t/>
            </a:r>
            <a:endParaRPr sz="1000"/>
          </a:p>
        </p:txBody>
      </p:sp>
      <p:sp>
        <p:nvSpPr>
          <p:cNvPr id="215" name="Google Shape;215;p22"/>
          <p:cNvSpPr/>
          <p:nvPr/>
        </p:nvSpPr>
        <p:spPr>
          <a:xfrm rot="5400000">
            <a:off x="1769450" y="2176200"/>
            <a:ext cx="623700" cy="2241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txBox="1"/>
          <p:nvPr>
            <p:ph type="title"/>
          </p:nvPr>
        </p:nvSpPr>
        <p:spPr>
          <a:xfrm>
            <a:off x="336125"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Requête 4</a:t>
            </a:r>
            <a:endParaRPr/>
          </a:p>
        </p:txBody>
      </p:sp>
      <p:sp>
        <p:nvSpPr>
          <p:cNvPr id="217" name="Google Shape;217;p22"/>
          <p:cNvSpPr txBox="1"/>
          <p:nvPr>
            <p:ph idx="1" type="body"/>
          </p:nvPr>
        </p:nvSpPr>
        <p:spPr>
          <a:xfrm>
            <a:off x="412350" y="2993775"/>
            <a:ext cx="1479600" cy="11421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1000"/>
              <a:t>Events</a:t>
            </a:r>
            <a:endParaRPr b="1" sz="1000"/>
          </a:p>
          <a:p>
            <a:pPr indent="0" lvl="0" marL="0" rtl="0" algn="l">
              <a:spcBef>
                <a:spcPts val="0"/>
              </a:spcBef>
              <a:spcAft>
                <a:spcPts val="0"/>
              </a:spcAft>
              <a:buNone/>
            </a:pPr>
            <a:r>
              <a:rPr lang="fr" sz="1000"/>
              <a:t>GlobalEventID</a:t>
            </a:r>
            <a:endParaRPr sz="1000"/>
          </a:p>
          <a:p>
            <a:pPr indent="0" lvl="0" marL="0" rtl="0" algn="l">
              <a:spcBef>
                <a:spcPts val="0"/>
              </a:spcBef>
              <a:spcAft>
                <a:spcPts val="0"/>
              </a:spcAft>
              <a:buNone/>
            </a:pPr>
            <a:r>
              <a:rPr lang="fr" sz="1000"/>
              <a:t>Day/Monthyear/ Year</a:t>
            </a:r>
            <a:endParaRPr sz="1000"/>
          </a:p>
          <a:p>
            <a:pPr indent="0" lvl="0" marL="0" rtl="0" algn="l">
              <a:spcBef>
                <a:spcPts val="0"/>
              </a:spcBef>
              <a:spcAft>
                <a:spcPts val="0"/>
              </a:spcAft>
              <a:buNone/>
            </a:pPr>
            <a:r>
              <a:rPr lang="fr" sz="1000"/>
              <a:t>Actor1CountryCode</a:t>
            </a:r>
            <a:endParaRPr sz="1000"/>
          </a:p>
          <a:p>
            <a:pPr indent="0" lvl="0" marL="0" rtl="0" algn="l">
              <a:spcBef>
                <a:spcPts val="0"/>
              </a:spcBef>
              <a:spcAft>
                <a:spcPts val="0"/>
              </a:spcAft>
              <a:buNone/>
            </a:pPr>
            <a:r>
              <a:rPr lang="fr" sz="1000"/>
              <a:t>Actor2CountryCode</a:t>
            </a:r>
            <a:endParaRPr sz="1000"/>
          </a:p>
          <a:p>
            <a:pPr indent="0" lvl="0" marL="0" rtl="0" algn="l">
              <a:spcBef>
                <a:spcPts val="0"/>
              </a:spcBef>
              <a:spcAft>
                <a:spcPts val="0"/>
              </a:spcAft>
              <a:buNone/>
            </a:pPr>
            <a:r>
              <a:rPr lang="fr" sz="1000"/>
              <a:t>AvgTone</a:t>
            </a:r>
            <a:endParaRPr sz="10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
        <p:nvSpPr>
          <p:cNvPr id="218" name="Google Shape;218;p22"/>
          <p:cNvSpPr txBox="1"/>
          <p:nvPr>
            <p:ph idx="1" type="body"/>
          </p:nvPr>
        </p:nvSpPr>
        <p:spPr>
          <a:xfrm>
            <a:off x="412325" y="4347875"/>
            <a:ext cx="8368200" cy="5751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◾Pas de </a:t>
            </a:r>
            <a:r>
              <a:rPr lang="fr" sz="1200"/>
              <a:t>coordonnées</a:t>
            </a:r>
            <a:r>
              <a:rPr lang="fr" sz="1200"/>
              <a:t> géographiques! e.g. Trump et Poutine au G20 à Hambourg. actors: USA/RUS géo: GER/GER</a:t>
            </a:r>
            <a:endParaRPr sz="1200"/>
          </a:p>
          <a:p>
            <a:pPr indent="0" lvl="0" marL="0" rtl="0" algn="l">
              <a:spcBef>
                <a:spcPts val="0"/>
              </a:spcBef>
              <a:spcAft>
                <a:spcPts val="0"/>
              </a:spcAft>
              <a:buNone/>
            </a:pPr>
            <a:r>
              <a:rPr lang="fr" sz="1200"/>
              <a:t>◾Pas d’utilisation de Tone dans la table GKG: aucune jointure possible avec Events</a:t>
            </a:r>
            <a:endParaRPr sz="1200"/>
          </a:p>
        </p:txBody>
      </p:sp>
      <p:sp>
        <p:nvSpPr>
          <p:cNvPr id="219" name="Google Shape;219;p22"/>
          <p:cNvSpPr txBox="1"/>
          <p:nvPr>
            <p:ph idx="1" type="body"/>
          </p:nvPr>
        </p:nvSpPr>
        <p:spPr>
          <a:xfrm>
            <a:off x="426900" y="1485125"/>
            <a:ext cx="1450500" cy="311400"/>
          </a:xfrm>
          <a:prstGeom prst="rect">
            <a:avLst/>
          </a:prstGeom>
          <a:ln cap="flat" cmpd="sng" w="9525">
            <a:solidFill>
              <a:srgbClr val="999999"/>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000"/>
              <a:t>Champs utilisés</a:t>
            </a:r>
            <a:endParaRPr b="1" sz="1000"/>
          </a:p>
        </p:txBody>
      </p:sp>
      <p:sp>
        <p:nvSpPr>
          <p:cNvPr id="220" name="Google Shape;220;p22"/>
          <p:cNvSpPr txBox="1"/>
          <p:nvPr>
            <p:ph idx="1" type="body"/>
          </p:nvPr>
        </p:nvSpPr>
        <p:spPr>
          <a:xfrm>
            <a:off x="2285200" y="1920900"/>
            <a:ext cx="1814100" cy="707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1000"/>
              <a:t>Aggregation</a:t>
            </a:r>
            <a:endParaRPr b="1" sz="1000"/>
          </a:p>
          <a:p>
            <a:pPr indent="0" lvl="0" marL="0" marR="0" rtl="0" algn="ctr">
              <a:lnSpc>
                <a:spcPct val="115000"/>
              </a:lnSpc>
              <a:spcBef>
                <a:spcPts val="0"/>
              </a:spcBef>
              <a:spcAft>
                <a:spcPts val="0"/>
              </a:spcAft>
              <a:buNone/>
            </a:pPr>
            <a:r>
              <a:t/>
            </a:r>
            <a:endParaRPr b="1" sz="500"/>
          </a:p>
          <a:p>
            <a:pPr indent="0" lvl="0" marL="0" rtl="0" algn="l">
              <a:spcBef>
                <a:spcPts val="0"/>
              </a:spcBef>
              <a:spcAft>
                <a:spcPts val="0"/>
              </a:spcAft>
              <a:buNone/>
            </a:pPr>
            <a:r>
              <a:rPr lang="fr" sz="1000"/>
              <a:t>count(EventID)→</a:t>
            </a:r>
            <a:r>
              <a:rPr lang="fr" sz="1000"/>
              <a:t>NbArticles </a:t>
            </a:r>
            <a:endParaRPr sz="1000"/>
          </a:p>
        </p:txBody>
      </p:sp>
      <p:sp>
        <p:nvSpPr>
          <p:cNvPr id="221" name="Google Shape;221;p22"/>
          <p:cNvSpPr txBox="1"/>
          <p:nvPr>
            <p:ph idx="1" type="body"/>
          </p:nvPr>
        </p:nvSpPr>
        <p:spPr>
          <a:xfrm>
            <a:off x="2285200" y="1485125"/>
            <a:ext cx="1814100" cy="311400"/>
          </a:xfrm>
          <a:prstGeom prst="rect">
            <a:avLst/>
          </a:prstGeom>
          <a:ln cap="flat" cmpd="sng" w="9525">
            <a:solidFill>
              <a:srgbClr val="999999"/>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000"/>
              <a:t>Pré-Traitements Spark</a:t>
            </a:r>
            <a:endParaRPr b="1" sz="1000"/>
          </a:p>
        </p:txBody>
      </p:sp>
      <p:sp>
        <p:nvSpPr>
          <p:cNvPr id="222" name="Google Shape;222;p22"/>
          <p:cNvSpPr txBox="1"/>
          <p:nvPr>
            <p:ph idx="1" type="body"/>
          </p:nvPr>
        </p:nvSpPr>
        <p:spPr>
          <a:xfrm>
            <a:off x="2270650" y="3012900"/>
            <a:ext cx="1828800" cy="1122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1000"/>
              <a:t>Jointure</a:t>
            </a:r>
            <a:endParaRPr b="1" sz="1000"/>
          </a:p>
          <a:p>
            <a:pPr indent="0" lvl="0" marL="0" marR="0" rtl="0" algn="l">
              <a:lnSpc>
                <a:spcPct val="115000"/>
              </a:lnSpc>
              <a:spcBef>
                <a:spcPts val="0"/>
              </a:spcBef>
              <a:spcAft>
                <a:spcPts val="0"/>
              </a:spcAft>
              <a:buNone/>
            </a:pPr>
            <a:r>
              <a:t/>
            </a:r>
            <a:endParaRPr sz="200"/>
          </a:p>
          <a:p>
            <a:pPr indent="0" lvl="0" marL="0" rtl="0" algn="l">
              <a:spcBef>
                <a:spcPts val="0"/>
              </a:spcBef>
              <a:spcAft>
                <a:spcPts val="0"/>
              </a:spcAft>
              <a:buNone/>
            </a:pPr>
            <a:r>
              <a:rPr lang="fr" sz="1000"/>
              <a:t>sur GlobalEventID</a:t>
            </a:r>
            <a:endParaRPr sz="1000"/>
          </a:p>
          <a:p>
            <a:pPr indent="0" lvl="0" marL="0" rtl="0" algn="l">
              <a:spcBef>
                <a:spcPts val="0"/>
              </a:spcBef>
              <a:spcAft>
                <a:spcPts val="0"/>
              </a:spcAft>
              <a:buNone/>
            </a:pPr>
            <a:r>
              <a:t/>
            </a:r>
            <a:endParaRPr sz="500"/>
          </a:p>
          <a:p>
            <a:pPr indent="0" lvl="0" marL="0" rtl="0" algn="ctr">
              <a:spcBef>
                <a:spcPts val="0"/>
              </a:spcBef>
              <a:spcAft>
                <a:spcPts val="0"/>
              </a:spcAft>
              <a:buNone/>
            </a:pPr>
            <a:r>
              <a:rPr b="1" lang="fr" sz="1000"/>
              <a:t>Aggregation</a:t>
            </a:r>
            <a:endParaRPr b="1" sz="1000"/>
          </a:p>
          <a:p>
            <a:pPr indent="0" lvl="0" marL="0" rtl="0" algn="l">
              <a:spcBef>
                <a:spcPts val="0"/>
              </a:spcBef>
              <a:spcAft>
                <a:spcPts val="0"/>
              </a:spcAft>
              <a:buNone/>
            </a:pPr>
            <a:r>
              <a:t/>
            </a:r>
            <a:endParaRPr sz="200"/>
          </a:p>
          <a:p>
            <a:pPr indent="0" lvl="0" marL="0" rtl="0" algn="l">
              <a:spcBef>
                <a:spcPts val="0"/>
              </a:spcBef>
              <a:spcAft>
                <a:spcPts val="0"/>
              </a:spcAft>
              <a:buNone/>
            </a:pPr>
            <a:r>
              <a:rPr lang="fr" sz="1000"/>
              <a:t>count(NbArticles)</a:t>
            </a:r>
            <a:endParaRPr sz="1000"/>
          </a:p>
          <a:p>
            <a:pPr indent="0" lvl="0" marL="0" rtl="0" algn="l">
              <a:spcBef>
                <a:spcPts val="0"/>
              </a:spcBef>
              <a:spcAft>
                <a:spcPts val="0"/>
              </a:spcAft>
              <a:buNone/>
            </a:pPr>
            <a:r>
              <a:rPr lang="fr" sz="1000"/>
              <a:t>avg(AvgTone)</a:t>
            </a:r>
            <a:endParaRPr sz="1000"/>
          </a:p>
        </p:txBody>
      </p:sp>
      <p:sp>
        <p:nvSpPr>
          <p:cNvPr id="223" name="Google Shape;223;p22"/>
          <p:cNvSpPr/>
          <p:nvPr/>
        </p:nvSpPr>
        <p:spPr>
          <a:xfrm rot="5400000">
            <a:off x="1769450" y="3452775"/>
            <a:ext cx="623700" cy="2241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rot="10800000">
            <a:off x="2841850" y="2720238"/>
            <a:ext cx="623700" cy="200700"/>
          </a:xfrm>
          <a:prstGeom prst="triangle">
            <a:avLst>
              <a:gd fmla="val 4973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txBox="1"/>
          <p:nvPr>
            <p:ph idx="1" type="body"/>
          </p:nvPr>
        </p:nvSpPr>
        <p:spPr>
          <a:xfrm>
            <a:off x="4541388" y="1485125"/>
            <a:ext cx="1641300" cy="311400"/>
          </a:xfrm>
          <a:prstGeom prst="rect">
            <a:avLst/>
          </a:prstGeom>
          <a:ln cap="flat" cmpd="sng" w="9525">
            <a:solidFill>
              <a:srgbClr val="999999"/>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000"/>
              <a:t>Dataframe Spark final</a:t>
            </a:r>
            <a:endParaRPr b="1" sz="1000"/>
          </a:p>
        </p:txBody>
      </p:sp>
      <p:sp>
        <p:nvSpPr>
          <p:cNvPr id="226" name="Google Shape;226;p22"/>
          <p:cNvSpPr/>
          <p:nvPr/>
        </p:nvSpPr>
        <p:spPr>
          <a:xfrm rot="5400000">
            <a:off x="3985150" y="3462300"/>
            <a:ext cx="623700" cy="2241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ph idx="1" type="body"/>
          </p:nvPr>
        </p:nvSpPr>
        <p:spPr>
          <a:xfrm>
            <a:off x="4518600" y="3012900"/>
            <a:ext cx="1686900" cy="1122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000"/>
              <a:t>Actor1CountryCode</a:t>
            </a:r>
            <a:endParaRPr sz="1000"/>
          </a:p>
          <a:p>
            <a:pPr indent="0" lvl="0" marL="0" rtl="0" algn="l">
              <a:spcBef>
                <a:spcPts val="0"/>
              </a:spcBef>
              <a:spcAft>
                <a:spcPts val="0"/>
              </a:spcAft>
              <a:buNone/>
            </a:pPr>
            <a:r>
              <a:rPr lang="fr" sz="1000"/>
              <a:t>Actor2CountryCode</a:t>
            </a:r>
            <a:endParaRPr sz="1000"/>
          </a:p>
          <a:p>
            <a:pPr indent="0" lvl="0" marL="0" rtl="0" algn="l">
              <a:spcBef>
                <a:spcPts val="0"/>
              </a:spcBef>
              <a:spcAft>
                <a:spcPts val="0"/>
              </a:spcAft>
              <a:buNone/>
            </a:pPr>
            <a:r>
              <a:rPr lang="fr" sz="1000"/>
              <a:t>Day/Monthyear/ Year</a:t>
            </a:r>
            <a:endParaRPr sz="1000"/>
          </a:p>
          <a:p>
            <a:pPr indent="0" lvl="0" marL="0" rtl="0" algn="l">
              <a:spcBef>
                <a:spcPts val="0"/>
              </a:spcBef>
              <a:spcAft>
                <a:spcPts val="0"/>
              </a:spcAft>
              <a:buNone/>
            </a:pPr>
            <a:r>
              <a:rPr lang="fr" sz="1000"/>
              <a:t>NbArticles</a:t>
            </a:r>
            <a:endParaRPr sz="1000"/>
          </a:p>
          <a:p>
            <a:pPr indent="0" lvl="0" marL="0" rtl="0" algn="l">
              <a:spcBef>
                <a:spcPts val="0"/>
              </a:spcBef>
              <a:spcAft>
                <a:spcPts val="0"/>
              </a:spcAft>
              <a:buNone/>
            </a:pPr>
            <a:r>
              <a:rPr lang="fr" sz="1000"/>
              <a:t>AvgTone</a:t>
            </a:r>
            <a:endParaRPr sz="1000"/>
          </a:p>
          <a:p>
            <a:pPr indent="0" lvl="0" marL="0" rtl="0" algn="l">
              <a:spcBef>
                <a:spcPts val="0"/>
              </a:spcBef>
              <a:spcAft>
                <a:spcPts val="0"/>
              </a:spcAft>
              <a:buNone/>
            </a:pPr>
            <a:r>
              <a:t/>
            </a:r>
            <a:endParaRPr sz="1000"/>
          </a:p>
        </p:txBody>
      </p:sp>
      <p:sp>
        <p:nvSpPr>
          <p:cNvPr id="228" name="Google Shape;228;p22"/>
          <p:cNvSpPr/>
          <p:nvPr/>
        </p:nvSpPr>
        <p:spPr>
          <a:xfrm rot="5400000">
            <a:off x="6054275" y="3458775"/>
            <a:ext cx="651600" cy="212100"/>
          </a:xfrm>
          <a:prstGeom prst="triangle">
            <a:avLst>
              <a:gd fmla="val 4963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2"/>
          <p:cNvPicPr preferRelativeResize="0"/>
          <p:nvPr/>
        </p:nvPicPr>
        <p:blipFill>
          <a:blip r:embed="rId3">
            <a:alphaModFix/>
          </a:blip>
          <a:stretch>
            <a:fillRect/>
          </a:stretch>
        </p:blipFill>
        <p:spPr>
          <a:xfrm>
            <a:off x="6765122" y="3162975"/>
            <a:ext cx="1199553" cy="803701"/>
          </a:xfrm>
          <a:prstGeom prst="rect">
            <a:avLst/>
          </a:prstGeom>
          <a:noFill/>
          <a:ln>
            <a:noFill/>
          </a:ln>
        </p:spPr>
      </p:pic>
      <p:sp>
        <p:nvSpPr>
          <p:cNvPr id="230" name="Google Shape;230;p22"/>
          <p:cNvSpPr txBox="1"/>
          <p:nvPr>
            <p:ph idx="1" type="body"/>
          </p:nvPr>
        </p:nvSpPr>
        <p:spPr>
          <a:xfrm>
            <a:off x="6564050" y="1353413"/>
            <a:ext cx="16017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Stocké en Cassandra</a:t>
            </a:r>
            <a:endParaRPr b="1" sz="1000"/>
          </a:p>
          <a:p>
            <a:pPr indent="0" lvl="0" marL="0" rtl="0" algn="ctr">
              <a:spcBef>
                <a:spcPts val="0"/>
              </a:spcBef>
              <a:spcAft>
                <a:spcPts val="0"/>
              </a:spcAft>
              <a:buNone/>
            </a:pPr>
            <a:r>
              <a:rPr b="1" lang="fr" sz="1000"/>
              <a:t>Interrogé en Spark.sql</a:t>
            </a:r>
            <a:endParaRPr b="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Budget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311700" y="142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Budget</a:t>
            </a:r>
            <a:endParaRPr/>
          </a:p>
        </p:txBody>
      </p:sp>
      <p:sp>
        <p:nvSpPr>
          <p:cNvPr id="241" name="Google Shape;241;p24"/>
          <p:cNvSpPr txBox="1"/>
          <p:nvPr/>
        </p:nvSpPr>
        <p:spPr>
          <a:xfrm>
            <a:off x="311700" y="1071325"/>
            <a:ext cx="4418400" cy="23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Open Sans"/>
                <a:ea typeface="Open Sans"/>
                <a:cs typeface="Open Sans"/>
                <a:sym typeface="Open Sans"/>
              </a:rPr>
              <a:t>Détails des plus grandes sources de dépenses :</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fr">
                <a:solidFill>
                  <a:srgbClr val="6AA84F"/>
                </a:solidFill>
                <a:latin typeface="Open Sans"/>
                <a:ea typeface="Open Sans"/>
                <a:cs typeface="Open Sans"/>
                <a:sym typeface="Open Sans"/>
              </a:rPr>
              <a:t>EMR</a:t>
            </a:r>
            <a:endParaRPr b="1">
              <a:solidFill>
                <a:srgbClr val="6AA84F"/>
              </a:solidFill>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fr">
                <a:latin typeface="Open Sans"/>
                <a:ea typeface="Open Sans"/>
                <a:cs typeface="Open Sans"/>
                <a:sym typeface="Open Sans"/>
              </a:rPr>
              <a:t>m5.xlarge : 0,048 USD per Hour pour EMR → </a:t>
            </a:r>
            <a:r>
              <a:rPr b="1" lang="fr">
                <a:latin typeface="Open Sans"/>
                <a:ea typeface="Open Sans"/>
                <a:cs typeface="Open Sans"/>
                <a:sym typeface="Open Sans"/>
              </a:rPr>
              <a:t>$12.19</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fr">
                <a:solidFill>
                  <a:srgbClr val="3D85C6"/>
                </a:solidFill>
                <a:latin typeface="Open Sans"/>
                <a:ea typeface="Open Sans"/>
                <a:cs typeface="Open Sans"/>
                <a:sym typeface="Open Sans"/>
              </a:rPr>
              <a:t>EC2</a:t>
            </a:r>
            <a:endParaRPr b="1">
              <a:solidFill>
                <a:srgbClr val="3D85C6"/>
              </a:solidFill>
              <a:latin typeface="Open Sans"/>
              <a:ea typeface="Open Sans"/>
              <a:cs typeface="Open Sans"/>
              <a:sym typeface="Open Sans"/>
            </a:endParaRPr>
          </a:p>
          <a:p>
            <a:pPr indent="-317500" lvl="0" marL="457200" marR="0" rtl="0" algn="l">
              <a:lnSpc>
                <a:spcPct val="100000"/>
              </a:lnSpc>
              <a:spcBef>
                <a:spcPts val="0"/>
              </a:spcBef>
              <a:spcAft>
                <a:spcPts val="0"/>
              </a:spcAft>
              <a:buSzPts val="1400"/>
              <a:buFont typeface="Open Sans"/>
              <a:buChar char="●"/>
            </a:pPr>
            <a:r>
              <a:rPr lang="fr">
                <a:latin typeface="Open Sans"/>
                <a:ea typeface="Open Sans"/>
                <a:cs typeface="Open Sans"/>
                <a:sym typeface="Open Sans"/>
              </a:rPr>
              <a:t>$0.0928 per On Demand Linux t2.large Instance Hour → </a:t>
            </a:r>
            <a:r>
              <a:rPr b="1" lang="fr">
                <a:latin typeface="Open Sans"/>
                <a:ea typeface="Open Sans"/>
                <a:cs typeface="Open Sans"/>
                <a:sym typeface="Open Sans"/>
              </a:rPr>
              <a:t>$9.26</a:t>
            </a:r>
            <a:endParaRPr b="1">
              <a:latin typeface="Open Sans"/>
              <a:ea typeface="Open Sans"/>
              <a:cs typeface="Open Sans"/>
              <a:sym typeface="Open Sans"/>
            </a:endParaRPr>
          </a:p>
          <a:p>
            <a:pPr indent="-317500" lvl="0" marL="457200" marR="0" rtl="0" algn="l">
              <a:lnSpc>
                <a:spcPct val="100000"/>
              </a:lnSpc>
              <a:spcBef>
                <a:spcPts val="0"/>
              </a:spcBef>
              <a:spcAft>
                <a:spcPts val="0"/>
              </a:spcAft>
              <a:buSzPts val="1400"/>
              <a:buFont typeface="Open Sans"/>
              <a:buChar char="●"/>
            </a:pPr>
            <a:r>
              <a:rPr lang="fr">
                <a:latin typeface="Open Sans"/>
                <a:ea typeface="Open Sans"/>
                <a:cs typeface="Open Sans"/>
                <a:sym typeface="Open Sans"/>
              </a:rPr>
              <a:t>$0.192 per On Demand Linux m5.xlarge Instance Hour → </a:t>
            </a:r>
            <a:r>
              <a:rPr b="1" lang="fr">
                <a:latin typeface="Open Sans"/>
                <a:ea typeface="Open Sans"/>
                <a:cs typeface="Open Sans"/>
                <a:sym typeface="Open Sans"/>
              </a:rPr>
              <a:t>$49.43</a:t>
            </a:r>
            <a:endParaRPr b="1"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42" name="Google Shape;242;p24"/>
          <p:cNvSpPr txBox="1"/>
          <p:nvPr/>
        </p:nvSpPr>
        <p:spPr>
          <a:xfrm>
            <a:off x="243650" y="3661175"/>
            <a:ext cx="4265400" cy="1083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fr">
                <a:latin typeface="Open Sans"/>
                <a:ea typeface="Open Sans"/>
                <a:cs typeface="Open Sans"/>
                <a:sym typeface="Open Sans"/>
              </a:rPr>
              <a:t>A noter :</a:t>
            </a:r>
            <a:endParaRPr b="1" i="1">
              <a:latin typeface="Open Sans"/>
              <a:ea typeface="Open Sans"/>
              <a:cs typeface="Open Sans"/>
              <a:sym typeface="Open Sans"/>
            </a:endParaRPr>
          </a:p>
          <a:p>
            <a:pPr indent="0" lvl="0" marL="0" rtl="0" algn="l">
              <a:spcBef>
                <a:spcPts val="0"/>
              </a:spcBef>
              <a:spcAft>
                <a:spcPts val="0"/>
              </a:spcAft>
              <a:buNone/>
            </a:pPr>
            <a:r>
              <a:rPr i="1" lang="fr">
                <a:latin typeface="Open Sans"/>
                <a:ea typeface="Open Sans"/>
                <a:cs typeface="Open Sans"/>
                <a:sym typeface="Open Sans"/>
              </a:rPr>
              <a:t>Nous avons dû créer un 2e cluster, car nous avons rencontré de nombreux problèmes de timeOut sur le cluster initial. </a:t>
            </a:r>
            <a:endParaRPr i="1"/>
          </a:p>
        </p:txBody>
      </p:sp>
      <p:pic>
        <p:nvPicPr>
          <p:cNvPr id="243" name="Google Shape;243;p24"/>
          <p:cNvPicPr preferRelativeResize="0"/>
          <p:nvPr/>
        </p:nvPicPr>
        <p:blipFill>
          <a:blip r:embed="rId3">
            <a:alphaModFix/>
          </a:blip>
          <a:stretch>
            <a:fillRect/>
          </a:stretch>
        </p:blipFill>
        <p:spPr>
          <a:xfrm>
            <a:off x="4882500" y="1001875"/>
            <a:ext cx="4109098" cy="37702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Performances et limites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6"/>
          <p:cNvSpPr txBox="1"/>
          <p:nvPr>
            <p:ph idx="1" type="body"/>
          </p:nvPr>
        </p:nvSpPr>
        <p:spPr>
          <a:xfrm>
            <a:off x="516225" y="732925"/>
            <a:ext cx="3965100" cy="3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1600"/>
              <a:t>Prétraitement et stockage </a:t>
            </a:r>
            <a:endParaRPr sz="1600"/>
          </a:p>
          <a:p>
            <a:pPr indent="-330200" lvl="0" marL="457200" rtl="0" algn="l">
              <a:spcBef>
                <a:spcPts val="1600"/>
              </a:spcBef>
              <a:spcAft>
                <a:spcPts val="0"/>
              </a:spcAft>
              <a:buSzPts val="1600"/>
              <a:buChar char="●"/>
            </a:pPr>
            <a:r>
              <a:rPr lang="fr" sz="1600"/>
              <a:t>Requête 1 : 9 min</a:t>
            </a:r>
            <a:endParaRPr sz="1600"/>
          </a:p>
          <a:p>
            <a:pPr indent="-330200" lvl="0" marL="457200" rtl="0" algn="l">
              <a:spcBef>
                <a:spcPts val="0"/>
              </a:spcBef>
              <a:spcAft>
                <a:spcPts val="0"/>
              </a:spcAft>
              <a:buSzPts val="1600"/>
              <a:buChar char="●"/>
            </a:pPr>
            <a:r>
              <a:rPr lang="fr" sz="1600"/>
              <a:t>Requête 2 : 6 min</a:t>
            </a:r>
            <a:endParaRPr sz="1600"/>
          </a:p>
          <a:p>
            <a:pPr indent="-330200" lvl="0" marL="457200" rtl="0" algn="l">
              <a:spcBef>
                <a:spcPts val="0"/>
              </a:spcBef>
              <a:spcAft>
                <a:spcPts val="0"/>
              </a:spcAft>
              <a:buSzPts val="1600"/>
              <a:buChar char="●"/>
            </a:pPr>
            <a:r>
              <a:rPr lang="fr" sz="1600"/>
              <a:t>Requête 3 : 40+34+2h11 min</a:t>
            </a:r>
            <a:endParaRPr sz="1600"/>
          </a:p>
          <a:p>
            <a:pPr indent="-330200" lvl="0" marL="457200" rtl="0" algn="l">
              <a:spcBef>
                <a:spcPts val="0"/>
              </a:spcBef>
              <a:spcAft>
                <a:spcPts val="0"/>
              </a:spcAft>
              <a:buSzPts val="1600"/>
              <a:buChar char="●"/>
            </a:pPr>
            <a:r>
              <a:rPr lang="fr" sz="1600"/>
              <a:t>Requête 4 : 9 min</a:t>
            </a:r>
            <a:endParaRPr sz="1600"/>
          </a:p>
          <a:p>
            <a:pPr indent="0" lvl="0" marL="0" rtl="0" algn="l">
              <a:spcBef>
                <a:spcPts val="1600"/>
              </a:spcBef>
              <a:spcAft>
                <a:spcPts val="0"/>
              </a:spcAft>
              <a:buNone/>
            </a:pPr>
            <a:r>
              <a:rPr b="1" lang="fr" sz="1600"/>
              <a:t>Requête SparkSQL rapide + stockage durable via cassandra</a:t>
            </a:r>
            <a:endParaRPr b="1" sz="1600"/>
          </a:p>
          <a:p>
            <a:pPr indent="0" lvl="0" marL="0" rtl="0" algn="l">
              <a:spcBef>
                <a:spcPts val="1600"/>
              </a:spcBef>
              <a:spcAft>
                <a:spcPts val="0"/>
              </a:spcAft>
              <a:buNone/>
            </a:pPr>
            <a:r>
              <a:rPr b="1" lang="fr" sz="1600"/>
              <a:t>Volumétrie pour 1 mois : </a:t>
            </a:r>
            <a:r>
              <a:rPr lang="fr" sz="1600"/>
              <a:t>~40Go</a:t>
            </a:r>
            <a:endParaRPr sz="1600"/>
          </a:p>
          <a:p>
            <a:pPr indent="0" lvl="0" marL="0" rtl="0" algn="l">
              <a:spcBef>
                <a:spcPts val="1600"/>
              </a:spcBef>
              <a:spcAft>
                <a:spcPts val="0"/>
              </a:spcAft>
              <a:buNone/>
            </a:pPr>
            <a:r>
              <a:rPr b="1" lang="fr" sz="1600"/>
              <a:t>Résilience à la panne</a:t>
            </a:r>
            <a:endParaRPr b="1" sz="1600"/>
          </a:p>
          <a:p>
            <a:pPr indent="-330200" lvl="0" marL="457200" rtl="0" algn="l">
              <a:spcBef>
                <a:spcPts val="0"/>
              </a:spcBef>
              <a:spcAft>
                <a:spcPts val="0"/>
              </a:spcAft>
              <a:buSzPts val="1600"/>
              <a:buChar char="●"/>
            </a:pPr>
            <a:r>
              <a:rPr lang="fr" sz="1600"/>
              <a:t>Test : mise en panne d’un noeud sans aucun effet sur le fonctionnement du cluster </a:t>
            </a:r>
            <a:endParaRPr b="1" sz="16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254" name="Google Shape;254;p26"/>
          <p:cNvSpPr txBox="1"/>
          <p:nvPr>
            <p:ph idx="1" type="body"/>
          </p:nvPr>
        </p:nvSpPr>
        <p:spPr>
          <a:xfrm>
            <a:off x="4657875" y="732925"/>
            <a:ext cx="4136100" cy="41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1600"/>
              <a:t>Limites/Améliorations</a:t>
            </a:r>
            <a:endParaRPr b="1" sz="1600"/>
          </a:p>
          <a:p>
            <a:pPr indent="-330200" lvl="0" marL="457200" rtl="0" algn="l">
              <a:spcBef>
                <a:spcPts val="1600"/>
              </a:spcBef>
              <a:spcAft>
                <a:spcPts val="0"/>
              </a:spcAft>
              <a:buSzPts val="1600"/>
              <a:buChar char="●"/>
            </a:pPr>
            <a:r>
              <a:rPr lang="fr" sz="1600"/>
              <a:t>Optimisation des jobs Spark</a:t>
            </a:r>
            <a:endParaRPr sz="1600"/>
          </a:p>
          <a:p>
            <a:pPr indent="-330200" lvl="0" marL="457200" rtl="0" algn="l">
              <a:spcBef>
                <a:spcPts val="1600"/>
              </a:spcBef>
              <a:spcAft>
                <a:spcPts val="0"/>
              </a:spcAft>
              <a:buSzPts val="1600"/>
              <a:buChar char="●"/>
            </a:pPr>
            <a:r>
              <a:rPr lang="fr" sz="1600"/>
              <a:t>Ingestion d’une année de données </a:t>
            </a:r>
            <a:endParaRPr sz="1600"/>
          </a:p>
          <a:p>
            <a:pPr indent="-330200" lvl="0" marL="457200" rtl="0" algn="l">
              <a:spcBef>
                <a:spcPts val="1000"/>
              </a:spcBef>
              <a:spcAft>
                <a:spcPts val="0"/>
              </a:spcAft>
              <a:buSzPts val="1600"/>
              <a:buChar char="●"/>
            </a:pPr>
            <a:r>
              <a:rPr lang="fr" sz="1600"/>
              <a:t>Amélioration des représentations graphiques</a:t>
            </a:r>
            <a:endParaRPr sz="1600"/>
          </a:p>
          <a:p>
            <a:pPr indent="-330200" lvl="0" marL="457200" rtl="0" algn="l">
              <a:spcBef>
                <a:spcPts val="1600"/>
              </a:spcBef>
              <a:spcAft>
                <a:spcPts val="1600"/>
              </a:spcAft>
              <a:buSzPts val="1600"/>
              <a:buChar char="●"/>
            </a:pPr>
            <a:r>
              <a:rPr lang="fr" sz="1600"/>
              <a:t>Requêter les données directement en CQL et améliorer les performances de requêtage </a:t>
            </a:r>
            <a:endParaRPr sz="1600"/>
          </a:p>
        </p:txBody>
      </p:sp>
      <p:sp>
        <p:nvSpPr>
          <p:cNvPr id="255" name="Google Shape;255;p26"/>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Performances &amp; limites ( Performances sur 1 mois) </a:t>
            </a:r>
            <a:endParaRPr/>
          </a:p>
        </p:txBody>
      </p:sp>
      <p:cxnSp>
        <p:nvCxnSpPr>
          <p:cNvPr id="256" name="Google Shape;256;p26"/>
          <p:cNvCxnSpPr/>
          <p:nvPr/>
        </p:nvCxnSpPr>
        <p:spPr>
          <a:xfrm>
            <a:off x="4481325" y="1286825"/>
            <a:ext cx="0" cy="2987700"/>
          </a:xfrm>
          <a:prstGeom prst="straightConnector1">
            <a:avLst/>
          </a:prstGeom>
          <a:noFill/>
          <a:ln cap="flat" cmpd="sng" w="19050">
            <a:solidFill>
              <a:schemeClr val="dk2"/>
            </a:solidFill>
            <a:prstDash val="dash"/>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fr" sz="2400"/>
              <a:t>Présentation et choix de l’architecture</a:t>
            </a:r>
            <a:endParaRPr sz="2400"/>
          </a:p>
          <a:p>
            <a:pPr indent="-381000" lvl="0" marL="457200" rtl="0" algn="l">
              <a:spcBef>
                <a:spcPts val="0"/>
              </a:spcBef>
              <a:spcAft>
                <a:spcPts val="0"/>
              </a:spcAft>
              <a:buSzPts val="2400"/>
              <a:buAutoNum type="arabicPeriod"/>
            </a:pPr>
            <a:r>
              <a:rPr lang="fr" sz="2400"/>
              <a:t>Modélisation des données et requêtage</a:t>
            </a:r>
            <a:endParaRPr sz="2400"/>
          </a:p>
          <a:p>
            <a:pPr indent="-381000" lvl="0" marL="457200" rtl="0" algn="l">
              <a:spcBef>
                <a:spcPts val="0"/>
              </a:spcBef>
              <a:spcAft>
                <a:spcPts val="0"/>
              </a:spcAft>
              <a:buSzPts val="2400"/>
              <a:buAutoNum type="arabicPeriod"/>
            </a:pPr>
            <a:r>
              <a:rPr lang="fr" sz="2400"/>
              <a:t>Budget</a:t>
            </a:r>
            <a:endParaRPr sz="2400"/>
          </a:p>
          <a:p>
            <a:pPr indent="-381000" lvl="0" marL="457200" rtl="0" algn="l">
              <a:spcBef>
                <a:spcPts val="0"/>
              </a:spcBef>
              <a:spcAft>
                <a:spcPts val="0"/>
              </a:spcAft>
              <a:buSzPts val="2400"/>
              <a:buAutoNum type="arabicPeriod"/>
            </a:pPr>
            <a:r>
              <a:rPr lang="fr" sz="2400"/>
              <a:t>Performances et limites</a:t>
            </a:r>
            <a:endParaRPr sz="2400"/>
          </a:p>
          <a:p>
            <a:pPr indent="-381000" lvl="0" marL="457200" rtl="0" algn="l">
              <a:spcBef>
                <a:spcPts val="0"/>
              </a:spcBef>
              <a:spcAft>
                <a:spcPts val="0"/>
              </a:spcAft>
              <a:buSzPts val="2400"/>
              <a:buAutoNum type="arabicPeriod"/>
            </a:pPr>
            <a:r>
              <a:rPr lang="fr" sz="2400"/>
              <a:t>Demo</a:t>
            </a:r>
            <a:endParaRPr sz="2400"/>
          </a:p>
        </p:txBody>
      </p:sp>
      <p:sp>
        <p:nvSpPr>
          <p:cNvPr id="73" name="Google Shape;73;p14"/>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Présentation et choix de l’architecture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142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l’architecture</a:t>
            </a:r>
            <a:endParaRPr/>
          </a:p>
        </p:txBody>
      </p:sp>
      <p:grpSp>
        <p:nvGrpSpPr>
          <p:cNvPr id="84" name="Google Shape;84;p16"/>
          <p:cNvGrpSpPr/>
          <p:nvPr/>
        </p:nvGrpSpPr>
        <p:grpSpPr>
          <a:xfrm>
            <a:off x="561400" y="936625"/>
            <a:ext cx="1710300" cy="3748450"/>
            <a:chOff x="409000" y="936625"/>
            <a:chExt cx="1710300" cy="3748450"/>
          </a:xfrm>
        </p:grpSpPr>
        <p:sp>
          <p:nvSpPr>
            <p:cNvPr id="85" name="Google Shape;85;p16"/>
            <p:cNvSpPr/>
            <p:nvPr/>
          </p:nvSpPr>
          <p:spPr>
            <a:xfrm>
              <a:off x="409000" y="1301375"/>
              <a:ext cx="1710300" cy="33837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570125" y="1400525"/>
              <a:ext cx="13260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Open Sans"/>
                  <a:ea typeface="Open Sans"/>
                  <a:cs typeface="Open Sans"/>
                  <a:sym typeface="Open Sans"/>
                </a:rPr>
                <a:t>Stockage</a:t>
              </a:r>
              <a:endParaRPr b="1">
                <a:latin typeface="Open Sans"/>
                <a:ea typeface="Open Sans"/>
                <a:cs typeface="Open Sans"/>
                <a:sym typeface="Open Sans"/>
              </a:endParaRPr>
            </a:p>
          </p:txBody>
        </p:sp>
        <p:pic>
          <p:nvPicPr>
            <p:cNvPr id="87" name="Google Shape;87;p16"/>
            <p:cNvPicPr preferRelativeResize="0"/>
            <p:nvPr/>
          </p:nvPicPr>
          <p:blipFill>
            <a:blip r:embed="rId3">
              <a:alphaModFix/>
            </a:blip>
            <a:stretch>
              <a:fillRect/>
            </a:stretch>
          </p:blipFill>
          <p:spPr>
            <a:xfrm>
              <a:off x="933850" y="936625"/>
              <a:ext cx="660600" cy="495450"/>
            </a:xfrm>
            <a:prstGeom prst="rect">
              <a:avLst/>
            </a:prstGeom>
            <a:noFill/>
            <a:ln>
              <a:noFill/>
            </a:ln>
          </p:spPr>
        </p:pic>
      </p:grpSp>
      <p:grpSp>
        <p:nvGrpSpPr>
          <p:cNvPr id="88" name="Google Shape;88;p16"/>
          <p:cNvGrpSpPr/>
          <p:nvPr/>
        </p:nvGrpSpPr>
        <p:grpSpPr>
          <a:xfrm>
            <a:off x="2510930" y="1301414"/>
            <a:ext cx="2487600" cy="3383700"/>
            <a:chOff x="2383325" y="1301375"/>
            <a:chExt cx="2487600" cy="3383700"/>
          </a:xfrm>
        </p:grpSpPr>
        <p:sp>
          <p:nvSpPr>
            <p:cNvPr id="89" name="Google Shape;89;p16"/>
            <p:cNvSpPr/>
            <p:nvPr/>
          </p:nvSpPr>
          <p:spPr>
            <a:xfrm>
              <a:off x="2383325" y="1301375"/>
              <a:ext cx="2487600" cy="33837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2964125" y="1400525"/>
              <a:ext cx="13260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Open Sans"/>
                  <a:ea typeface="Open Sans"/>
                  <a:cs typeface="Open Sans"/>
                  <a:sym typeface="Open Sans"/>
                </a:rPr>
                <a:t>Traitement des données</a:t>
              </a:r>
              <a:endParaRPr b="1">
                <a:latin typeface="Open Sans"/>
                <a:ea typeface="Open Sans"/>
                <a:cs typeface="Open Sans"/>
                <a:sym typeface="Open Sans"/>
              </a:endParaRPr>
            </a:p>
          </p:txBody>
        </p:sp>
      </p:grpSp>
      <p:grpSp>
        <p:nvGrpSpPr>
          <p:cNvPr id="91" name="Google Shape;91;p16"/>
          <p:cNvGrpSpPr/>
          <p:nvPr/>
        </p:nvGrpSpPr>
        <p:grpSpPr>
          <a:xfrm>
            <a:off x="5229020" y="1301375"/>
            <a:ext cx="2202521" cy="3383700"/>
            <a:chOff x="5076475" y="1301375"/>
            <a:chExt cx="2487600" cy="3383700"/>
          </a:xfrm>
        </p:grpSpPr>
        <p:sp>
          <p:nvSpPr>
            <p:cNvPr id="92" name="Google Shape;92;p16"/>
            <p:cNvSpPr/>
            <p:nvPr/>
          </p:nvSpPr>
          <p:spPr>
            <a:xfrm>
              <a:off x="5076475" y="1301375"/>
              <a:ext cx="2487600" cy="33837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5326382" y="1375750"/>
              <a:ext cx="1987800" cy="7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Open Sans"/>
                  <a:ea typeface="Open Sans"/>
                  <a:cs typeface="Open Sans"/>
                  <a:sym typeface="Open Sans"/>
                </a:rPr>
                <a:t>Stockage des données </a:t>
              </a:r>
              <a:endParaRPr b="1">
                <a:latin typeface="Open Sans"/>
                <a:ea typeface="Open Sans"/>
                <a:cs typeface="Open Sans"/>
                <a:sym typeface="Open Sans"/>
              </a:endParaRPr>
            </a:p>
          </p:txBody>
        </p:sp>
      </p:grpSp>
      <p:sp>
        <p:nvSpPr>
          <p:cNvPr id="94" name="Google Shape;94;p16"/>
          <p:cNvSpPr/>
          <p:nvPr/>
        </p:nvSpPr>
        <p:spPr>
          <a:xfrm>
            <a:off x="7525150" y="2701975"/>
            <a:ext cx="433800" cy="5826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7873275" y="2801075"/>
            <a:ext cx="11649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latin typeface="Open Sans"/>
                <a:ea typeface="Open Sans"/>
                <a:cs typeface="Open Sans"/>
                <a:sym typeface="Open Sans"/>
              </a:rPr>
              <a:t>Requêtage</a:t>
            </a:r>
            <a:endParaRPr b="1">
              <a:latin typeface="Open Sans"/>
              <a:ea typeface="Open Sans"/>
              <a:cs typeface="Open Sans"/>
              <a:sym typeface="Open Sans"/>
            </a:endParaRPr>
          </a:p>
        </p:txBody>
      </p:sp>
      <p:pic>
        <p:nvPicPr>
          <p:cNvPr id="96" name="Google Shape;96;p16"/>
          <p:cNvPicPr preferRelativeResize="0"/>
          <p:nvPr/>
        </p:nvPicPr>
        <p:blipFill rotWithShape="1">
          <a:blip r:embed="rId4">
            <a:alphaModFix/>
          </a:blip>
          <a:srcRect b="56796" l="23808" r="25716" t="7767"/>
          <a:stretch/>
        </p:blipFill>
        <p:spPr>
          <a:xfrm>
            <a:off x="3150698" y="936625"/>
            <a:ext cx="1199329" cy="475374"/>
          </a:xfrm>
          <a:prstGeom prst="rect">
            <a:avLst/>
          </a:prstGeom>
          <a:noFill/>
          <a:ln>
            <a:noFill/>
          </a:ln>
        </p:spPr>
      </p:pic>
      <p:sp>
        <p:nvSpPr>
          <p:cNvPr id="97" name="Google Shape;97;p16"/>
          <p:cNvSpPr/>
          <p:nvPr/>
        </p:nvSpPr>
        <p:spPr>
          <a:xfrm>
            <a:off x="4898375" y="2882075"/>
            <a:ext cx="433800" cy="2223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6"/>
          <p:cNvPicPr preferRelativeResize="0"/>
          <p:nvPr/>
        </p:nvPicPr>
        <p:blipFill>
          <a:blip r:embed="rId5">
            <a:alphaModFix/>
          </a:blip>
          <a:stretch>
            <a:fillRect/>
          </a:stretch>
        </p:blipFill>
        <p:spPr>
          <a:xfrm>
            <a:off x="1194425" y="2510874"/>
            <a:ext cx="433800" cy="447551"/>
          </a:xfrm>
          <a:prstGeom prst="rect">
            <a:avLst/>
          </a:prstGeom>
          <a:noFill/>
          <a:ln>
            <a:noFill/>
          </a:ln>
        </p:spPr>
      </p:pic>
      <p:sp>
        <p:nvSpPr>
          <p:cNvPr id="99" name="Google Shape;99;p16"/>
          <p:cNvSpPr/>
          <p:nvPr/>
        </p:nvSpPr>
        <p:spPr>
          <a:xfrm>
            <a:off x="3366100" y="2404425"/>
            <a:ext cx="787200" cy="371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Master</a:t>
            </a:r>
            <a:endParaRPr>
              <a:solidFill>
                <a:srgbClr val="FFFFFF"/>
              </a:solidFill>
            </a:endParaRPr>
          </a:p>
        </p:txBody>
      </p:sp>
      <p:sp>
        <p:nvSpPr>
          <p:cNvPr id="100" name="Google Shape;100;p16"/>
          <p:cNvSpPr/>
          <p:nvPr/>
        </p:nvSpPr>
        <p:spPr>
          <a:xfrm>
            <a:off x="2963425" y="3358800"/>
            <a:ext cx="787200" cy="371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Slave</a:t>
            </a:r>
            <a:endParaRPr>
              <a:solidFill>
                <a:srgbClr val="FFFFFF"/>
              </a:solidFill>
            </a:endParaRPr>
          </a:p>
        </p:txBody>
      </p:sp>
      <p:sp>
        <p:nvSpPr>
          <p:cNvPr id="101" name="Google Shape;101;p16"/>
          <p:cNvSpPr/>
          <p:nvPr/>
        </p:nvSpPr>
        <p:spPr>
          <a:xfrm>
            <a:off x="3841575" y="3358800"/>
            <a:ext cx="787200" cy="371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Slave</a:t>
            </a:r>
            <a:endParaRPr>
              <a:solidFill>
                <a:srgbClr val="FFFFFF"/>
              </a:solidFill>
            </a:endParaRPr>
          </a:p>
        </p:txBody>
      </p:sp>
      <p:sp>
        <p:nvSpPr>
          <p:cNvPr id="102" name="Google Shape;102;p16"/>
          <p:cNvSpPr/>
          <p:nvPr/>
        </p:nvSpPr>
        <p:spPr>
          <a:xfrm>
            <a:off x="2820775" y="2292875"/>
            <a:ext cx="1943400" cy="1561500"/>
          </a:xfrm>
          <a:prstGeom prst="roundRect">
            <a:avLst>
              <a:gd fmla="val 16667" name="adj"/>
            </a:avLst>
          </a:prstGeom>
          <a:no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3205000" y="1983975"/>
            <a:ext cx="11649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EMR cluster</a:t>
            </a:r>
            <a:endParaRPr>
              <a:latin typeface="Open Sans"/>
              <a:ea typeface="Open Sans"/>
              <a:cs typeface="Open Sans"/>
              <a:sym typeface="Open Sans"/>
            </a:endParaRPr>
          </a:p>
        </p:txBody>
      </p:sp>
      <p:pic>
        <p:nvPicPr>
          <p:cNvPr id="104" name="Google Shape;104;p16"/>
          <p:cNvPicPr preferRelativeResize="0"/>
          <p:nvPr/>
        </p:nvPicPr>
        <p:blipFill>
          <a:blip r:embed="rId6">
            <a:alphaModFix/>
          </a:blip>
          <a:stretch>
            <a:fillRect/>
          </a:stretch>
        </p:blipFill>
        <p:spPr>
          <a:xfrm>
            <a:off x="3652725" y="4054520"/>
            <a:ext cx="1164899" cy="475382"/>
          </a:xfrm>
          <a:prstGeom prst="rect">
            <a:avLst/>
          </a:prstGeom>
          <a:noFill/>
          <a:ln>
            <a:noFill/>
          </a:ln>
        </p:spPr>
      </p:pic>
      <p:cxnSp>
        <p:nvCxnSpPr>
          <p:cNvPr id="105" name="Google Shape;105;p16"/>
          <p:cNvCxnSpPr/>
          <p:nvPr/>
        </p:nvCxnSpPr>
        <p:spPr>
          <a:xfrm flipH="1">
            <a:off x="3341400" y="2788650"/>
            <a:ext cx="369900" cy="557700"/>
          </a:xfrm>
          <a:prstGeom prst="straightConnector1">
            <a:avLst/>
          </a:prstGeom>
          <a:noFill/>
          <a:ln cap="flat" cmpd="sng" w="19050">
            <a:solidFill>
              <a:srgbClr val="FF0000"/>
            </a:solidFill>
            <a:prstDash val="dash"/>
            <a:round/>
            <a:headEnd len="med" w="med" type="none"/>
            <a:tailEnd len="med" w="med" type="triangle"/>
          </a:ln>
        </p:spPr>
      </p:cxnSp>
      <p:cxnSp>
        <p:nvCxnSpPr>
          <p:cNvPr id="106" name="Google Shape;106;p16"/>
          <p:cNvCxnSpPr/>
          <p:nvPr/>
        </p:nvCxnSpPr>
        <p:spPr>
          <a:xfrm>
            <a:off x="3841575" y="2773600"/>
            <a:ext cx="369900" cy="557700"/>
          </a:xfrm>
          <a:prstGeom prst="straightConnector1">
            <a:avLst/>
          </a:prstGeom>
          <a:noFill/>
          <a:ln cap="flat" cmpd="sng" w="19050">
            <a:solidFill>
              <a:srgbClr val="FF0000"/>
            </a:solidFill>
            <a:prstDash val="dash"/>
            <a:round/>
            <a:headEnd len="med" w="med" type="none"/>
            <a:tailEnd len="med" w="med" type="triangle"/>
          </a:ln>
        </p:spPr>
      </p:cxnSp>
      <p:pic>
        <p:nvPicPr>
          <p:cNvPr id="107" name="Google Shape;107;p16"/>
          <p:cNvPicPr preferRelativeResize="0"/>
          <p:nvPr/>
        </p:nvPicPr>
        <p:blipFill>
          <a:blip r:embed="rId7">
            <a:alphaModFix/>
          </a:blip>
          <a:stretch>
            <a:fillRect/>
          </a:stretch>
        </p:blipFill>
        <p:spPr>
          <a:xfrm>
            <a:off x="2963413" y="4068427"/>
            <a:ext cx="660601" cy="447550"/>
          </a:xfrm>
          <a:prstGeom prst="rect">
            <a:avLst/>
          </a:prstGeom>
          <a:noFill/>
          <a:ln>
            <a:noFill/>
          </a:ln>
        </p:spPr>
      </p:pic>
      <p:sp>
        <p:nvSpPr>
          <p:cNvPr id="108" name="Google Shape;108;p16"/>
          <p:cNvSpPr txBox="1"/>
          <p:nvPr/>
        </p:nvSpPr>
        <p:spPr>
          <a:xfrm>
            <a:off x="867893" y="4068400"/>
            <a:ext cx="1164900" cy="4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Données brutes</a:t>
            </a:r>
            <a:endParaRPr>
              <a:latin typeface="Open Sans"/>
              <a:ea typeface="Open Sans"/>
              <a:cs typeface="Open Sans"/>
              <a:sym typeface="Open Sans"/>
            </a:endParaRPr>
          </a:p>
        </p:txBody>
      </p:sp>
      <p:sp>
        <p:nvSpPr>
          <p:cNvPr id="109" name="Google Shape;109;p16"/>
          <p:cNvSpPr txBox="1"/>
          <p:nvPr/>
        </p:nvSpPr>
        <p:spPr>
          <a:xfrm>
            <a:off x="5632606" y="4068425"/>
            <a:ext cx="1398600" cy="4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Données transformées</a:t>
            </a:r>
            <a:endParaRPr>
              <a:latin typeface="Open Sans"/>
              <a:ea typeface="Open Sans"/>
              <a:cs typeface="Open Sans"/>
              <a:sym typeface="Open Sans"/>
            </a:endParaRPr>
          </a:p>
        </p:txBody>
      </p:sp>
      <p:pic>
        <p:nvPicPr>
          <p:cNvPr id="110" name="Google Shape;110;p16"/>
          <p:cNvPicPr preferRelativeResize="0"/>
          <p:nvPr/>
        </p:nvPicPr>
        <p:blipFill>
          <a:blip r:embed="rId8">
            <a:alphaModFix/>
          </a:blip>
          <a:stretch>
            <a:fillRect/>
          </a:stretch>
        </p:blipFill>
        <p:spPr>
          <a:xfrm>
            <a:off x="6019071" y="2791022"/>
            <a:ext cx="739200" cy="495486"/>
          </a:xfrm>
          <a:prstGeom prst="rect">
            <a:avLst/>
          </a:prstGeom>
          <a:noFill/>
          <a:ln>
            <a:noFill/>
          </a:ln>
        </p:spPr>
      </p:pic>
      <p:sp>
        <p:nvSpPr>
          <p:cNvPr id="111" name="Google Shape;111;p16"/>
          <p:cNvSpPr txBox="1"/>
          <p:nvPr/>
        </p:nvSpPr>
        <p:spPr>
          <a:xfrm>
            <a:off x="1041725" y="3057600"/>
            <a:ext cx="739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events</a:t>
            </a:r>
            <a:endParaRPr>
              <a:latin typeface="Open Sans"/>
              <a:ea typeface="Open Sans"/>
              <a:cs typeface="Open Sans"/>
              <a:sym typeface="Open Sans"/>
            </a:endParaRPr>
          </a:p>
        </p:txBody>
      </p:sp>
      <p:sp>
        <p:nvSpPr>
          <p:cNvPr id="112" name="Google Shape;112;p16"/>
          <p:cNvSpPr txBox="1"/>
          <p:nvPr/>
        </p:nvSpPr>
        <p:spPr>
          <a:xfrm>
            <a:off x="1042881" y="3219476"/>
            <a:ext cx="7392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gkg</a:t>
            </a:r>
            <a:endParaRPr>
              <a:latin typeface="Open Sans"/>
              <a:ea typeface="Open Sans"/>
              <a:cs typeface="Open Sans"/>
              <a:sym typeface="Open Sans"/>
            </a:endParaRPr>
          </a:p>
        </p:txBody>
      </p:sp>
      <p:sp>
        <p:nvSpPr>
          <p:cNvPr id="113" name="Google Shape;113;p16"/>
          <p:cNvSpPr/>
          <p:nvPr/>
        </p:nvSpPr>
        <p:spPr>
          <a:xfrm>
            <a:off x="5581238" y="2320275"/>
            <a:ext cx="540000" cy="5400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14" name="Google Shape;114;p16"/>
          <p:cNvSpPr txBox="1"/>
          <p:nvPr/>
        </p:nvSpPr>
        <p:spPr>
          <a:xfrm>
            <a:off x="5361775" y="2323597"/>
            <a:ext cx="990900" cy="4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FFFFFF"/>
                </a:solidFill>
                <a:latin typeface="Open Sans"/>
                <a:ea typeface="Open Sans"/>
                <a:cs typeface="Open Sans"/>
                <a:sym typeface="Open Sans"/>
              </a:rPr>
              <a:t>Node </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fr">
                <a:solidFill>
                  <a:srgbClr val="FFFFFF"/>
                </a:solidFill>
                <a:latin typeface="Open Sans"/>
                <a:ea typeface="Open Sans"/>
                <a:cs typeface="Open Sans"/>
                <a:sym typeface="Open Sans"/>
              </a:rPr>
              <a:t>1</a:t>
            </a:r>
            <a:endParaRPr b="1">
              <a:solidFill>
                <a:srgbClr val="FFFFFF"/>
              </a:solidFill>
              <a:latin typeface="Open Sans"/>
              <a:ea typeface="Open Sans"/>
              <a:cs typeface="Open Sans"/>
              <a:sym typeface="Open Sans"/>
            </a:endParaRPr>
          </a:p>
        </p:txBody>
      </p:sp>
      <p:sp>
        <p:nvSpPr>
          <p:cNvPr id="115" name="Google Shape;115;p16"/>
          <p:cNvSpPr/>
          <p:nvPr/>
        </p:nvSpPr>
        <p:spPr>
          <a:xfrm>
            <a:off x="6666088" y="2320275"/>
            <a:ext cx="540000" cy="5400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16" name="Google Shape;116;p16"/>
          <p:cNvSpPr txBox="1"/>
          <p:nvPr/>
        </p:nvSpPr>
        <p:spPr>
          <a:xfrm>
            <a:off x="6440650" y="2349896"/>
            <a:ext cx="9909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FFFFFF"/>
                </a:solidFill>
                <a:latin typeface="Open Sans"/>
                <a:ea typeface="Open Sans"/>
                <a:cs typeface="Open Sans"/>
                <a:sym typeface="Open Sans"/>
              </a:rPr>
              <a:t>Node </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fr">
                <a:solidFill>
                  <a:srgbClr val="FFFFFF"/>
                </a:solidFill>
                <a:latin typeface="Open Sans"/>
                <a:ea typeface="Open Sans"/>
                <a:cs typeface="Open Sans"/>
                <a:sym typeface="Open Sans"/>
              </a:rPr>
              <a:t>2</a:t>
            </a:r>
            <a:endParaRPr b="1">
              <a:solidFill>
                <a:srgbClr val="FFFFFF"/>
              </a:solidFill>
              <a:latin typeface="Open Sans"/>
              <a:ea typeface="Open Sans"/>
              <a:cs typeface="Open Sans"/>
              <a:sym typeface="Open Sans"/>
            </a:endParaRPr>
          </a:p>
        </p:txBody>
      </p:sp>
      <p:sp>
        <p:nvSpPr>
          <p:cNvPr id="117" name="Google Shape;117;p16"/>
          <p:cNvSpPr/>
          <p:nvPr/>
        </p:nvSpPr>
        <p:spPr>
          <a:xfrm>
            <a:off x="6118663" y="3414313"/>
            <a:ext cx="540000" cy="5400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18" name="Google Shape;118;p16"/>
          <p:cNvSpPr txBox="1"/>
          <p:nvPr/>
        </p:nvSpPr>
        <p:spPr>
          <a:xfrm>
            <a:off x="5907250" y="3416696"/>
            <a:ext cx="9909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FFFFFF"/>
                </a:solidFill>
                <a:latin typeface="Open Sans"/>
                <a:ea typeface="Open Sans"/>
                <a:cs typeface="Open Sans"/>
                <a:sym typeface="Open Sans"/>
              </a:rPr>
              <a:t>Node </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fr">
                <a:solidFill>
                  <a:srgbClr val="FFFFFF"/>
                </a:solidFill>
                <a:latin typeface="Open Sans"/>
                <a:ea typeface="Open Sans"/>
                <a:cs typeface="Open Sans"/>
                <a:sym typeface="Open Sans"/>
              </a:rPr>
              <a:t>3</a:t>
            </a:r>
            <a:endParaRPr b="1">
              <a:solidFill>
                <a:srgbClr val="FFFFFF"/>
              </a:solidFill>
              <a:latin typeface="Open Sans"/>
              <a:ea typeface="Open Sans"/>
              <a:cs typeface="Open Sans"/>
              <a:sym typeface="Open Sans"/>
            </a:endParaRPr>
          </a:p>
        </p:txBody>
      </p:sp>
      <p:cxnSp>
        <p:nvCxnSpPr>
          <p:cNvPr id="119" name="Google Shape;119;p16"/>
          <p:cNvCxnSpPr/>
          <p:nvPr/>
        </p:nvCxnSpPr>
        <p:spPr>
          <a:xfrm>
            <a:off x="5881225" y="2889897"/>
            <a:ext cx="223800" cy="530100"/>
          </a:xfrm>
          <a:prstGeom prst="straightConnector1">
            <a:avLst/>
          </a:prstGeom>
          <a:noFill/>
          <a:ln cap="flat" cmpd="sng" w="9525">
            <a:solidFill>
              <a:srgbClr val="434343"/>
            </a:solidFill>
            <a:prstDash val="solid"/>
            <a:round/>
            <a:headEnd len="med" w="med" type="none"/>
            <a:tailEnd len="med" w="med" type="none"/>
          </a:ln>
        </p:spPr>
      </p:cxnSp>
      <p:cxnSp>
        <p:nvCxnSpPr>
          <p:cNvPr id="120" name="Google Shape;120;p16"/>
          <p:cNvCxnSpPr/>
          <p:nvPr/>
        </p:nvCxnSpPr>
        <p:spPr>
          <a:xfrm flipH="1">
            <a:off x="6643225" y="2889897"/>
            <a:ext cx="223800" cy="530100"/>
          </a:xfrm>
          <a:prstGeom prst="straightConnector1">
            <a:avLst/>
          </a:prstGeom>
          <a:noFill/>
          <a:ln cap="flat" cmpd="sng" w="9525">
            <a:solidFill>
              <a:srgbClr val="434343"/>
            </a:solidFill>
            <a:prstDash val="solid"/>
            <a:round/>
            <a:headEnd len="med" w="med" type="none"/>
            <a:tailEnd len="med" w="med" type="none"/>
          </a:ln>
        </p:spPr>
      </p:cxnSp>
      <p:cxnSp>
        <p:nvCxnSpPr>
          <p:cNvPr id="121" name="Google Shape;121;p16"/>
          <p:cNvCxnSpPr/>
          <p:nvPr/>
        </p:nvCxnSpPr>
        <p:spPr>
          <a:xfrm>
            <a:off x="6160123" y="2638963"/>
            <a:ext cx="451500" cy="0"/>
          </a:xfrm>
          <a:prstGeom prst="straightConnector1">
            <a:avLst/>
          </a:prstGeom>
          <a:noFill/>
          <a:ln cap="flat" cmpd="sng" w="9525">
            <a:solidFill>
              <a:srgbClr val="434343"/>
            </a:solidFill>
            <a:prstDash val="solid"/>
            <a:round/>
            <a:headEnd len="med" w="med" type="none"/>
            <a:tailEnd len="med" w="med" type="none"/>
          </a:ln>
        </p:spPr>
      </p:cxnSp>
      <p:pic>
        <p:nvPicPr>
          <p:cNvPr id="122" name="Google Shape;122;p16"/>
          <p:cNvPicPr preferRelativeResize="0"/>
          <p:nvPr/>
        </p:nvPicPr>
        <p:blipFill rotWithShape="1">
          <a:blip r:embed="rId9">
            <a:alphaModFix/>
          </a:blip>
          <a:srcRect b="10450" l="15555" r="17711" t="0"/>
          <a:stretch/>
        </p:blipFill>
        <p:spPr>
          <a:xfrm>
            <a:off x="6025130" y="898416"/>
            <a:ext cx="631200" cy="551796"/>
          </a:xfrm>
          <a:prstGeom prst="rect">
            <a:avLst/>
          </a:prstGeom>
          <a:noFill/>
          <a:ln>
            <a:noFill/>
          </a:ln>
        </p:spPr>
      </p:pic>
      <p:sp>
        <p:nvSpPr>
          <p:cNvPr id="123" name="Google Shape;123;p16"/>
          <p:cNvSpPr txBox="1"/>
          <p:nvPr/>
        </p:nvSpPr>
        <p:spPr>
          <a:xfrm>
            <a:off x="955475" y="2883300"/>
            <a:ext cx="9909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Open Sans"/>
                <a:ea typeface="Open Sans"/>
                <a:cs typeface="Open Sans"/>
                <a:sym typeface="Open Sans"/>
              </a:rPr>
              <a:t>mentions</a:t>
            </a:r>
            <a:endParaRPr>
              <a:latin typeface="Open Sans"/>
              <a:ea typeface="Open Sans"/>
              <a:cs typeface="Open Sans"/>
              <a:sym typeface="Open Sans"/>
            </a:endParaRPr>
          </a:p>
        </p:txBody>
      </p:sp>
      <p:sp>
        <p:nvSpPr>
          <p:cNvPr id="124" name="Google Shape;124;p16"/>
          <p:cNvSpPr/>
          <p:nvPr/>
        </p:nvSpPr>
        <p:spPr>
          <a:xfrm>
            <a:off x="2166675" y="2882075"/>
            <a:ext cx="433800" cy="2223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5727275" y="1832900"/>
            <a:ext cx="11991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6 tables</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311700" y="142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Choix d’architecture </a:t>
            </a:r>
            <a:endParaRPr/>
          </a:p>
        </p:txBody>
      </p:sp>
      <p:grpSp>
        <p:nvGrpSpPr>
          <p:cNvPr id="131" name="Google Shape;131;p17"/>
          <p:cNvGrpSpPr/>
          <p:nvPr/>
        </p:nvGrpSpPr>
        <p:grpSpPr>
          <a:xfrm>
            <a:off x="3367618" y="1072783"/>
            <a:ext cx="2487600" cy="3812753"/>
            <a:chOff x="2383325" y="1301375"/>
            <a:chExt cx="2487600" cy="3383700"/>
          </a:xfrm>
        </p:grpSpPr>
        <p:sp>
          <p:nvSpPr>
            <p:cNvPr id="132" name="Google Shape;132;p17"/>
            <p:cNvSpPr/>
            <p:nvPr/>
          </p:nvSpPr>
          <p:spPr>
            <a:xfrm>
              <a:off x="2383325" y="1301375"/>
              <a:ext cx="2487600" cy="33837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2964125" y="1400525"/>
              <a:ext cx="13260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Open Sans"/>
                  <a:ea typeface="Open Sans"/>
                  <a:cs typeface="Open Sans"/>
                  <a:sym typeface="Open Sans"/>
                </a:rPr>
                <a:t>Traitement des données</a:t>
              </a:r>
              <a:endParaRPr b="1">
                <a:latin typeface="Open Sans"/>
                <a:ea typeface="Open Sans"/>
                <a:cs typeface="Open Sans"/>
                <a:sym typeface="Open Sans"/>
              </a:endParaRPr>
            </a:p>
          </p:txBody>
        </p:sp>
      </p:grpSp>
      <p:pic>
        <p:nvPicPr>
          <p:cNvPr id="134" name="Google Shape;134;p17"/>
          <p:cNvPicPr preferRelativeResize="0"/>
          <p:nvPr/>
        </p:nvPicPr>
        <p:blipFill rotWithShape="1">
          <a:blip r:embed="rId3">
            <a:alphaModFix/>
          </a:blip>
          <a:srcRect b="56796" l="23808" r="25716" t="7767"/>
          <a:stretch/>
        </p:blipFill>
        <p:spPr>
          <a:xfrm>
            <a:off x="3760300" y="810466"/>
            <a:ext cx="940876" cy="372934"/>
          </a:xfrm>
          <a:prstGeom prst="rect">
            <a:avLst/>
          </a:prstGeom>
          <a:noFill/>
          <a:ln>
            <a:noFill/>
          </a:ln>
        </p:spPr>
      </p:pic>
      <p:pic>
        <p:nvPicPr>
          <p:cNvPr id="135" name="Google Shape;135;p17"/>
          <p:cNvPicPr preferRelativeResize="0"/>
          <p:nvPr/>
        </p:nvPicPr>
        <p:blipFill>
          <a:blip r:embed="rId4">
            <a:alphaModFix/>
          </a:blip>
          <a:stretch>
            <a:fillRect/>
          </a:stretch>
        </p:blipFill>
        <p:spPr>
          <a:xfrm>
            <a:off x="4696139" y="812626"/>
            <a:ext cx="789486" cy="322200"/>
          </a:xfrm>
          <a:prstGeom prst="rect">
            <a:avLst/>
          </a:prstGeom>
          <a:noFill/>
          <a:ln>
            <a:noFill/>
          </a:ln>
        </p:spPr>
      </p:pic>
      <p:sp>
        <p:nvSpPr>
          <p:cNvPr id="136" name="Google Shape;136;p17"/>
          <p:cNvSpPr/>
          <p:nvPr/>
        </p:nvSpPr>
        <p:spPr>
          <a:xfrm>
            <a:off x="561400" y="1072775"/>
            <a:ext cx="2487600" cy="38127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nvSpPr>
        <p:spPr>
          <a:xfrm>
            <a:off x="795767" y="1171925"/>
            <a:ext cx="19287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Open Sans"/>
                <a:ea typeface="Open Sans"/>
                <a:cs typeface="Open Sans"/>
                <a:sym typeface="Open Sans"/>
              </a:rPr>
              <a:t>Stockage des données brutes</a:t>
            </a:r>
            <a:endParaRPr b="1">
              <a:latin typeface="Open Sans"/>
              <a:ea typeface="Open Sans"/>
              <a:cs typeface="Open Sans"/>
              <a:sym typeface="Open Sans"/>
            </a:endParaRPr>
          </a:p>
        </p:txBody>
      </p:sp>
      <p:grpSp>
        <p:nvGrpSpPr>
          <p:cNvPr id="138" name="Google Shape;138;p17"/>
          <p:cNvGrpSpPr/>
          <p:nvPr/>
        </p:nvGrpSpPr>
        <p:grpSpPr>
          <a:xfrm>
            <a:off x="6173814" y="1069338"/>
            <a:ext cx="2487600" cy="3830010"/>
            <a:chOff x="5076475" y="1301375"/>
            <a:chExt cx="2487600" cy="3383700"/>
          </a:xfrm>
        </p:grpSpPr>
        <p:sp>
          <p:nvSpPr>
            <p:cNvPr id="139" name="Google Shape;139;p17"/>
            <p:cNvSpPr/>
            <p:nvPr/>
          </p:nvSpPr>
          <p:spPr>
            <a:xfrm>
              <a:off x="5076475" y="1301375"/>
              <a:ext cx="2487600" cy="33837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a:off x="5326382" y="1375750"/>
              <a:ext cx="1987800" cy="7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latin typeface="Open Sans"/>
                  <a:ea typeface="Open Sans"/>
                  <a:cs typeface="Open Sans"/>
                  <a:sym typeface="Open Sans"/>
                </a:rPr>
                <a:t>Stockage des données traitées</a:t>
              </a:r>
              <a:endParaRPr b="1">
                <a:latin typeface="Open Sans"/>
                <a:ea typeface="Open Sans"/>
                <a:cs typeface="Open Sans"/>
                <a:sym typeface="Open Sans"/>
              </a:endParaRPr>
            </a:p>
          </p:txBody>
        </p:sp>
      </p:grpSp>
      <p:pic>
        <p:nvPicPr>
          <p:cNvPr id="141" name="Google Shape;141;p17"/>
          <p:cNvPicPr preferRelativeResize="0"/>
          <p:nvPr/>
        </p:nvPicPr>
        <p:blipFill rotWithShape="1">
          <a:blip r:embed="rId5">
            <a:alphaModFix/>
          </a:blip>
          <a:srcRect b="10450" l="15555" r="17711" t="0"/>
          <a:stretch/>
        </p:blipFill>
        <p:spPr>
          <a:xfrm>
            <a:off x="6688080" y="679841"/>
            <a:ext cx="631200" cy="551796"/>
          </a:xfrm>
          <a:prstGeom prst="rect">
            <a:avLst/>
          </a:prstGeom>
          <a:noFill/>
          <a:ln>
            <a:noFill/>
          </a:ln>
        </p:spPr>
      </p:pic>
      <p:pic>
        <p:nvPicPr>
          <p:cNvPr id="142" name="Google Shape;142;p17"/>
          <p:cNvPicPr preferRelativeResize="0"/>
          <p:nvPr/>
        </p:nvPicPr>
        <p:blipFill>
          <a:blip r:embed="rId6">
            <a:alphaModFix/>
          </a:blip>
          <a:stretch>
            <a:fillRect/>
          </a:stretch>
        </p:blipFill>
        <p:spPr>
          <a:xfrm>
            <a:off x="1467250" y="708025"/>
            <a:ext cx="660600" cy="495450"/>
          </a:xfrm>
          <a:prstGeom prst="rect">
            <a:avLst/>
          </a:prstGeom>
          <a:noFill/>
          <a:ln>
            <a:noFill/>
          </a:ln>
        </p:spPr>
      </p:pic>
      <p:sp>
        <p:nvSpPr>
          <p:cNvPr id="143" name="Google Shape;143;p17"/>
          <p:cNvSpPr txBox="1"/>
          <p:nvPr/>
        </p:nvSpPr>
        <p:spPr>
          <a:xfrm>
            <a:off x="6223675" y="1827275"/>
            <a:ext cx="2437800" cy="303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solidFill>
                  <a:srgbClr val="6AA84F"/>
                </a:solidFill>
                <a:latin typeface="Open Sans"/>
                <a:ea typeface="Open Sans"/>
                <a:cs typeface="Open Sans"/>
                <a:sym typeface="Open Sans"/>
              </a:rPr>
              <a:t>Les avantages</a:t>
            </a:r>
            <a:endParaRPr>
              <a:solidFill>
                <a:srgbClr val="6AA84F"/>
              </a:solidFill>
              <a:latin typeface="Open Sans"/>
              <a:ea typeface="Open Sans"/>
              <a:cs typeface="Open Sans"/>
              <a:sym typeface="Open Sans"/>
            </a:endParaRPr>
          </a:p>
          <a:p>
            <a:pPr indent="-161925" lvl="0" marL="179999" marR="0" rtl="0" algn="l">
              <a:lnSpc>
                <a:spcPct val="100000"/>
              </a:lnSpc>
              <a:spcBef>
                <a:spcPts val="1000"/>
              </a:spcBef>
              <a:spcAft>
                <a:spcPts val="0"/>
              </a:spcAft>
              <a:buSzPts val="1200"/>
              <a:buFont typeface="Open Sans"/>
              <a:buChar char="●"/>
            </a:pPr>
            <a:r>
              <a:rPr lang="fr" sz="1200">
                <a:latin typeface="Open Sans"/>
                <a:ea typeface="Open Sans"/>
                <a:cs typeface="Open Sans"/>
                <a:sym typeface="Open Sans"/>
              </a:rPr>
              <a:t>S</a:t>
            </a:r>
            <a:r>
              <a:rPr lang="fr" sz="1200">
                <a:latin typeface="Open Sans"/>
                <a:ea typeface="Open Sans"/>
                <a:cs typeface="Open Sans"/>
                <a:sym typeface="Open Sans"/>
              </a:rPr>
              <a:t>imple à interroger (SQL-like)</a:t>
            </a:r>
            <a:endParaRPr sz="1200">
              <a:latin typeface="Open Sans"/>
              <a:ea typeface="Open Sans"/>
              <a:cs typeface="Open Sans"/>
              <a:sym typeface="Open Sans"/>
            </a:endParaRPr>
          </a:p>
          <a:p>
            <a:pPr indent="-161925" lvl="0" marL="179999" marR="0" rtl="0" algn="l">
              <a:lnSpc>
                <a:spcPct val="100000"/>
              </a:lnSpc>
              <a:spcBef>
                <a:spcPts val="1000"/>
              </a:spcBef>
              <a:spcAft>
                <a:spcPts val="0"/>
              </a:spcAft>
              <a:buSzPts val="1200"/>
              <a:buFont typeface="Open Sans"/>
              <a:buChar char="●"/>
            </a:pPr>
            <a:r>
              <a:rPr lang="fr" sz="1200">
                <a:latin typeface="Open Sans"/>
                <a:ea typeface="Open Sans"/>
                <a:cs typeface="Open Sans"/>
                <a:sym typeface="Open Sans"/>
              </a:rPr>
              <a:t>Scalabilité </a:t>
            </a:r>
            <a:endParaRPr sz="1200">
              <a:latin typeface="Open Sans"/>
              <a:ea typeface="Open Sans"/>
              <a:cs typeface="Open Sans"/>
              <a:sym typeface="Open Sans"/>
            </a:endParaRPr>
          </a:p>
          <a:p>
            <a:pPr indent="-161925" lvl="0" marL="179999" marR="0" rtl="0" algn="l">
              <a:lnSpc>
                <a:spcPct val="100000"/>
              </a:lnSpc>
              <a:spcBef>
                <a:spcPts val="1000"/>
              </a:spcBef>
              <a:spcAft>
                <a:spcPts val="0"/>
              </a:spcAft>
              <a:buSzPts val="1200"/>
              <a:buFont typeface="Open Sans"/>
              <a:buChar char="●"/>
            </a:pPr>
            <a:r>
              <a:rPr lang="fr" sz="1200">
                <a:latin typeface="Open Sans"/>
                <a:ea typeface="Open Sans"/>
                <a:cs typeface="Open Sans"/>
                <a:sym typeface="Open Sans"/>
              </a:rPr>
              <a:t>Système distribué et résilience à la panne</a:t>
            </a:r>
            <a:endParaRPr sz="1200">
              <a:latin typeface="Open Sans"/>
              <a:ea typeface="Open Sans"/>
              <a:cs typeface="Open Sans"/>
              <a:sym typeface="Open Sans"/>
            </a:endParaRPr>
          </a:p>
          <a:p>
            <a:pPr indent="-161925" lvl="0" marL="179999" marR="0" rtl="0" algn="l">
              <a:lnSpc>
                <a:spcPct val="100000"/>
              </a:lnSpc>
              <a:spcBef>
                <a:spcPts val="1000"/>
              </a:spcBef>
              <a:spcAft>
                <a:spcPts val="0"/>
              </a:spcAft>
              <a:buSzPts val="1200"/>
              <a:buFont typeface="Open Sans"/>
              <a:buChar char="●"/>
            </a:pPr>
            <a:r>
              <a:rPr lang="fr" sz="1200">
                <a:latin typeface="Open Sans"/>
                <a:ea typeface="Open Sans"/>
                <a:cs typeface="Open Sans"/>
                <a:sym typeface="Open Sans"/>
              </a:rPr>
              <a:t>Optimisé pour l’écriture rapide</a:t>
            </a:r>
            <a:endParaRPr sz="12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200">
              <a:latin typeface="Open Sans"/>
              <a:ea typeface="Open Sans"/>
              <a:cs typeface="Open Sans"/>
              <a:sym typeface="Open Sans"/>
            </a:endParaRPr>
          </a:p>
          <a:p>
            <a:pPr indent="0" lvl="0" marL="0" marR="0" rtl="0" algn="l">
              <a:lnSpc>
                <a:spcPct val="100000"/>
              </a:lnSpc>
              <a:spcBef>
                <a:spcPts val="0"/>
              </a:spcBef>
              <a:spcAft>
                <a:spcPts val="0"/>
              </a:spcAft>
              <a:buNone/>
            </a:pPr>
            <a:r>
              <a:rPr lang="fr">
                <a:solidFill>
                  <a:srgbClr val="CC0000"/>
                </a:solidFill>
                <a:latin typeface="Open Sans"/>
                <a:ea typeface="Open Sans"/>
                <a:cs typeface="Open Sans"/>
                <a:sym typeface="Open Sans"/>
              </a:rPr>
              <a:t>Les inconvénients </a:t>
            </a:r>
            <a:endParaRPr>
              <a:solidFill>
                <a:srgbClr val="CC0000"/>
              </a:solidFill>
              <a:latin typeface="Open Sans"/>
              <a:ea typeface="Open Sans"/>
              <a:cs typeface="Open Sans"/>
              <a:sym typeface="Open Sans"/>
            </a:endParaRPr>
          </a:p>
          <a:p>
            <a:pPr indent="-161925" lvl="0" marL="179999" marR="0" rtl="0" algn="l">
              <a:lnSpc>
                <a:spcPct val="100000"/>
              </a:lnSpc>
              <a:spcBef>
                <a:spcPts val="1000"/>
              </a:spcBef>
              <a:spcAft>
                <a:spcPts val="0"/>
              </a:spcAft>
              <a:buSzPts val="1200"/>
              <a:buFont typeface="Open Sans"/>
              <a:buChar char="●"/>
            </a:pPr>
            <a:r>
              <a:rPr lang="fr" sz="1200">
                <a:latin typeface="Open Sans"/>
                <a:ea typeface="Open Sans"/>
                <a:cs typeface="Open Sans"/>
                <a:sym typeface="Open Sans"/>
              </a:rPr>
              <a:t>Ne supporte pas les agrégats</a:t>
            </a:r>
            <a:endParaRPr sz="1200">
              <a:latin typeface="Open Sans"/>
              <a:ea typeface="Open Sans"/>
              <a:cs typeface="Open Sans"/>
              <a:sym typeface="Open Sans"/>
            </a:endParaRPr>
          </a:p>
          <a:p>
            <a:pPr indent="-161925" lvl="0" marL="179999" marR="0" rtl="0" algn="l">
              <a:lnSpc>
                <a:spcPct val="100000"/>
              </a:lnSpc>
              <a:spcBef>
                <a:spcPts val="1000"/>
              </a:spcBef>
              <a:spcAft>
                <a:spcPts val="0"/>
              </a:spcAft>
              <a:buSzPts val="1200"/>
              <a:buFont typeface="Open Sans"/>
              <a:buChar char="●"/>
            </a:pPr>
            <a:r>
              <a:rPr lang="fr" sz="1200">
                <a:latin typeface="Open Sans"/>
                <a:ea typeface="Open Sans"/>
                <a:cs typeface="Open Sans"/>
                <a:sym typeface="Open Sans"/>
              </a:rPr>
              <a:t>Latence en lecture</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
        <p:nvSpPr>
          <p:cNvPr id="144" name="Google Shape;144;p17"/>
          <p:cNvSpPr/>
          <p:nvPr/>
        </p:nvSpPr>
        <p:spPr>
          <a:xfrm flipH="1">
            <a:off x="7586225" y="980525"/>
            <a:ext cx="480600" cy="19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7"/>
          <p:cNvPicPr preferRelativeResize="0"/>
          <p:nvPr/>
        </p:nvPicPr>
        <p:blipFill>
          <a:blip r:embed="rId7">
            <a:alphaModFix/>
          </a:blip>
          <a:stretch>
            <a:fillRect/>
          </a:stretch>
        </p:blipFill>
        <p:spPr>
          <a:xfrm>
            <a:off x="7586182" y="915124"/>
            <a:ext cx="480691" cy="322200"/>
          </a:xfrm>
          <a:prstGeom prst="rect">
            <a:avLst/>
          </a:prstGeom>
          <a:noFill/>
          <a:ln>
            <a:noFill/>
          </a:ln>
        </p:spPr>
      </p:pic>
      <p:sp>
        <p:nvSpPr>
          <p:cNvPr id="146" name="Google Shape;146;p17"/>
          <p:cNvSpPr txBox="1"/>
          <p:nvPr/>
        </p:nvSpPr>
        <p:spPr>
          <a:xfrm>
            <a:off x="561400" y="1754750"/>
            <a:ext cx="2487600" cy="25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6AA84F"/>
                </a:solidFill>
                <a:latin typeface="Open Sans"/>
                <a:ea typeface="Open Sans"/>
                <a:cs typeface="Open Sans"/>
                <a:sym typeface="Open Sans"/>
              </a:rPr>
              <a:t>Les avantages</a:t>
            </a:r>
            <a:endParaRPr>
              <a:solidFill>
                <a:srgbClr val="6AA84F"/>
              </a:solidFill>
              <a:latin typeface="Open Sans"/>
              <a:ea typeface="Open Sans"/>
              <a:cs typeface="Open Sans"/>
              <a:sym typeface="Open Sans"/>
            </a:endParaRPr>
          </a:p>
          <a:p>
            <a:pPr indent="-161925" lvl="0" marL="179999" rtl="0" algn="l">
              <a:spcBef>
                <a:spcPts val="1000"/>
              </a:spcBef>
              <a:spcAft>
                <a:spcPts val="0"/>
              </a:spcAft>
              <a:buSzPts val="1200"/>
              <a:buFont typeface="Open Sans"/>
              <a:buChar char="●"/>
            </a:pPr>
            <a:r>
              <a:rPr lang="fr" sz="1200">
                <a:latin typeface="Open Sans"/>
                <a:ea typeface="Open Sans"/>
                <a:cs typeface="Open Sans"/>
                <a:sym typeface="Open Sans"/>
              </a:rPr>
              <a:t>P</a:t>
            </a:r>
            <a:r>
              <a:rPr lang="fr" sz="1200">
                <a:latin typeface="Open Sans"/>
                <a:ea typeface="Open Sans"/>
                <a:cs typeface="Open Sans"/>
                <a:sym typeface="Open Sans"/>
              </a:rPr>
              <a:t>eu coûteux et simple d’utilisation (contrairement à EFS)</a:t>
            </a:r>
            <a:endParaRPr sz="1200">
              <a:latin typeface="Open Sans"/>
              <a:ea typeface="Open Sans"/>
              <a:cs typeface="Open Sans"/>
              <a:sym typeface="Open Sans"/>
            </a:endParaRPr>
          </a:p>
          <a:p>
            <a:pPr indent="-161925" lvl="0" marL="179999" rtl="0" algn="l">
              <a:spcBef>
                <a:spcPts val="1000"/>
              </a:spcBef>
              <a:spcAft>
                <a:spcPts val="0"/>
              </a:spcAft>
              <a:buSzPts val="1200"/>
              <a:buFont typeface="Open Sans"/>
              <a:buChar char="●"/>
            </a:pPr>
            <a:r>
              <a:rPr lang="fr" sz="1200">
                <a:latin typeface="Open Sans"/>
                <a:ea typeface="Open Sans"/>
                <a:cs typeface="Open Sans"/>
                <a:sym typeface="Open Sans"/>
              </a:rPr>
              <a:t>Stockage durable (contrairement à EC2)</a:t>
            </a:r>
            <a:endParaRPr sz="1200">
              <a:latin typeface="Open Sans"/>
              <a:ea typeface="Open Sans"/>
              <a:cs typeface="Open Sans"/>
              <a:sym typeface="Open Sans"/>
            </a:endParaRPr>
          </a:p>
          <a:p>
            <a:pPr indent="-161925" lvl="0" marL="179999" rtl="0" algn="l">
              <a:spcBef>
                <a:spcPts val="1000"/>
              </a:spcBef>
              <a:spcAft>
                <a:spcPts val="0"/>
              </a:spcAft>
              <a:buSzPts val="1200"/>
              <a:buFont typeface="Open Sans"/>
              <a:buChar char="●"/>
            </a:pPr>
            <a:r>
              <a:rPr lang="fr" sz="1200">
                <a:latin typeface="Open Sans"/>
                <a:ea typeface="Open Sans"/>
                <a:cs typeface="Open Sans"/>
                <a:sym typeface="Open Sans"/>
              </a:rPr>
              <a:t>Temps de transfert avec les serveurs de calcul intéressant : récupération des fichiers rapide contrairement à Glacier</a:t>
            </a:r>
            <a:endParaRPr sz="1200">
              <a:latin typeface="Open Sans"/>
              <a:ea typeface="Open Sans"/>
              <a:cs typeface="Open Sans"/>
              <a:sym typeface="Open Sans"/>
            </a:endParaRPr>
          </a:p>
          <a:p>
            <a:pPr indent="0" lvl="0" marL="0" rtl="0" algn="l">
              <a:spcBef>
                <a:spcPts val="0"/>
              </a:spcBef>
              <a:spcAft>
                <a:spcPts val="0"/>
              </a:spcAft>
              <a:buNone/>
            </a:pPr>
            <a:r>
              <a:t/>
            </a:r>
            <a:endParaRPr sz="1200">
              <a:solidFill>
                <a:srgbClr val="434343"/>
              </a:solidFill>
              <a:latin typeface="Open Sans"/>
              <a:ea typeface="Open Sans"/>
              <a:cs typeface="Open Sans"/>
              <a:sym typeface="Open Sans"/>
            </a:endParaRPr>
          </a:p>
        </p:txBody>
      </p:sp>
      <p:sp>
        <p:nvSpPr>
          <p:cNvPr id="147" name="Google Shape;147;p17"/>
          <p:cNvSpPr txBox="1"/>
          <p:nvPr/>
        </p:nvSpPr>
        <p:spPr>
          <a:xfrm>
            <a:off x="3367625" y="1617750"/>
            <a:ext cx="2487600" cy="303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fr">
                <a:solidFill>
                  <a:srgbClr val="6AA84F"/>
                </a:solidFill>
                <a:latin typeface="Open Sans"/>
                <a:ea typeface="Open Sans"/>
                <a:cs typeface="Open Sans"/>
                <a:sym typeface="Open Sans"/>
              </a:rPr>
              <a:t>Les avantages</a:t>
            </a:r>
            <a:endParaRPr>
              <a:solidFill>
                <a:srgbClr val="6AA84F"/>
              </a:solidFill>
              <a:latin typeface="Open Sans"/>
              <a:ea typeface="Open Sans"/>
              <a:cs typeface="Open Sans"/>
              <a:sym typeface="Open Sans"/>
            </a:endParaRPr>
          </a:p>
          <a:p>
            <a:pPr indent="-166199" lvl="0" marL="179999" rtl="0" algn="l">
              <a:spcBef>
                <a:spcPts val="1000"/>
              </a:spcBef>
              <a:spcAft>
                <a:spcPts val="0"/>
              </a:spcAft>
              <a:buSzPts val="1200"/>
              <a:buFont typeface="Open Sans"/>
              <a:buChar char="●"/>
            </a:pPr>
            <a:r>
              <a:rPr lang="fr" sz="1200">
                <a:latin typeface="Open Sans"/>
                <a:ea typeface="Open Sans"/>
                <a:cs typeface="Open Sans"/>
                <a:sym typeface="Open Sans"/>
              </a:rPr>
              <a:t>Simple d’utilisation : création et lancement d’un cluster configuré et optimisé rapide</a:t>
            </a:r>
            <a:endParaRPr sz="1200">
              <a:latin typeface="Open Sans"/>
              <a:ea typeface="Open Sans"/>
              <a:cs typeface="Open Sans"/>
              <a:sym typeface="Open Sans"/>
            </a:endParaRPr>
          </a:p>
          <a:p>
            <a:pPr indent="-161925" lvl="0" marL="179999" rtl="0" algn="l">
              <a:spcBef>
                <a:spcPts val="1000"/>
              </a:spcBef>
              <a:spcAft>
                <a:spcPts val="0"/>
              </a:spcAft>
              <a:buSzPts val="1200"/>
              <a:buFont typeface="Open Sans"/>
              <a:buChar char="●"/>
            </a:pPr>
            <a:r>
              <a:rPr lang="fr" sz="1200">
                <a:latin typeface="Open Sans"/>
                <a:ea typeface="Open Sans"/>
                <a:cs typeface="Open Sans"/>
                <a:sym typeface="Open Sans"/>
              </a:rPr>
              <a:t>Tarification peu élevée</a:t>
            </a:r>
            <a:endParaRPr sz="1200">
              <a:latin typeface="Open Sans"/>
              <a:ea typeface="Open Sans"/>
              <a:cs typeface="Open Sans"/>
              <a:sym typeface="Open Sans"/>
            </a:endParaRPr>
          </a:p>
          <a:p>
            <a:pPr indent="-161925" lvl="0" marL="179999" rtl="0" algn="l">
              <a:spcBef>
                <a:spcPts val="1000"/>
              </a:spcBef>
              <a:spcAft>
                <a:spcPts val="0"/>
              </a:spcAft>
              <a:buSzPts val="1200"/>
              <a:buFont typeface="Open Sans"/>
              <a:buChar char="●"/>
            </a:pPr>
            <a:r>
              <a:rPr lang="fr" sz="1200">
                <a:latin typeface="Open Sans"/>
                <a:ea typeface="Open Sans"/>
                <a:cs typeface="Open Sans"/>
                <a:sym typeface="Open Sans"/>
              </a:rPr>
              <a:t>Permet la partie ETL et facilite la coordination entre différents outils (Spark, Zeppelin)</a:t>
            </a:r>
            <a:endParaRPr sz="1200">
              <a:latin typeface="Open Sans"/>
              <a:ea typeface="Open Sans"/>
              <a:cs typeface="Open Sans"/>
              <a:sym typeface="Open Sans"/>
            </a:endParaRPr>
          </a:p>
          <a:p>
            <a:pPr indent="-166199" lvl="0" marL="179999" rtl="0" algn="l">
              <a:spcBef>
                <a:spcPts val="1000"/>
              </a:spcBef>
              <a:spcAft>
                <a:spcPts val="0"/>
              </a:spcAft>
              <a:buSzPts val="1200"/>
              <a:buFont typeface="Open Sans"/>
              <a:buChar char="●"/>
            </a:pPr>
            <a:r>
              <a:rPr lang="fr" sz="1200">
                <a:latin typeface="Open Sans"/>
                <a:ea typeface="Open Sans"/>
                <a:cs typeface="Open Sans"/>
                <a:sym typeface="Open Sans"/>
              </a:rPr>
              <a:t>Traitement avec Spark : a</a:t>
            </a:r>
            <a:r>
              <a:rPr lang="fr" sz="1200">
                <a:latin typeface="Open Sans"/>
                <a:ea typeface="Open Sans"/>
                <a:cs typeface="Open Sans"/>
                <a:sym typeface="Open Sans"/>
              </a:rPr>
              <a:t>dapté aux très grands volumes de données et utilisation de dataframes</a:t>
            </a:r>
            <a:endParaRPr sz="1200">
              <a:latin typeface="Open Sans"/>
              <a:ea typeface="Open Sans"/>
              <a:cs typeface="Open Sans"/>
              <a:sym typeface="Open Sans"/>
            </a:endParaRPr>
          </a:p>
          <a:p>
            <a:pPr indent="0" lvl="0" marL="457200" rtl="0" algn="l">
              <a:lnSpc>
                <a:spcPct val="115000"/>
              </a:lnSpc>
              <a:spcBef>
                <a:spcPts val="0"/>
              </a:spcBef>
              <a:spcAft>
                <a:spcPts val="1600"/>
              </a:spcAft>
              <a:buNone/>
            </a:pPr>
            <a:r>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Modélisation des données et requêtage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9"/>
          <p:cNvSpPr txBox="1"/>
          <p:nvPr>
            <p:ph idx="1" type="body"/>
          </p:nvPr>
        </p:nvSpPr>
        <p:spPr>
          <a:xfrm>
            <a:off x="311700" y="2101050"/>
            <a:ext cx="1357200" cy="11262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900"/>
              <a:t>MENTIONS</a:t>
            </a:r>
            <a:endParaRPr b="1" sz="900"/>
          </a:p>
          <a:p>
            <a:pPr indent="0" lvl="0" marL="0" rtl="0" algn="ctr">
              <a:lnSpc>
                <a:spcPct val="115000"/>
              </a:lnSpc>
              <a:spcBef>
                <a:spcPts val="0"/>
              </a:spcBef>
              <a:spcAft>
                <a:spcPts val="0"/>
              </a:spcAft>
              <a:buNone/>
            </a:pPr>
            <a:r>
              <a:t/>
            </a:r>
            <a:endParaRPr b="1" sz="900"/>
          </a:p>
          <a:p>
            <a:pPr indent="0" lvl="0" marL="0" rtl="0" algn="l">
              <a:lnSpc>
                <a:spcPct val="115000"/>
              </a:lnSpc>
              <a:spcBef>
                <a:spcPts val="0"/>
              </a:spcBef>
              <a:spcAft>
                <a:spcPts val="0"/>
              </a:spcAft>
              <a:buNone/>
            </a:pPr>
            <a:r>
              <a:rPr b="1" lang="fr" sz="900" u="sng"/>
              <a:t>globalEventId</a:t>
            </a:r>
            <a:endParaRPr b="1" sz="900" u="sng"/>
          </a:p>
          <a:p>
            <a:pPr indent="0" lvl="0" marL="0" rtl="0" algn="l">
              <a:lnSpc>
                <a:spcPct val="115000"/>
              </a:lnSpc>
              <a:spcBef>
                <a:spcPts val="0"/>
              </a:spcBef>
              <a:spcAft>
                <a:spcPts val="0"/>
              </a:spcAft>
              <a:buNone/>
            </a:pPr>
            <a:r>
              <a:rPr lang="fr" sz="900"/>
              <a:t>Langue</a:t>
            </a:r>
            <a:endParaRPr sz="900"/>
          </a:p>
          <a:p>
            <a:pPr indent="0" lvl="0" marL="0" rtl="0" algn="l">
              <a:lnSpc>
                <a:spcPct val="115000"/>
              </a:lnSpc>
              <a:spcBef>
                <a:spcPts val="0"/>
              </a:spcBef>
              <a:spcAft>
                <a:spcPts val="0"/>
              </a:spcAft>
              <a:buNone/>
            </a:pPr>
            <a:r>
              <a:rPr lang="fr" sz="900"/>
              <a:t>Article</a:t>
            </a:r>
            <a:endParaRPr sz="900"/>
          </a:p>
          <a:p>
            <a:pPr indent="0" lvl="0" marL="0" rtl="0" algn="l">
              <a:lnSpc>
                <a:spcPct val="115000"/>
              </a:lnSpc>
              <a:spcBef>
                <a:spcPts val="0"/>
              </a:spcBef>
              <a:spcAft>
                <a:spcPts val="0"/>
              </a:spcAft>
              <a:buNone/>
            </a:pPr>
            <a:r>
              <a:rPr lang="fr" sz="900"/>
              <a:t>MentionTimeDate</a:t>
            </a:r>
            <a:endParaRPr sz="900"/>
          </a:p>
        </p:txBody>
      </p:sp>
      <p:sp>
        <p:nvSpPr>
          <p:cNvPr id="158" name="Google Shape;158;p19"/>
          <p:cNvSpPr txBox="1"/>
          <p:nvPr>
            <p:ph idx="1" type="body"/>
          </p:nvPr>
        </p:nvSpPr>
        <p:spPr>
          <a:xfrm>
            <a:off x="311700" y="3358975"/>
            <a:ext cx="1357200" cy="8037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900"/>
              <a:t>EVENTS</a:t>
            </a:r>
            <a:endParaRPr b="1" sz="900"/>
          </a:p>
          <a:p>
            <a:pPr indent="0" lvl="0" marL="0" rtl="0" algn="ctr">
              <a:lnSpc>
                <a:spcPct val="115000"/>
              </a:lnSpc>
              <a:spcBef>
                <a:spcPts val="0"/>
              </a:spcBef>
              <a:spcAft>
                <a:spcPts val="0"/>
              </a:spcAft>
              <a:buNone/>
            </a:pPr>
            <a:r>
              <a:t/>
            </a:r>
            <a:endParaRPr b="1" sz="900"/>
          </a:p>
          <a:p>
            <a:pPr indent="0" lvl="0" marL="0" marR="0" rtl="0" algn="l">
              <a:lnSpc>
                <a:spcPct val="115000"/>
              </a:lnSpc>
              <a:spcBef>
                <a:spcPts val="0"/>
              </a:spcBef>
              <a:spcAft>
                <a:spcPts val="0"/>
              </a:spcAft>
              <a:buNone/>
            </a:pPr>
            <a:r>
              <a:rPr b="1" lang="fr" sz="900"/>
              <a:t>globalEventId</a:t>
            </a:r>
            <a:endParaRPr b="1" sz="900"/>
          </a:p>
          <a:p>
            <a:pPr indent="0" lvl="0" marL="0" rtl="0" algn="l">
              <a:lnSpc>
                <a:spcPct val="115000"/>
              </a:lnSpc>
              <a:spcBef>
                <a:spcPts val="0"/>
              </a:spcBef>
              <a:spcAft>
                <a:spcPts val="0"/>
              </a:spcAft>
              <a:buNone/>
            </a:pPr>
            <a:r>
              <a:rPr lang="fr" sz="900"/>
              <a:t>ActionCountry</a:t>
            </a:r>
            <a:endParaRPr sz="900"/>
          </a:p>
        </p:txBody>
      </p:sp>
      <p:sp>
        <p:nvSpPr>
          <p:cNvPr id="159" name="Google Shape;159;p19"/>
          <p:cNvSpPr txBox="1"/>
          <p:nvPr/>
        </p:nvSpPr>
        <p:spPr>
          <a:xfrm>
            <a:off x="213825" y="809525"/>
            <a:ext cx="85206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2"/>
              </a:solidFill>
              <a:latin typeface="Open Sans"/>
              <a:ea typeface="Open Sans"/>
              <a:cs typeface="Open Sans"/>
              <a:sym typeface="Open Sans"/>
            </a:endParaRPr>
          </a:p>
          <a:p>
            <a:pPr indent="0" lvl="0" marL="0" rtl="0" algn="l">
              <a:spcBef>
                <a:spcPts val="0"/>
              </a:spcBef>
              <a:spcAft>
                <a:spcPts val="0"/>
              </a:spcAft>
              <a:buNone/>
            </a:pPr>
            <a:r>
              <a:rPr b="1" lang="fr" sz="1200">
                <a:solidFill>
                  <a:schemeClr val="dk2"/>
                </a:solidFill>
                <a:latin typeface="Open Sans"/>
                <a:ea typeface="Open Sans"/>
                <a:cs typeface="Open Sans"/>
                <a:sym typeface="Open Sans"/>
              </a:rPr>
              <a:t>Afficher le nombre d’articles par évènement qu’il y a eu pour chaque triplet (jour, pays de l’évènement, langue de l’article)</a:t>
            </a:r>
            <a:endParaRPr sz="1200">
              <a:solidFill>
                <a:schemeClr val="dk2"/>
              </a:solidFill>
              <a:latin typeface="Open Sans"/>
              <a:ea typeface="Open Sans"/>
              <a:cs typeface="Open Sans"/>
              <a:sym typeface="Open Sans"/>
            </a:endParaRPr>
          </a:p>
        </p:txBody>
      </p:sp>
      <p:sp>
        <p:nvSpPr>
          <p:cNvPr id="160" name="Google Shape;160;p19"/>
          <p:cNvSpPr txBox="1"/>
          <p:nvPr>
            <p:ph type="title"/>
          </p:nvPr>
        </p:nvSpPr>
        <p:spPr>
          <a:xfrm>
            <a:off x="311700" y="142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Requête 1</a:t>
            </a:r>
            <a:endParaRPr/>
          </a:p>
        </p:txBody>
      </p:sp>
      <p:sp>
        <p:nvSpPr>
          <p:cNvPr id="161" name="Google Shape;161;p19"/>
          <p:cNvSpPr txBox="1"/>
          <p:nvPr>
            <p:ph idx="1" type="body"/>
          </p:nvPr>
        </p:nvSpPr>
        <p:spPr>
          <a:xfrm>
            <a:off x="2374400" y="2233502"/>
            <a:ext cx="1905300" cy="1692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900"/>
              <a:t>Agrégation</a:t>
            </a:r>
            <a:endParaRPr b="1" sz="900"/>
          </a:p>
          <a:p>
            <a:pPr indent="0" lvl="0" marL="0" marR="0" rtl="0" algn="l">
              <a:lnSpc>
                <a:spcPct val="115000"/>
              </a:lnSpc>
              <a:spcBef>
                <a:spcPts val="0"/>
              </a:spcBef>
              <a:spcAft>
                <a:spcPts val="0"/>
              </a:spcAft>
              <a:buNone/>
            </a:pPr>
            <a:r>
              <a:t/>
            </a:r>
            <a:endParaRPr sz="900"/>
          </a:p>
          <a:p>
            <a:pPr indent="0" lvl="0" marL="0" marR="0" rtl="0" algn="l">
              <a:lnSpc>
                <a:spcPct val="115000"/>
              </a:lnSpc>
              <a:spcBef>
                <a:spcPts val="0"/>
              </a:spcBef>
              <a:spcAft>
                <a:spcPts val="0"/>
              </a:spcAft>
              <a:buNone/>
            </a:pPr>
            <a:r>
              <a:rPr lang="fr" sz="900"/>
              <a:t>1/ agréger à partir de la table mention le nombre d’article par évènement</a:t>
            </a:r>
            <a:endParaRPr sz="900"/>
          </a:p>
          <a:p>
            <a:pPr indent="0" lvl="0" marL="0" marR="0" rtl="0" algn="l">
              <a:lnSpc>
                <a:spcPct val="115000"/>
              </a:lnSpc>
              <a:spcBef>
                <a:spcPts val="0"/>
              </a:spcBef>
              <a:spcAft>
                <a:spcPts val="0"/>
              </a:spcAft>
              <a:buNone/>
            </a:pPr>
            <a:r>
              <a:t/>
            </a:r>
            <a:endParaRPr sz="900"/>
          </a:p>
          <a:p>
            <a:pPr indent="0" lvl="0" marL="0" marR="0" rtl="0" algn="l">
              <a:lnSpc>
                <a:spcPct val="115000"/>
              </a:lnSpc>
              <a:spcBef>
                <a:spcPts val="0"/>
              </a:spcBef>
              <a:spcAft>
                <a:spcPts val="0"/>
              </a:spcAft>
              <a:buNone/>
            </a:pPr>
            <a:r>
              <a:rPr lang="fr" sz="900"/>
              <a:t>2/ récupérer le pays dans la table events</a:t>
            </a:r>
            <a:endParaRPr sz="900"/>
          </a:p>
        </p:txBody>
      </p:sp>
      <p:sp>
        <p:nvSpPr>
          <p:cNvPr id="162" name="Google Shape;162;p19"/>
          <p:cNvSpPr txBox="1"/>
          <p:nvPr>
            <p:ph idx="1" type="body"/>
          </p:nvPr>
        </p:nvSpPr>
        <p:spPr>
          <a:xfrm>
            <a:off x="304800" y="1526225"/>
            <a:ext cx="13710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Champs utilisés</a:t>
            </a:r>
            <a:endParaRPr b="1" sz="1000"/>
          </a:p>
        </p:txBody>
      </p:sp>
      <p:sp>
        <p:nvSpPr>
          <p:cNvPr id="163" name="Google Shape;163;p19"/>
          <p:cNvSpPr/>
          <p:nvPr/>
        </p:nvSpPr>
        <p:spPr>
          <a:xfrm rot="5400000">
            <a:off x="1365250" y="2913750"/>
            <a:ext cx="1312800" cy="332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rot="5400000">
            <a:off x="3976038" y="2913750"/>
            <a:ext cx="1312800" cy="332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ph idx="1" type="body"/>
          </p:nvPr>
        </p:nvSpPr>
        <p:spPr>
          <a:xfrm>
            <a:off x="4985200" y="2516850"/>
            <a:ext cx="1357200" cy="11262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900"/>
              <a:t>JOINED DATAFRAME</a:t>
            </a:r>
            <a:endParaRPr b="1" sz="900"/>
          </a:p>
          <a:p>
            <a:pPr indent="0" lvl="0" marL="0" rtl="0" algn="ctr">
              <a:lnSpc>
                <a:spcPct val="115000"/>
              </a:lnSpc>
              <a:spcBef>
                <a:spcPts val="0"/>
              </a:spcBef>
              <a:spcAft>
                <a:spcPts val="0"/>
              </a:spcAft>
              <a:buNone/>
            </a:pPr>
            <a:r>
              <a:t/>
            </a:r>
            <a:endParaRPr b="1" sz="900"/>
          </a:p>
          <a:p>
            <a:pPr indent="0" lvl="0" marL="0" rtl="0" algn="l">
              <a:lnSpc>
                <a:spcPct val="115000"/>
              </a:lnSpc>
              <a:spcBef>
                <a:spcPts val="0"/>
              </a:spcBef>
              <a:spcAft>
                <a:spcPts val="0"/>
              </a:spcAft>
              <a:buNone/>
            </a:pPr>
            <a:r>
              <a:rPr b="1" lang="fr" sz="900" u="sng"/>
              <a:t>globalEventId</a:t>
            </a:r>
            <a:endParaRPr b="1" sz="900" u="sng"/>
          </a:p>
          <a:p>
            <a:pPr indent="0" lvl="0" marL="0" rtl="0" algn="l">
              <a:lnSpc>
                <a:spcPct val="115000"/>
              </a:lnSpc>
              <a:spcBef>
                <a:spcPts val="0"/>
              </a:spcBef>
              <a:spcAft>
                <a:spcPts val="0"/>
              </a:spcAft>
              <a:buNone/>
            </a:pPr>
            <a:r>
              <a:rPr lang="fr" sz="900"/>
              <a:t>Langue</a:t>
            </a:r>
            <a:endParaRPr sz="900"/>
          </a:p>
          <a:p>
            <a:pPr indent="0" lvl="0" marL="0" rtl="0" algn="l">
              <a:lnSpc>
                <a:spcPct val="115000"/>
              </a:lnSpc>
              <a:spcBef>
                <a:spcPts val="0"/>
              </a:spcBef>
              <a:spcAft>
                <a:spcPts val="0"/>
              </a:spcAft>
              <a:buNone/>
            </a:pPr>
            <a:r>
              <a:rPr lang="fr" sz="900"/>
              <a:t>MI</a:t>
            </a:r>
            <a:endParaRPr sz="900"/>
          </a:p>
          <a:p>
            <a:pPr indent="0" lvl="0" marL="0" rtl="0" algn="l">
              <a:lnSpc>
                <a:spcPct val="115000"/>
              </a:lnSpc>
              <a:spcBef>
                <a:spcPts val="0"/>
              </a:spcBef>
              <a:spcAft>
                <a:spcPts val="0"/>
              </a:spcAft>
              <a:buNone/>
            </a:pPr>
            <a:r>
              <a:rPr lang="fr" sz="900"/>
              <a:t>MentionTimeDate</a:t>
            </a:r>
            <a:endParaRPr sz="900"/>
          </a:p>
        </p:txBody>
      </p:sp>
      <p:sp>
        <p:nvSpPr>
          <p:cNvPr id="166" name="Google Shape;166;p19"/>
          <p:cNvSpPr txBox="1"/>
          <p:nvPr>
            <p:ph idx="1" type="body"/>
          </p:nvPr>
        </p:nvSpPr>
        <p:spPr>
          <a:xfrm>
            <a:off x="2374400" y="1526225"/>
            <a:ext cx="19053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Pré-Traitements Spark</a:t>
            </a:r>
            <a:endParaRPr b="1" sz="1000"/>
          </a:p>
        </p:txBody>
      </p:sp>
      <p:sp>
        <p:nvSpPr>
          <p:cNvPr id="167" name="Google Shape;167;p19"/>
          <p:cNvSpPr/>
          <p:nvPr/>
        </p:nvSpPr>
        <p:spPr>
          <a:xfrm rot="5400000">
            <a:off x="6038738" y="2913750"/>
            <a:ext cx="1312800" cy="332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19"/>
          <p:cNvPicPr preferRelativeResize="0"/>
          <p:nvPr/>
        </p:nvPicPr>
        <p:blipFill>
          <a:blip r:embed="rId3">
            <a:alphaModFix/>
          </a:blip>
          <a:stretch>
            <a:fillRect/>
          </a:stretch>
        </p:blipFill>
        <p:spPr>
          <a:xfrm>
            <a:off x="7248972" y="2678100"/>
            <a:ext cx="1199553" cy="803701"/>
          </a:xfrm>
          <a:prstGeom prst="rect">
            <a:avLst/>
          </a:prstGeom>
          <a:noFill/>
          <a:ln>
            <a:noFill/>
          </a:ln>
        </p:spPr>
      </p:pic>
      <p:sp>
        <p:nvSpPr>
          <p:cNvPr id="169" name="Google Shape;169;p19"/>
          <p:cNvSpPr txBox="1"/>
          <p:nvPr>
            <p:ph idx="1" type="body"/>
          </p:nvPr>
        </p:nvSpPr>
        <p:spPr>
          <a:xfrm>
            <a:off x="412325" y="4347875"/>
            <a:ext cx="8368200" cy="5751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900"/>
              <a:t>◾Nous avons décidé que le terme “jour” concernait le jour de la mention dans l’article de l’évènement non le jour de l’évènement</a:t>
            </a:r>
            <a:endParaRPr sz="900"/>
          </a:p>
          <a:p>
            <a:pPr indent="0" lvl="0" marL="0" rtl="0" algn="l">
              <a:spcBef>
                <a:spcPts val="0"/>
              </a:spcBef>
              <a:spcAft>
                <a:spcPts val="0"/>
              </a:spcAft>
              <a:buNone/>
            </a:pPr>
            <a:r>
              <a:rPr lang="fr" sz="900"/>
              <a:t>◾Nous nous sommes basés sur le champ url de l’article pour isoler le nombre d’articles par évènement</a:t>
            </a:r>
            <a:endParaRPr sz="900"/>
          </a:p>
        </p:txBody>
      </p:sp>
      <p:sp>
        <p:nvSpPr>
          <p:cNvPr id="170" name="Google Shape;170;p19"/>
          <p:cNvSpPr txBox="1"/>
          <p:nvPr>
            <p:ph idx="1" type="body"/>
          </p:nvPr>
        </p:nvSpPr>
        <p:spPr>
          <a:xfrm>
            <a:off x="4843150" y="1526225"/>
            <a:ext cx="16413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Dataframe Spark final</a:t>
            </a:r>
            <a:endParaRPr b="1" sz="1000"/>
          </a:p>
        </p:txBody>
      </p:sp>
      <p:sp>
        <p:nvSpPr>
          <p:cNvPr id="171" name="Google Shape;171;p19"/>
          <p:cNvSpPr txBox="1"/>
          <p:nvPr>
            <p:ph idx="1" type="body"/>
          </p:nvPr>
        </p:nvSpPr>
        <p:spPr>
          <a:xfrm>
            <a:off x="7047900" y="1542238"/>
            <a:ext cx="16017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Stocké en Cassandra</a:t>
            </a:r>
            <a:endParaRPr b="1" sz="1000"/>
          </a:p>
          <a:p>
            <a:pPr indent="0" lvl="0" marL="0" rtl="0" algn="ctr">
              <a:spcBef>
                <a:spcPts val="0"/>
              </a:spcBef>
              <a:spcAft>
                <a:spcPts val="0"/>
              </a:spcAft>
              <a:buNone/>
            </a:pPr>
            <a:r>
              <a:rPr b="1" lang="fr" sz="1000"/>
              <a:t>Interrogé en Spark.sql</a:t>
            </a:r>
            <a:endParaRPr b="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52975" y="1055650"/>
            <a:ext cx="85206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chemeClr val="dk2"/>
                </a:solidFill>
                <a:latin typeface="Open Sans"/>
                <a:ea typeface="Open Sans"/>
                <a:cs typeface="Open Sans"/>
                <a:sym typeface="Open Sans"/>
              </a:rPr>
              <a:t>Pour un pays donné en paramètre, affichez les événements triés par le nombre de mentions (tri décroissant) et permettez une agrégation par jour/mois/année</a:t>
            </a:r>
            <a:endParaRPr sz="1400"/>
          </a:p>
        </p:txBody>
      </p:sp>
      <p:sp>
        <p:nvSpPr>
          <p:cNvPr id="177" name="Google Shape;177;p20"/>
          <p:cNvSpPr txBox="1"/>
          <p:nvPr>
            <p:ph type="title"/>
          </p:nvPr>
        </p:nvSpPr>
        <p:spPr>
          <a:xfrm>
            <a:off x="311700" y="142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Requête 2</a:t>
            </a:r>
            <a:endParaRPr/>
          </a:p>
          <a:p>
            <a:pPr indent="0" lvl="0" marL="0" rtl="0" algn="l">
              <a:spcBef>
                <a:spcPts val="0"/>
              </a:spcBef>
              <a:spcAft>
                <a:spcPts val="0"/>
              </a:spcAft>
              <a:buNone/>
            </a:pPr>
            <a:r>
              <a:t/>
            </a:r>
            <a:endParaRPr/>
          </a:p>
        </p:txBody>
      </p:sp>
      <p:sp>
        <p:nvSpPr>
          <p:cNvPr id="178" name="Google Shape;178;p20"/>
          <p:cNvSpPr txBox="1"/>
          <p:nvPr>
            <p:ph idx="1" type="body"/>
          </p:nvPr>
        </p:nvSpPr>
        <p:spPr>
          <a:xfrm>
            <a:off x="380175" y="2349850"/>
            <a:ext cx="1686900" cy="8178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1000"/>
              <a:t>MENTIONS</a:t>
            </a:r>
            <a:endParaRPr b="1" sz="1000"/>
          </a:p>
          <a:p>
            <a:pPr indent="0" lvl="0" marL="0" rtl="0" algn="l">
              <a:lnSpc>
                <a:spcPct val="115000"/>
              </a:lnSpc>
              <a:spcBef>
                <a:spcPts val="0"/>
              </a:spcBef>
              <a:spcAft>
                <a:spcPts val="0"/>
              </a:spcAft>
              <a:buNone/>
            </a:pPr>
            <a:r>
              <a:rPr lang="fr" sz="1000"/>
              <a:t>G</a:t>
            </a:r>
            <a:r>
              <a:rPr lang="fr" sz="1000"/>
              <a:t>lobalEventId</a:t>
            </a:r>
            <a:endParaRPr sz="1000"/>
          </a:p>
        </p:txBody>
      </p:sp>
      <p:sp>
        <p:nvSpPr>
          <p:cNvPr id="179" name="Google Shape;179;p20"/>
          <p:cNvSpPr txBox="1"/>
          <p:nvPr>
            <p:ph idx="1" type="body"/>
          </p:nvPr>
        </p:nvSpPr>
        <p:spPr>
          <a:xfrm>
            <a:off x="380175" y="3537475"/>
            <a:ext cx="1686900" cy="9870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1000"/>
              <a:t>EVENTS</a:t>
            </a:r>
            <a:endParaRPr b="1" sz="1000"/>
          </a:p>
          <a:p>
            <a:pPr indent="0" lvl="0" marL="0" rtl="0" algn="l">
              <a:spcBef>
                <a:spcPts val="0"/>
              </a:spcBef>
              <a:spcAft>
                <a:spcPts val="0"/>
              </a:spcAft>
              <a:buNone/>
            </a:pPr>
            <a:r>
              <a:rPr lang="fr" sz="1000"/>
              <a:t>GlobalEventID</a:t>
            </a:r>
            <a:endParaRPr sz="1000"/>
          </a:p>
          <a:p>
            <a:pPr indent="0" lvl="0" marL="0" rtl="0" algn="l">
              <a:spcBef>
                <a:spcPts val="0"/>
              </a:spcBef>
              <a:spcAft>
                <a:spcPts val="0"/>
              </a:spcAft>
              <a:buNone/>
            </a:pPr>
            <a:r>
              <a:rPr lang="fr" sz="1000"/>
              <a:t>Action_GeoCountryCode</a:t>
            </a:r>
            <a:endParaRPr sz="1000"/>
          </a:p>
          <a:p>
            <a:pPr indent="0" lvl="0" marL="0" rtl="0" algn="l">
              <a:spcBef>
                <a:spcPts val="0"/>
              </a:spcBef>
              <a:spcAft>
                <a:spcPts val="0"/>
              </a:spcAft>
              <a:buNone/>
            </a:pPr>
            <a:r>
              <a:rPr lang="fr" sz="1000"/>
              <a:t>Day / Monthyear / Year</a:t>
            </a:r>
            <a:endParaRPr sz="1000"/>
          </a:p>
        </p:txBody>
      </p:sp>
      <p:sp>
        <p:nvSpPr>
          <p:cNvPr id="180" name="Google Shape;180;p20"/>
          <p:cNvSpPr txBox="1"/>
          <p:nvPr>
            <p:ph idx="1" type="body"/>
          </p:nvPr>
        </p:nvSpPr>
        <p:spPr>
          <a:xfrm>
            <a:off x="2462425" y="2349850"/>
            <a:ext cx="1863600" cy="817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1000"/>
              <a:t>Aggregation</a:t>
            </a:r>
            <a:endParaRPr b="1" sz="1000"/>
          </a:p>
          <a:p>
            <a:pPr indent="0" lvl="0" marL="0" rtl="0" algn="ctr">
              <a:spcBef>
                <a:spcPts val="0"/>
              </a:spcBef>
              <a:spcAft>
                <a:spcPts val="0"/>
              </a:spcAft>
              <a:buNone/>
            </a:pPr>
            <a:r>
              <a:t/>
            </a:r>
            <a:endParaRPr b="1" sz="500"/>
          </a:p>
          <a:p>
            <a:pPr indent="0" lvl="0" marL="0" rtl="0" algn="l">
              <a:spcBef>
                <a:spcPts val="0"/>
              </a:spcBef>
              <a:spcAft>
                <a:spcPts val="0"/>
              </a:spcAft>
              <a:buNone/>
            </a:pPr>
            <a:r>
              <a:rPr lang="fr" sz="1000"/>
              <a:t>count(EventID)→NbArticles</a:t>
            </a:r>
            <a:endParaRPr b="1" sz="1000"/>
          </a:p>
        </p:txBody>
      </p:sp>
      <p:sp>
        <p:nvSpPr>
          <p:cNvPr id="181" name="Google Shape;181;p20"/>
          <p:cNvSpPr txBox="1"/>
          <p:nvPr>
            <p:ph idx="1" type="body"/>
          </p:nvPr>
        </p:nvSpPr>
        <p:spPr>
          <a:xfrm>
            <a:off x="380175" y="1729618"/>
            <a:ext cx="16869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Champs utilisés</a:t>
            </a:r>
            <a:endParaRPr b="1" sz="1000"/>
          </a:p>
        </p:txBody>
      </p:sp>
      <p:sp>
        <p:nvSpPr>
          <p:cNvPr id="182" name="Google Shape;182;p20"/>
          <p:cNvSpPr txBox="1"/>
          <p:nvPr>
            <p:ph idx="1" type="body"/>
          </p:nvPr>
        </p:nvSpPr>
        <p:spPr>
          <a:xfrm>
            <a:off x="2462425" y="1729600"/>
            <a:ext cx="18636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Pré-Traitements Spark</a:t>
            </a:r>
            <a:endParaRPr b="1" sz="1000"/>
          </a:p>
        </p:txBody>
      </p:sp>
      <p:sp>
        <p:nvSpPr>
          <p:cNvPr id="183" name="Google Shape;183;p20"/>
          <p:cNvSpPr/>
          <p:nvPr/>
        </p:nvSpPr>
        <p:spPr>
          <a:xfrm rot="5400000">
            <a:off x="1938950" y="2652700"/>
            <a:ext cx="651600" cy="212100"/>
          </a:xfrm>
          <a:prstGeom prst="triangle">
            <a:avLst>
              <a:gd fmla="val 4963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rot="5400000">
            <a:off x="1938950" y="3924925"/>
            <a:ext cx="651600" cy="212100"/>
          </a:xfrm>
          <a:prstGeom prst="triangle">
            <a:avLst>
              <a:gd fmla="val 4963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txBox="1"/>
          <p:nvPr>
            <p:ph idx="1" type="body"/>
          </p:nvPr>
        </p:nvSpPr>
        <p:spPr>
          <a:xfrm>
            <a:off x="2420700" y="3537400"/>
            <a:ext cx="1905300" cy="987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fr" sz="1000"/>
              <a:t>Jointure</a:t>
            </a:r>
            <a:endParaRPr b="1" sz="1000"/>
          </a:p>
          <a:p>
            <a:pPr indent="0" lvl="0" marL="0" marR="0" rtl="0" algn="l">
              <a:lnSpc>
                <a:spcPct val="115000"/>
              </a:lnSpc>
              <a:spcBef>
                <a:spcPts val="0"/>
              </a:spcBef>
              <a:spcAft>
                <a:spcPts val="0"/>
              </a:spcAft>
              <a:buNone/>
            </a:pPr>
            <a:r>
              <a:t/>
            </a:r>
            <a:endParaRPr sz="500"/>
          </a:p>
          <a:p>
            <a:pPr indent="0" lvl="0" marL="0" rtl="0" algn="l">
              <a:spcBef>
                <a:spcPts val="0"/>
              </a:spcBef>
              <a:spcAft>
                <a:spcPts val="0"/>
              </a:spcAft>
              <a:buNone/>
            </a:pPr>
            <a:r>
              <a:rPr lang="fr" sz="1000"/>
              <a:t>sur GlobalEventID</a:t>
            </a:r>
            <a:endParaRPr sz="1000"/>
          </a:p>
        </p:txBody>
      </p:sp>
      <p:sp>
        <p:nvSpPr>
          <p:cNvPr id="186" name="Google Shape;186;p20"/>
          <p:cNvSpPr/>
          <p:nvPr/>
        </p:nvSpPr>
        <p:spPr>
          <a:xfrm rot="10800000">
            <a:off x="3103225" y="3252175"/>
            <a:ext cx="623700" cy="200700"/>
          </a:xfrm>
          <a:prstGeom prst="triangle">
            <a:avLst>
              <a:gd fmla="val 4973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ph idx="1" type="body"/>
          </p:nvPr>
        </p:nvSpPr>
        <p:spPr>
          <a:xfrm>
            <a:off x="4723350" y="1729618"/>
            <a:ext cx="16413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Dataframe Spark final</a:t>
            </a:r>
            <a:endParaRPr b="1" sz="1000"/>
          </a:p>
        </p:txBody>
      </p:sp>
      <p:sp>
        <p:nvSpPr>
          <p:cNvPr id="188" name="Google Shape;188;p20"/>
          <p:cNvSpPr txBox="1"/>
          <p:nvPr>
            <p:ph idx="1" type="body"/>
          </p:nvPr>
        </p:nvSpPr>
        <p:spPr>
          <a:xfrm>
            <a:off x="4700550" y="3537400"/>
            <a:ext cx="1686900" cy="987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000"/>
              <a:t>GlobalEventID</a:t>
            </a:r>
            <a:endParaRPr sz="1000"/>
          </a:p>
          <a:p>
            <a:pPr indent="0" lvl="0" marL="0" rtl="0" algn="l">
              <a:spcBef>
                <a:spcPts val="0"/>
              </a:spcBef>
              <a:spcAft>
                <a:spcPts val="0"/>
              </a:spcAft>
              <a:buNone/>
            </a:pPr>
            <a:r>
              <a:rPr lang="fr" sz="1000"/>
              <a:t>Action_GeoCountryCode</a:t>
            </a:r>
            <a:endParaRPr sz="1000"/>
          </a:p>
          <a:p>
            <a:pPr indent="0" lvl="0" marL="0" rtl="0" algn="l">
              <a:spcBef>
                <a:spcPts val="0"/>
              </a:spcBef>
              <a:spcAft>
                <a:spcPts val="0"/>
              </a:spcAft>
              <a:buNone/>
            </a:pPr>
            <a:r>
              <a:rPr lang="fr" sz="1000"/>
              <a:t>NbArticles</a:t>
            </a:r>
            <a:endParaRPr sz="1000"/>
          </a:p>
          <a:p>
            <a:pPr indent="0" lvl="0" marL="0" rtl="0" algn="l">
              <a:spcBef>
                <a:spcPts val="0"/>
              </a:spcBef>
              <a:spcAft>
                <a:spcPts val="0"/>
              </a:spcAft>
              <a:buNone/>
            </a:pPr>
            <a:r>
              <a:rPr lang="fr" sz="1000"/>
              <a:t>Day / Monthyear / Year</a:t>
            </a:r>
            <a:endParaRPr sz="1000"/>
          </a:p>
          <a:p>
            <a:pPr indent="0" lvl="0" marL="0" rtl="0" algn="l">
              <a:spcBef>
                <a:spcPts val="0"/>
              </a:spcBef>
              <a:spcAft>
                <a:spcPts val="0"/>
              </a:spcAft>
              <a:buNone/>
            </a:pPr>
            <a:r>
              <a:t/>
            </a:r>
            <a:endParaRPr sz="1000"/>
          </a:p>
        </p:txBody>
      </p:sp>
      <p:sp>
        <p:nvSpPr>
          <p:cNvPr id="189" name="Google Shape;189;p20"/>
          <p:cNvSpPr/>
          <p:nvPr/>
        </p:nvSpPr>
        <p:spPr>
          <a:xfrm rot="5400000">
            <a:off x="4187475" y="3926350"/>
            <a:ext cx="651600" cy="212100"/>
          </a:xfrm>
          <a:prstGeom prst="triangle">
            <a:avLst>
              <a:gd fmla="val 4963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rot="5400000">
            <a:off x="6248925" y="3926350"/>
            <a:ext cx="651600" cy="212100"/>
          </a:xfrm>
          <a:prstGeom prst="triangle">
            <a:avLst>
              <a:gd fmla="val 4963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0"/>
          <p:cNvPicPr preferRelativeResize="0"/>
          <p:nvPr/>
        </p:nvPicPr>
        <p:blipFill>
          <a:blip r:embed="rId3">
            <a:alphaModFix/>
          </a:blip>
          <a:stretch>
            <a:fillRect/>
          </a:stretch>
        </p:blipFill>
        <p:spPr>
          <a:xfrm>
            <a:off x="7160547" y="3630550"/>
            <a:ext cx="1199553" cy="803701"/>
          </a:xfrm>
          <a:prstGeom prst="rect">
            <a:avLst/>
          </a:prstGeom>
          <a:noFill/>
          <a:ln>
            <a:noFill/>
          </a:ln>
        </p:spPr>
      </p:pic>
      <p:sp>
        <p:nvSpPr>
          <p:cNvPr id="192" name="Google Shape;192;p20"/>
          <p:cNvSpPr txBox="1"/>
          <p:nvPr>
            <p:ph idx="1" type="body"/>
          </p:nvPr>
        </p:nvSpPr>
        <p:spPr>
          <a:xfrm>
            <a:off x="6959475" y="1729588"/>
            <a:ext cx="16017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Stocké en Cassandra</a:t>
            </a:r>
            <a:endParaRPr b="1" sz="1000"/>
          </a:p>
          <a:p>
            <a:pPr indent="0" lvl="0" marL="0" rtl="0" algn="ctr">
              <a:spcBef>
                <a:spcPts val="0"/>
              </a:spcBef>
              <a:spcAft>
                <a:spcPts val="0"/>
              </a:spcAft>
              <a:buNone/>
            </a:pPr>
            <a:r>
              <a:rPr b="1" lang="fr" sz="1000"/>
              <a:t>Interrogé en Spark.sql</a:t>
            </a:r>
            <a:endParaRPr b="1"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311700" y="826025"/>
            <a:ext cx="8520600" cy="23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chemeClr val="dk2"/>
                </a:solidFill>
                <a:latin typeface="Open Sans"/>
                <a:ea typeface="Open Sans"/>
                <a:cs typeface="Open Sans"/>
                <a:sym typeface="Open Sans"/>
              </a:rPr>
              <a:t>Pour une source de donnés passée en paramètre, affichez les thèmes, personnes, lieux dont les articles de cette sources parlent ainsi que le nombre d’articles et le ton moyen des articles (pour chaque thème/personne/lieu); permettez une agrégation par jour/mois/année</a:t>
            </a:r>
            <a:endParaRPr sz="14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4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4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400">
              <a:solidFill>
                <a:schemeClr val="dk2"/>
              </a:solidFill>
              <a:latin typeface="Open Sans"/>
              <a:ea typeface="Open Sans"/>
              <a:cs typeface="Open Sans"/>
              <a:sym typeface="Open Sans"/>
            </a:endParaRPr>
          </a:p>
        </p:txBody>
      </p:sp>
      <p:sp>
        <p:nvSpPr>
          <p:cNvPr id="198" name="Google Shape;198;p21"/>
          <p:cNvSpPr txBox="1"/>
          <p:nvPr>
            <p:ph idx="1" type="body"/>
          </p:nvPr>
        </p:nvSpPr>
        <p:spPr>
          <a:xfrm>
            <a:off x="768900" y="2518525"/>
            <a:ext cx="1371000" cy="16506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900"/>
              <a:t>GKG </a:t>
            </a:r>
            <a:endParaRPr b="1" sz="900"/>
          </a:p>
          <a:p>
            <a:pPr indent="0" lvl="0" marL="0" rtl="0" algn="l">
              <a:lnSpc>
                <a:spcPct val="115000"/>
              </a:lnSpc>
              <a:spcBef>
                <a:spcPts val="0"/>
              </a:spcBef>
              <a:spcAft>
                <a:spcPts val="0"/>
              </a:spcAft>
              <a:buNone/>
            </a:pPr>
            <a:r>
              <a:t/>
            </a:r>
            <a:endParaRPr b="1" sz="900"/>
          </a:p>
          <a:p>
            <a:pPr indent="0" lvl="0" marL="0" rtl="0" algn="l">
              <a:lnSpc>
                <a:spcPct val="115000"/>
              </a:lnSpc>
              <a:spcBef>
                <a:spcPts val="0"/>
              </a:spcBef>
              <a:spcAft>
                <a:spcPts val="0"/>
              </a:spcAft>
              <a:buNone/>
            </a:pPr>
            <a:r>
              <a:rPr lang="fr" sz="900"/>
              <a:t>DATE</a:t>
            </a:r>
            <a:endParaRPr sz="900"/>
          </a:p>
          <a:p>
            <a:pPr indent="0" lvl="0" marL="0" rtl="0" algn="l">
              <a:lnSpc>
                <a:spcPct val="115000"/>
              </a:lnSpc>
              <a:spcBef>
                <a:spcPts val="0"/>
              </a:spcBef>
              <a:spcAft>
                <a:spcPts val="0"/>
              </a:spcAft>
              <a:buNone/>
            </a:pPr>
            <a:r>
              <a:rPr lang="fr" sz="900"/>
              <a:t>GKGRECORDID</a:t>
            </a:r>
            <a:endParaRPr sz="900"/>
          </a:p>
          <a:p>
            <a:pPr indent="0" lvl="0" marL="0" rtl="0" algn="l">
              <a:lnSpc>
                <a:spcPct val="115000"/>
              </a:lnSpc>
              <a:spcBef>
                <a:spcPts val="0"/>
              </a:spcBef>
              <a:spcAft>
                <a:spcPts val="0"/>
              </a:spcAft>
              <a:buNone/>
            </a:pPr>
            <a:r>
              <a:rPr lang="fr" sz="900"/>
              <a:t>SourceCommonName</a:t>
            </a:r>
            <a:endParaRPr sz="900"/>
          </a:p>
          <a:p>
            <a:pPr indent="0" lvl="0" marL="0" rtl="0" algn="l">
              <a:lnSpc>
                <a:spcPct val="115000"/>
              </a:lnSpc>
              <a:spcBef>
                <a:spcPts val="0"/>
              </a:spcBef>
              <a:spcAft>
                <a:spcPts val="0"/>
              </a:spcAft>
              <a:buNone/>
            </a:pPr>
            <a:r>
              <a:rPr lang="fr" sz="900"/>
              <a:t>Themes</a:t>
            </a:r>
            <a:endParaRPr sz="900"/>
          </a:p>
          <a:p>
            <a:pPr indent="0" lvl="0" marL="0" rtl="0" algn="l">
              <a:lnSpc>
                <a:spcPct val="115000"/>
              </a:lnSpc>
              <a:spcBef>
                <a:spcPts val="0"/>
              </a:spcBef>
              <a:spcAft>
                <a:spcPts val="0"/>
              </a:spcAft>
              <a:buNone/>
            </a:pPr>
            <a:r>
              <a:rPr lang="fr" sz="900"/>
              <a:t>Locations</a:t>
            </a:r>
            <a:endParaRPr sz="900"/>
          </a:p>
          <a:p>
            <a:pPr indent="0" lvl="0" marL="0" rtl="0" algn="l">
              <a:lnSpc>
                <a:spcPct val="115000"/>
              </a:lnSpc>
              <a:spcBef>
                <a:spcPts val="0"/>
              </a:spcBef>
              <a:spcAft>
                <a:spcPts val="0"/>
              </a:spcAft>
              <a:buNone/>
            </a:pPr>
            <a:r>
              <a:rPr lang="fr" sz="900"/>
              <a:t>Persons </a:t>
            </a:r>
            <a:endParaRPr sz="900"/>
          </a:p>
          <a:p>
            <a:pPr indent="0" lvl="0" marL="0" rtl="0" algn="l">
              <a:lnSpc>
                <a:spcPct val="115000"/>
              </a:lnSpc>
              <a:spcBef>
                <a:spcPts val="0"/>
              </a:spcBef>
              <a:spcAft>
                <a:spcPts val="0"/>
              </a:spcAft>
              <a:buNone/>
            </a:pPr>
            <a:r>
              <a:rPr lang="fr" sz="900"/>
              <a:t>V2Tone</a:t>
            </a:r>
            <a:endParaRPr sz="900"/>
          </a:p>
        </p:txBody>
      </p:sp>
      <p:sp>
        <p:nvSpPr>
          <p:cNvPr id="199" name="Google Shape;199;p21"/>
          <p:cNvSpPr/>
          <p:nvPr/>
        </p:nvSpPr>
        <p:spPr>
          <a:xfrm rot="5400000">
            <a:off x="1726800" y="3177625"/>
            <a:ext cx="1312800" cy="332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idx="1" type="body"/>
          </p:nvPr>
        </p:nvSpPr>
        <p:spPr>
          <a:xfrm>
            <a:off x="2624900" y="1745875"/>
            <a:ext cx="1601700" cy="3195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900"/>
              <a:t>Champs Themes, Locations et Persons concaténés séparés par un “;” : </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1/ </a:t>
            </a:r>
            <a:r>
              <a:rPr lang="fr" sz="900"/>
              <a:t>Création de 3 DF dédiés au retraitement des thème/personnes/lieu</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2/ Explosion des champs thèmes/lieux/personnes pour créer une ligne unique par enregistrement par thème/lieu/personne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3/ Agrégation par champ pour obtenir le nombre d’article et le ton moyen </a:t>
            </a:r>
            <a:endParaRPr sz="900"/>
          </a:p>
        </p:txBody>
      </p:sp>
      <p:sp>
        <p:nvSpPr>
          <p:cNvPr id="201" name="Google Shape;201;p21"/>
          <p:cNvSpPr txBox="1"/>
          <p:nvPr>
            <p:ph type="title"/>
          </p:nvPr>
        </p:nvSpPr>
        <p:spPr>
          <a:xfrm>
            <a:off x="311700" y="142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Requête 3</a:t>
            </a:r>
            <a:endParaRPr/>
          </a:p>
        </p:txBody>
      </p:sp>
      <p:sp>
        <p:nvSpPr>
          <p:cNvPr id="202" name="Google Shape;202;p21"/>
          <p:cNvSpPr/>
          <p:nvPr/>
        </p:nvSpPr>
        <p:spPr>
          <a:xfrm rot="5400000">
            <a:off x="3811888" y="3177625"/>
            <a:ext cx="1312800" cy="332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txBox="1"/>
          <p:nvPr>
            <p:ph idx="1" type="body"/>
          </p:nvPr>
        </p:nvSpPr>
        <p:spPr>
          <a:xfrm>
            <a:off x="4683538" y="2602975"/>
            <a:ext cx="1657800" cy="1481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900"/>
              <a:t>TABLE THEME/ PERSONNES/LIEUX :</a:t>
            </a:r>
            <a:endParaRPr b="1" sz="900"/>
          </a:p>
          <a:p>
            <a:pPr indent="0" lvl="0" marL="0" rtl="0" algn="l">
              <a:lnSpc>
                <a:spcPct val="115000"/>
              </a:lnSpc>
              <a:spcBef>
                <a:spcPts val="0"/>
              </a:spcBef>
              <a:spcAft>
                <a:spcPts val="0"/>
              </a:spcAft>
              <a:buNone/>
            </a:pPr>
            <a:r>
              <a:t/>
            </a:r>
            <a:endParaRPr b="1" sz="900"/>
          </a:p>
          <a:p>
            <a:pPr indent="0" lvl="0" marL="0" rtl="0" algn="l">
              <a:lnSpc>
                <a:spcPct val="115000"/>
              </a:lnSpc>
              <a:spcBef>
                <a:spcPts val="0"/>
              </a:spcBef>
              <a:spcAft>
                <a:spcPts val="0"/>
              </a:spcAft>
              <a:buNone/>
            </a:pPr>
            <a:r>
              <a:rPr lang="fr" sz="900"/>
              <a:t>date</a:t>
            </a:r>
            <a:endParaRPr sz="900"/>
          </a:p>
          <a:p>
            <a:pPr indent="0" lvl="0" marL="0" rtl="0" algn="l">
              <a:lnSpc>
                <a:spcPct val="115000"/>
              </a:lnSpc>
              <a:spcBef>
                <a:spcPts val="0"/>
              </a:spcBef>
              <a:spcAft>
                <a:spcPts val="0"/>
              </a:spcAft>
              <a:buNone/>
            </a:pPr>
            <a:r>
              <a:rPr lang="fr" sz="900"/>
              <a:t>src_name</a:t>
            </a:r>
            <a:endParaRPr sz="900"/>
          </a:p>
          <a:p>
            <a:pPr indent="0" lvl="0" marL="0" rtl="0" algn="l">
              <a:lnSpc>
                <a:spcPct val="115000"/>
              </a:lnSpc>
              <a:spcBef>
                <a:spcPts val="0"/>
              </a:spcBef>
              <a:spcAft>
                <a:spcPts val="0"/>
              </a:spcAft>
              <a:buNone/>
            </a:pPr>
            <a:r>
              <a:rPr lang="fr" sz="900"/>
              <a:t>persons/themes/locations</a:t>
            </a:r>
            <a:endParaRPr sz="900"/>
          </a:p>
          <a:p>
            <a:pPr indent="0" lvl="0" marL="0" rtl="0" algn="l">
              <a:lnSpc>
                <a:spcPct val="115000"/>
              </a:lnSpc>
              <a:spcBef>
                <a:spcPts val="0"/>
              </a:spcBef>
              <a:spcAft>
                <a:spcPts val="0"/>
              </a:spcAft>
              <a:buNone/>
            </a:pPr>
            <a:r>
              <a:rPr lang="fr" sz="900"/>
              <a:t>nombre_articles</a:t>
            </a:r>
            <a:endParaRPr sz="900"/>
          </a:p>
          <a:p>
            <a:pPr indent="0" lvl="0" marL="0" rtl="0" algn="l">
              <a:lnSpc>
                <a:spcPct val="115000"/>
              </a:lnSpc>
              <a:spcBef>
                <a:spcPts val="0"/>
              </a:spcBef>
              <a:spcAft>
                <a:spcPts val="0"/>
              </a:spcAft>
              <a:buNone/>
            </a:pPr>
            <a:r>
              <a:rPr lang="fr" sz="900"/>
              <a:t>avg_tone</a:t>
            </a:r>
            <a:endParaRPr sz="900"/>
          </a:p>
        </p:txBody>
      </p:sp>
      <p:sp>
        <p:nvSpPr>
          <p:cNvPr id="204" name="Google Shape;204;p21"/>
          <p:cNvSpPr txBox="1"/>
          <p:nvPr>
            <p:ph idx="1" type="body"/>
          </p:nvPr>
        </p:nvSpPr>
        <p:spPr>
          <a:xfrm>
            <a:off x="768900" y="1965475"/>
            <a:ext cx="13710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Champs utilisés</a:t>
            </a:r>
            <a:endParaRPr b="1" sz="1000"/>
          </a:p>
        </p:txBody>
      </p:sp>
      <p:sp>
        <p:nvSpPr>
          <p:cNvPr id="205" name="Google Shape;205;p21"/>
          <p:cNvSpPr txBox="1"/>
          <p:nvPr>
            <p:ph idx="1" type="body"/>
          </p:nvPr>
        </p:nvSpPr>
        <p:spPr>
          <a:xfrm>
            <a:off x="4711600" y="1965475"/>
            <a:ext cx="16017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Table pré-processée</a:t>
            </a:r>
            <a:endParaRPr b="1" sz="1000"/>
          </a:p>
        </p:txBody>
      </p:sp>
      <p:sp>
        <p:nvSpPr>
          <p:cNvPr id="206" name="Google Shape;206;p21"/>
          <p:cNvSpPr/>
          <p:nvPr/>
        </p:nvSpPr>
        <p:spPr>
          <a:xfrm rot="5400000">
            <a:off x="5912600" y="3177625"/>
            <a:ext cx="1312800" cy="332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21"/>
          <p:cNvPicPr preferRelativeResize="0"/>
          <p:nvPr/>
        </p:nvPicPr>
        <p:blipFill>
          <a:blip r:embed="rId3">
            <a:alphaModFix/>
          </a:blip>
          <a:stretch>
            <a:fillRect/>
          </a:stretch>
        </p:blipFill>
        <p:spPr>
          <a:xfrm>
            <a:off x="7050672" y="2744450"/>
            <a:ext cx="1199553" cy="803701"/>
          </a:xfrm>
          <a:prstGeom prst="rect">
            <a:avLst/>
          </a:prstGeom>
          <a:noFill/>
          <a:ln>
            <a:noFill/>
          </a:ln>
        </p:spPr>
      </p:pic>
      <p:sp>
        <p:nvSpPr>
          <p:cNvPr id="208" name="Google Shape;208;p21"/>
          <p:cNvSpPr txBox="1"/>
          <p:nvPr>
            <p:ph idx="1" type="body"/>
          </p:nvPr>
        </p:nvSpPr>
        <p:spPr>
          <a:xfrm>
            <a:off x="6849600" y="1965463"/>
            <a:ext cx="1601700" cy="443100"/>
          </a:xfrm>
          <a:prstGeom prst="rect">
            <a:avLst/>
          </a:prstGeom>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000"/>
              <a:t>Stocké en Cassandra</a:t>
            </a:r>
            <a:endParaRPr b="1" sz="1000"/>
          </a:p>
          <a:p>
            <a:pPr indent="0" lvl="0" marL="0" rtl="0" algn="ctr">
              <a:spcBef>
                <a:spcPts val="0"/>
              </a:spcBef>
              <a:spcAft>
                <a:spcPts val="0"/>
              </a:spcAft>
              <a:buNone/>
            </a:pPr>
            <a:r>
              <a:rPr b="1" lang="fr" sz="1000"/>
              <a:t>Interrogé en Spark.sql</a:t>
            </a:r>
            <a:endParaRPr b="1"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