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7" r:id="rId3"/>
  </p:sldIdLst>
  <p:sldSz cx="43891200" cy="32918400"/>
  <p:notesSz cx="7077075" cy="9028113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1" autoAdjust="0"/>
    <p:restoredTop sz="96405"/>
  </p:normalViewPr>
  <p:slideViewPr>
    <p:cSldViewPr snapToGrid="0">
      <p:cViewPr>
        <p:scale>
          <a:sx n="60" d="100"/>
          <a:sy n="60" d="100"/>
        </p:scale>
        <p:origin x="144" y="-6736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9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9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12/16/16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75141"/>
            <a:ext cx="3066733" cy="4529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75141"/>
            <a:ext cx="3066733" cy="4529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9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29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12/16/16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8125" y="1128713"/>
            <a:ext cx="4060825" cy="3046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344780"/>
            <a:ext cx="5661660" cy="355481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75141"/>
            <a:ext cx="3066733" cy="4529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575141"/>
            <a:ext cx="3066733" cy="4529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44302680" y="-1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formatted for you.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add or remove bullet points from text,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or body text,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make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 smtClean="0"/>
              <a:t>Type your question or a statement of the problem here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12/16/16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12/16/16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1069" y="101798"/>
            <a:ext cx="42009060" cy="2971740"/>
          </a:xfrm>
        </p:spPr>
        <p:txBody>
          <a:bodyPr/>
          <a:lstStyle/>
          <a:p>
            <a:pPr algn="ctr"/>
            <a:r>
              <a:rPr lang="en-US" dirty="0" smtClean="0"/>
              <a:t>The Evolution of Alcohol Dehydrogenase Genes</a:t>
            </a:r>
            <a:endParaRPr lang="en-US" dirty="0"/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>
          <a:xfrm>
            <a:off x="29994684" y="23009521"/>
            <a:ext cx="13331952" cy="1280160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ADHFE1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37"/>
          </p:nvPr>
        </p:nvSpPr>
        <p:spPr>
          <a:xfrm>
            <a:off x="611702" y="5669280"/>
            <a:ext cx="13334998" cy="1280160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ADH1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38"/>
          </p:nvPr>
        </p:nvSpPr>
        <p:spPr>
          <a:xfrm>
            <a:off x="611702" y="7026443"/>
            <a:ext cx="13334998" cy="8644482"/>
          </a:xfrm>
          <a:gradFill flip="none" rotWithShape="1">
            <a:gsLst>
              <a:gs pos="0">
                <a:srgbClr val="00B0F0">
                  <a:shade val="30000"/>
                  <a:satMod val="115000"/>
                  <a:lumMod val="60000"/>
                  <a:lumOff val="40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txBody>
          <a:bodyPr vert="horz" lIns="91440" tIns="182880" rIns="91440" bIns="45720" rtlCol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000" b="1" dirty="0">
                <a:solidFill>
                  <a:srgbClr val="000000"/>
                </a:solidFill>
              </a:rPr>
              <a:t>Location:</a:t>
            </a:r>
          </a:p>
          <a:p>
            <a:pPr lvl="0"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3000" dirty="0">
                <a:solidFill>
                  <a:srgbClr val="000000"/>
                </a:solidFill>
              </a:rPr>
              <a:t>Chromosome </a:t>
            </a:r>
            <a:r>
              <a:rPr lang="en-US" sz="3000" dirty="0" smtClean="0">
                <a:solidFill>
                  <a:srgbClr val="000000"/>
                </a:solidFill>
              </a:rPr>
              <a:t>4 </a:t>
            </a:r>
            <a:r>
              <a:rPr lang="en-US" sz="3000" dirty="0">
                <a:solidFill>
                  <a:srgbClr val="000000"/>
                </a:solidFill>
              </a:rPr>
              <a:t>in </a:t>
            </a:r>
            <a:r>
              <a:rPr lang="en-US" sz="3000" dirty="0" smtClean="0">
                <a:solidFill>
                  <a:srgbClr val="000000"/>
                </a:solidFill>
              </a:rPr>
              <a:t>humans, chimpanzees, and chickens</a:t>
            </a:r>
          </a:p>
          <a:p>
            <a:pPr lvl="0"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3000" dirty="0" smtClean="0">
                <a:solidFill>
                  <a:srgbClr val="000000"/>
                </a:solidFill>
              </a:rPr>
              <a:t>Chromosome 32 in dogs</a:t>
            </a:r>
            <a:r>
              <a:rPr lang="en-US" sz="3000" b="1" dirty="0">
                <a:solidFill>
                  <a:srgbClr val="000000"/>
                </a:solidFill>
              </a:rPr>
              <a:t> </a:t>
            </a:r>
          </a:p>
          <a:p>
            <a:pPr marL="0" indent="0"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sz="3000" b="1" dirty="0">
                <a:solidFill>
                  <a:srgbClr val="000000"/>
                </a:solidFill>
              </a:rPr>
              <a:t>Function:</a:t>
            </a:r>
          </a:p>
          <a:p>
            <a:pPr lvl="0"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3000" dirty="0" smtClean="0">
                <a:solidFill>
                  <a:srgbClr val="000000"/>
                </a:solidFill>
              </a:rPr>
              <a:t>Encodes for class I alcohol dehydrogenase 1 mostly in the liver</a:t>
            </a:r>
          </a:p>
          <a:p>
            <a:pPr lvl="1"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rgbClr val="000000"/>
                </a:solidFill>
              </a:rPr>
              <a:t>Catalyzes alcohols efficiently</a:t>
            </a:r>
          </a:p>
          <a:p>
            <a:pPr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3000" dirty="0" smtClean="0">
                <a:solidFill>
                  <a:srgbClr val="000000"/>
                </a:solidFill>
              </a:rPr>
              <a:t>ADH1A allele active during fetal development, but not in adulthood</a:t>
            </a:r>
          </a:p>
          <a:p>
            <a:pPr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3000" dirty="0" smtClean="0">
                <a:solidFill>
                  <a:srgbClr val="000000"/>
                </a:solidFill>
              </a:rPr>
              <a:t>ADH1B </a:t>
            </a:r>
            <a:r>
              <a:rPr lang="en-US" sz="3000" dirty="0">
                <a:solidFill>
                  <a:srgbClr val="000000"/>
                </a:solidFill>
              </a:rPr>
              <a:t>allele </a:t>
            </a:r>
            <a:r>
              <a:rPr lang="en-US" sz="3000" dirty="0" smtClean="0">
                <a:solidFill>
                  <a:srgbClr val="000000"/>
                </a:solidFill>
              </a:rPr>
              <a:t>provides protection against </a:t>
            </a:r>
            <a:r>
              <a:rPr lang="en-US" sz="3000" dirty="0">
                <a:solidFill>
                  <a:srgbClr val="000000"/>
                </a:solidFill>
              </a:rPr>
              <a:t>alcoholism </a:t>
            </a:r>
          </a:p>
          <a:p>
            <a:pPr marL="0" indent="0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sz="3000" b="1" dirty="0" smtClean="0">
                <a:solidFill>
                  <a:srgbClr val="000000"/>
                </a:solidFill>
              </a:rPr>
              <a:t>Evolution</a:t>
            </a:r>
            <a:r>
              <a:rPr lang="en-US" sz="3000" b="1" dirty="0">
                <a:solidFill>
                  <a:srgbClr val="000000"/>
                </a:solidFill>
              </a:rPr>
              <a:t>:</a:t>
            </a:r>
          </a:p>
          <a:p>
            <a:pPr lvl="0"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3000" dirty="0" smtClean="0">
                <a:solidFill>
                  <a:srgbClr val="000000"/>
                </a:solidFill>
              </a:rPr>
              <a:t>Originated 450 MYA, in bony fish, by tandem </a:t>
            </a:r>
            <a:r>
              <a:rPr lang="en-US" sz="3000" dirty="0">
                <a:solidFill>
                  <a:srgbClr val="000000"/>
                </a:solidFill>
              </a:rPr>
              <a:t>duplication of class III ADH</a:t>
            </a:r>
          </a:p>
          <a:p>
            <a:pPr lvl="1"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3000" dirty="0">
                <a:solidFill>
                  <a:srgbClr val="000000"/>
                </a:solidFill>
              </a:rPr>
              <a:t>P</a:t>
            </a:r>
            <a:r>
              <a:rPr lang="en-US" sz="3000" dirty="0" smtClean="0">
                <a:solidFill>
                  <a:srgbClr val="000000"/>
                </a:solidFill>
              </a:rPr>
              <a:t>redates </a:t>
            </a:r>
            <a:r>
              <a:rPr lang="en-US" sz="3000" dirty="0">
                <a:solidFill>
                  <a:srgbClr val="000000"/>
                </a:solidFill>
              </a:rPr>
              <a:t>natural ethanol </a:t>
            </a:r>
            <a:r>
              <a:rPr lang="en-US" sz="3000" dirty="0" smtClean="0">
                <a:solidFill>
                  <a:srgbClr val="000000"/>
                </a:solidFill>
              </a:rPr>
              <a:t>availability</a:t>
            </a:r>
          </a:p>
          <a:p>
            <a:pPr lvl="1"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3000" dirty="0">
                <a:solidFill>
                  <a:srgbClr val="000000"/>
                </a:solidFill>
                <a:ea typeface="Times New Roman"/>
                <a:cs typeface="Times New Roman"/>
              </a:rPr>
              <a:t>Role in ethanol metabolism is thought to be secondary (not adaptive</a:t>
            </a:r>
            <a:r>
              <a:rPr lang="en-US" sz="3000" dirty="0" smtClean="0">
                <a:solidFill>
                  <a:srgbClr val="000000"/>
                </a:solidFill>
                <a:ea typeface="Times New Roman"/>
                <a:cs typeface="Times New Roman"/>
              </a:rPr>
              <a:t>)</a:t>
            </a:r>
          </a:p>
          <a:p>
            <a:pPr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3000" dirty="0" smtClean="0">
                <a:solidFill>
                  <a:srgbClr val="000000"/>
                </a:solidFill>
                <a:cs typeface="Times New Roman"/>
              </a:rPr>
              <a:t>Primates have 3 copies (ADH1A, ADH1B, and ADH1C; see fig. 3), while bony fish have up to 5 and other mammals have only 1</a:t>
            </a:r>
          </a:p>
          <a:p>
            <a:pPr lvl="1"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rgbClr val="000000"/>
                </a:solidFill>
                <a:cs typeface="Times New Roman"/>
              </a:rPr>
              <a:t>Multiple independent gene duplications</a:t>
            </a:r>
            <a:endParaRPr lang="en-US" sz="30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3000" dirty="0" smtClean="0">
                <a:solidFill>
                  <a:srgbClr val="000000"/>
                </a:solidFill>
              </a:rPr>
              <a:t>According to molecular dating, origin </a:t>
            </a:r>
            <a:r>
              <a:rPr lang="en-US" sz="3000" dirty="0">
                <a:solidFill>
                  <a:srgbClr val="000000"/>
                </a:solidFill>
              </a:rPr>
              <a:t>of the ADH1B allele in Asian populations occurred </a:t>
            </a:r>
            <a:r>
              <a:rPr lang="en-US" sz="3000" dirty="0" smtClean="0">
                <a:solidFill>
                  <a:srgbClr val="000000"/>
                </a:solidFill>
              </a:rPr>
              <a:t>about </a:t>
            </a:r>
            <a:r>
              <a:rPr lang="en-US" sz="3000" dirty="0">
                <a:solidFill>
                  <a:srgbClr val="000000"/>
                </a:solidFill>
              </a:rPr>
              <a:t>10,000–7000 </a:t>
            </a:r>
            <a:r>
              <a:rPr lang="en-US" sz="3000" dirty="0" smtClean="0">
                <a:solidFill>
                  <a:srgbClr val="000000"/>
                </a:solidFill>
              </a:rPr>
              <a:t>YA </a:t>
            </a:r>
            <a:r>
              <a:rPr lang="en-US" sz="3000" dirty="0"/>
              <a:t>(Hernández-</a:t>
            </a:r>
            <a:r>
              <a:rPr lang="en-US" sz="3000" dirty="0" err="1"/>
              <a:t>Tobías</a:t>
            </a:r>
            <a:r>
              <a:rPr lang="en-US" sz="3000" dirty="0"/>
              <a:t> et al. 16)</a:t>
            </a:r>
            <a:endParaRPr lang="en-US" sz="3000" dirty="0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11702" y="15999363"/>
            <a:ext cx="13334998" cy="1219200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ADH4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611702" y="17373600"/>
            <a:ext cx="13334999" cy="6653048"/>
          </a:xfrm>
          <a:gradFill flip="none" rotWithShape="1">
            <a:gsLst>
              <a:gs pos="0">
                <a:srgbClr val="00B0F0">
                  <a:shade val="30000"/>
                  <a:satMod val="115000"/>
                  <a:lumMod val="60000"/>
                  <a:lumOff val="40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txBody>
          <a:bodyPr vert="horz" lIns="91440" tIns="182880" rIns="91440" bIns="45720" rtlCol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rgbClr val="000000"/>
                </a:solidFill>
              </a:rPr>
              <a:t>Location:</a:t>
            </a:r>
            <a:endParaRPr lang="en-US" sz="3000" b="1" dirty="0">
              <a:solidFill>
                <a:srgbClr val="000000"/>
              </a:solidFill>
            </a:endParaRPr>
          </a:p>
          <a:p>
            <a:pPr lvl="0"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3000" dirty="0">
                <a:solidFill>
                  <a:srgbClr val="000000"/>
                </a:solidFill>
              </a:rPr>
              <a:t>Chromosome 4  in humans and chimpanzees</a:t>
            </a:r>
          </a:p>
          <a:p>
            <a:pPr lvl="0"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3000" dirty="0" smtClean="0">
                <a:solidFill>
                  <a:srgbClr val="000000"/>
                </a:solidFill>
              </a:rPr>
              <a:t>Chromosome </a:t>
            </a:r>
            <a:r>
              <a:rPr lang="en-US" sz="3000" dirty="0">
                <a:solidFill>
                  <a:srgbClr val="000000"/>
                </a:solidFill>
              </a:rPr>
              <a:t>3 in mice</a:t>
            </a:r>
          </a:p>
          <a:p>
            <a:pPr marL="0" indent="0"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sz="3000" b="1" dirty="0" smtClean="0">
                <a:solidFill>
                  <a:srgbClr val="000000"/>
                </a:solidFill>
              </a:rPr>
              <a:t>Function</a:t>
            </a:r>
            <a:r>
              <a:rPr lang="en-US" sz="3000" b="1" dirty="0">
                <a:solidFill>
                  <a:srgbClr val="000000"/>
                </a:solidFill>
              </a:rPr>
              <a:t>:</a:t>
            </a:r>
          </a:p>
          <a:p>
            <a:pPr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3000" dirty="0">
                <a:solidFill>
                  <a:srgbClr val="000000"/>
                </a:solidFill>
              </a:rPr>
              <a:t>Encodes for class </a:t>
            </a:r>
            <a:r>
              <a:rPr lang="en-US" sz="3000" dirty="0" smtClean="0">
                <a:solidFill>
                  <a:srgbClr val="000000"/>
                </a:solidFill>
              </a:rPr>
              <a:t>II </a:t>
            </a:r>
            <a:r>
              <a:rPr lang="en-US" sz="3000" dirty="0">
                <a:solidFill>
                  <a:srgbClr val="000000"/>
                </a:solidFill>
              </a:rPr>
              <a:t>alcohol dehydrogenase </a:t>
            </a:r>
            <a:r>
              <a:rPr lang="en-US" sz="3000" dirty="0" smtClean="0">
                <a:solidFill>
                  <a:srgbClr val="000000"/>
                </a:solidFill>
              </a:rPr>
              <a:t>4 </a:t>
            </a:r>
          </a:p>
          <a:p>
            <a:pPr lvl="1"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3000" dirty="0">
                <a:solidFill>
                  <a:srgbClr val="000000"/>
                </a:solidFill>
              </a:rPr>
              <a:t>M</a:t>
            </a:r>
            <a:r>
              <a:rPr lang="en-US" sz="3000" dirty="0" smtClean="0">
                <a:solidFill>
                  <a:srgbClr val="000000"/>
                </a:solidFill>
              </a:rPr>
              <a:t>etabolize </a:t>
            </a:r>
            <a:r>
              <a:rPr lang="en-US" sz="3000" dirty="0">
                <a:solidFill>
                  <a:srgbClr val="000000"/>
                </a:solidFill>
              </a:rPr>
              <a:t>ethanol, </a:t>
            </a:r>
            <a:r>
              <a:rPr lang="en-US" sz="3000" dirty="0" smtClean="0">
                <a:solidFill>
                  <a:srgbClr val="000000"/>
                </a:solidFill>
              </a:rPr>
              <a:t>retinol</a:t>
            </a:r>
            <a:r>
              <a:rPr lang="en-US" sz="3000" dirty="0">
                <a:solidFill>
                  <a:srgbClr val="000000"/>
                </a:solidFill>
              </a:rPr>
              <a:t>, hydroxysteroids</a:t>
            </a:r>
            <a:r>
              <a:rPr lang="en-US" sz="3000">
                <a:solidFill>
                  <a:srgbClr val="000000"/>
                </a:solidFill>
              </a:rPr>
              <a:t>, </a:t>
            </a:r>
            <a:r>
              <a:rPr lang="en-US" sz="3000" smtClean="0">
                <a:solidFill>
                  <a:srgbClr val="000000"/>
                </a:solidFill>
              </a:rPr>
              <a:t>and lipid </a:t>
            </a:r>
            <a:r>
              <a:rPr lang="en-US" sz="3000" dirty="0" smtClean="0">
                <a:solidFill>
                  <a:srgbClr val="000000"/>
                </a:solidFill>
              </a:rPr>
              <a:t>peroxidation</a:t>
            </a:r>
            <a:endParaRPr lang="en-US" sz="3000" dirty="0">
              <a:solidFill>
                <a:srgbClr val="000000"/>
              </a:solidFill>
            </a:endParaRPr>
          </a:p>
          <a:p>
            <a:pPr lvl="1"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rgbClr val="000000"/>
                </a:solidFill>
              </a:rPr>
              <a:t>Processes </a:t>
            </a:r>
            <a:r>
              <a:rPr lang="en-US" sz="3000" dirty="0">
                <a:solidFill>
                  <a:srgbClr val="000000"/>
                </a:solidFill>
              </a:rPr>
              <a:t>higher levels of ethanol than all other </a:t>
            </a:r>
            <a:r>
              <a:rPr lang="en-US" sz="3000" dirty="0" smtClean="0">
                <a:solidFill>
                  <a:srgbClr val="000000"/>
                </a:solidFill>
              </a:rPr>
              <a:t>ADHs (NCBI)</a:t>
            </a:r>
            <a:endParaRPr lang="en-US" sz="3000" dirty="0">
              <a:solidFill>
                <a:srgbClr val="000000"/>
              </a:solidFill>
            </a:endParaRPr>
          </a:p>
          <a:p>
            <a:pPr lvl="1"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3000" dirty="0">
                <a:solidFill>
                  <a:srgbClr val="000000"/>
                </a:solidFill>
              </a:rPr>
              <a:t>High retinoid </a:t>
            </a:r>
            <a:r>
              <a:rPr lang="en-US" sz="3000" dirty="0" smtClean="0">
                <a:solidFill>
                  <a:srgbClr val="000000"/>
                </a:solidFill>
              </a:rPr>
              <a:t>enzymatic </a:t>
            </a:r>
            <a:r>
              <a:rPr lang="en-US" sz="3000" dirty="0">
                <a:solidFill>
                  <a:srgbClr val="000000"/>
                </a:solidFill>
              </a:rPr>
              <a:t>activity (</a:t>
            </a:r>
            <a:r>
              <a:rPr lang="en-US" sz="3000" dirty="0" err="1" smtClean="0">
                <a:solidFill>
                  <a:srgbClr val="000000"/>
                </a:solidFill>
              </a:rPr>
              <a:t>Reimers</a:t>
            </a:r>
            <a:r>
              <a:rPr lang="en-US" sz="3000" dirty="0" smtClean="0">
                <a:solidFill>
                  <a:srgbClr val="000000"/>
                </a:solidFill>
              </a:rPr>
              <a:t> et al.3803) (</a:t>
            </a:r>
            <a:r>
              <a:rPr lang="en-US" sz="3000" dirty="0" err="1" smtClean="0">
                <a:solidFill>
                  <a:srgbClr val="000000"/>
                </a:solidFill>
              </a:rPr>
              <a:t>Borras</a:t>
            </a:r>
            <a:r>
              <a:rPr lang="en-US" sz="3000" dirty="0" smtClean="0">
                <a:solidFill>
                  <a:srgbClr val="000000"/>
                </a:solidFill>
              </a:rPr>
              <a:t> et al. 2)</a:t>
            </a:r>
          </a:p>
          <a:p>
            <a:pPr lvl="1"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Courier New" panose="02070309020205020404" pitchFamily="49" charset="0"/>
              <a:buChar char="o"/>
            </a:pPr>
            <a:endParaRPr lang="en-US" sz="3000" b="1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sz="3000" b="1" dirty="0">
                <a:solidFill>
                  <a:srgbClr val="000000"/>
                </a:solidFill>
              </a:rPr>
              <a:t>Evolution:</a:t>
            </a:r>
          </a:p>
          <a:p>
            <a:pPr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3000" dirty="0" smtClean="0">
                <a:solidFill>
                  <a:srgbClr val="000000"/>
                </a:solidFill>
              </a:rPr>
              <a:t>Random </a:t>
            </a:r>
            <a:r>
              <a:rPr lang="en-US" sz="3000" dirty="0">
                <a:solidFill>
                  <a:srgbClr val="000000"/>
                </a:solidFill>
              </a:rPr>
              <a:t>mutation occurred in ADH1 during </a:t>
            </a:r>
            <a:r>
              <a:rPr lang="en-US" sz="3000" dirty="0" smtClean="0">
                <a:solidFill>
                  <a:srgbClr val="000000"/>
                </a:solidFill>
              </a:rPr>
              <a:t>duplication 80 </a:t>
            </a:r>
            <a:r>
              <a:rPr lang="en-US" sz="3000" dirty="0" smtClean="0">
                <a:solidFill>
                  <a:srgbClr val="000000"/>
                </a:solidFill>
              </a:rPr>
              <a:t>MYA </a:t>
            </a:r>
          </a:p>
          <a:p>
            <a:pPr lvl="1"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2600" dirty="0" smtClean="0">
                <a:solidFill>
                  <a:srgbClr val="000000"/>
                </a:solidFill>
              </a:rPr>
              <a:t>Human </a:t>
            </a:r>
            <a:r>
              <a:rPr lang="en-US" sz="2600" dirty="0">
                <a:solidFill>
                  <a:srgbClr val="000000"/>
                </a:solidFill>
              </a:rPr>
              <a:t>ancestors became less terrestrial and foraged the open </a:t>
            </a:r>
            <a:r>
              <a:rPr lang="en-US" sz="2600" dirty="0" smtClean="0">
                <a:solidFill>
                  <a:srgbClr val="000000"/>
                </a:solidFill>
              </a:rPr>
              <a:t>plains</a:t>
            </a:r>
            <a:endParaRPr lang="en-US" sz="2600" dirty="0">
              <a:solidFill>
                <a:srgbClr val="000000"/>
              </a:solidFill>
            </a:endParaRPr>
          </a:p>
          <a:p>
            <a:pPr lvl="1"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rgbClr val="000000"/>
                </a:solidFill>
              </a:rPr>
              <a:t>Adaptive and beneficial to avoid food poisoning</a:t>
            </a:r>
            <a:endParaRPr lang="en-US" sz="3000" dirty="0">
              <a:solidFill>
                <a:srgbClr val="000000"/>
              </a:solidFill>
            </a:endParaRPr>
          </a:p>
          <a:p>
            <a:pPr lvl="1"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3000" dirty="0">
                <a:solidFill>
                  <a:srgbClr val="000000"/>
                </a:solidFill>
              </a:rPr>
              <a:t>P</a:t>
            </a:r>
            <a:r>
              <a:rPr lang="en-US" sz="3000" dirty="0" smtClean="0">
                <a:solidFill>
                  <a:srgbClr val="000000"/>
                </a:solidFill>
              </a:rPr>
              <a:t>assed </a:t>
            </a:r>
            <a:r>
              <a:rPr lang="en-US" sz="3000" dirty="0">
                <a:solidFill>
                  <a:srgbClr val="000000"/>
                </a:solidFill>
              </a:rPr>
              <a:t>on to </a:t>
            </a:r>
            <a:r>
              <a:rPr lang="en-US" sz="3000" dirty="0" smtClean="0">
                <a:solidFill>
                  <a:srgbClr val="000000"/>
                </a:solidFill>
              </a:rPr>
              <a:t>offspring </a:t>
            </a:r>
            <a:r>
              <a:rPr lang="en-US" sz="3000" dirty="0">
                <a:solidFill>
                  <a:srgbClr val="000000"/>
                </a:solidFill>
              </a:rPr>
              <a:t>through natural </a:t>
            </a:r>
            <a:r>
              <a:rPr lang="en-US" sz="3000" dirty="0" smtClean="0">
                <a:solidFill>
                  <a:srgbClr val="000000"/>
                </a:solidFill>
              </a:rPr>
              <a:t>selection (Choi) </a:t>
            </a:r>
            <a:endParaRPr lang="en-US" sz="3000" dirty="0">
              <a:solidFill>
                <a:srgbClr val="00000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4365706" y="5669280"/>
            <a:ext cx="15159789" cy="164592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600" b="1" dirty="0" smtClean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Alcohol Dehydrogenase Genes?</a:t>
            </a:r>
            <a:endParaRPr lang="en-US" sz="5600" dirty="0"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11702" y="24569230"/>
            <a:ext cx="13334998" cy="1219200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ADH5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41"/>
          </p:nvPr>
        </p:nvSpPr>
        <p:spPr>
          <a:xfrm>
            <a:off x="29991638" y="5669280"/>
            <a:ext cx="13334998" cy="1219200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ADH6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2"/>
          </p:nvPr>
        </p:nvSpPr>
        <p:spPr>
          <a:xfrm>
            <a:off x="29991636" y="6978316"/>
            <a:ext cx="13335000" cy="6402909"/>
          </a:xfrm>
          <a:gradFill flip="none" rotWithShape="1">
            <a:gsLst>
              <a:gs pos="0">
                <a:srgbClr val="00B0F0">
                  <a:shade val="30000"/>
                  <a:satMod val="115000"/>
                  <a:lumMod val="60000"/>
                  <a:lumOff val="40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txBody>
          <a:bodyPr vert="horz" lIns="91440" tIns="182880" rIns="91440" bIns="45720" rtlCol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000" b="1" dirty="0">
                <a:solidFill>
                  <a:srgbClr val="000000"/>
                </a:solidFill>
              </a:rPr>
              <a:t>Location:</a:t>
            </a:r>
          </a:p>
          <a:p>
            <a:pPr lvl="0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3000" dirty="0">
                <a:solidFill>
                  <a:srgbClr val="000000"/>
                </a:solidFill>
              </a:rPr>
              <a:t>Chromosome 6 in cattle</a:t>
            </a:r>
          </a:p>
          <a:p>
            <a:pPr lvl="0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3000" dirty="0">
                <a:solidFill>
                  <a:srgbClr val="000000"/>
                </a:solidFill>
              </a:rPr>
              <a:t>Chromosome 4 in </a:t>
            </a:r>
            <a:r>
              <a:rPr lang="en-US" sz="3000" dirty="0" smtClean="0">
                <a:solidFill>
                  <a:srgbClr val="000000"/>
                </a:solidFill>
              </a:rPr>
              <a:t>humans and chimpanzees</a:t>
            </a:r>
            <a:endParaRPr lang="en-US" sz="300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3000" dirty="0">
                <a:solidFill>
                  <a:srgbClr val="000000"/>
                </a:solidFill>
              </a:rPr>
              <a:t>Chromosome 2 in rats</a:t>
            </a:r>
          </a:p>
          <a:p>
            <a:pPr marL="0" indent="0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sz="3000" b="1" dirty="0">
                <a:solidFill>
                  <a:srgbClr val="000000"/>
                </a:solidFill>
              </a:rPr>
              <a:t>Function:</a:t>
            </a:r>
          </a:p>
          <a:p>
            <a:pPr lvl="0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3000" dirty="0" smtClean="0">
                <a:solidFill>
                  <a:srgbClr val="000000"/>
                </a:solidFill>
              </a:rPr>
              <a:t>Encodes for class V alcohol dehydrogenase 6 in stomach and liver of placental mammals</a:t>
            </a:r>
          </a:p>
          <a:p>
            <a:pPr lvl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rgbClr val="000000"/>
                </a:solidFill>
              </a:rPr>
              <a:t>Metabolizes ethanol, retinol, other aliphatic alcohols, hydroxysteroids, and lipid peroxidation products</a:t>
            </a:r>
          </a:p>
          <a:p>
            <a:pPr marL="0" indent="0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sz="3000" b="1" dirty="0" smtClean="0">
                <a:solidFill>
                  <a:srgbClr val="000000"/>
                </a:solidFill>
              </a:rPr>
              <a:t>Evolution:</a:t>
            </a:r>
          </a:p>
          <a:p>
            <a:pPr lvl="0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3000" dirty="0" smtClean="0">
                <a:solidFill>
                  <a:srgbClr val="000000"/>
                </a:solidFill>
              </a:rPr>
              <a:t>Originated </a:t>
            </a:r>
            <a:r>
              <a:rPr lang="en-US" sz="3000" dirty="0">
                <a:solidFill>
                  <a:srgbClr val="000000"/>
                </a:solidFill>
              </a:rPr>
              <a:t>by means of a tandem duplication of class VI ADH</a:t>
            </a:r>
          </a:p>
          <a:p>
            <a:pPr lvl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3000" dirty="0">
                <a:solidFill>
                  <a:srgbClr val="000000"/>
                </a:solidFill>
              </a:rPr>
              <a:t>Distribution traces their origin to 100 MYA</a:t>
            </a:r>
          </a:p>
          <a:p>
            <a:pPr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3000" dirty="0">
                <a:solidFill>
                  <a:srgbClr val="000000"/>
                </a:solidFill>
              </a:rPr>
              <a:t>Appearance of physiological role is still unknown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29991636" y="14315089"/>
            <a:ext cx="13335000" cy="1219200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ADH7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xfrm>
            <a:off x="29994684" y="15641053"/>
            <a:ext cx="13331952" cy="6785810"/>
          </a:xfrm>
          <a:gradFill flip="none" rotWithShape="1">
            <a:gsLst>
              <a:gs pos="0">
                <a:srgbClr val="00B0F0">
                  <a:shade val="30000"/>
                  <a:satMod val="115000"/>
                  <a:lumMod val="60000"/>
                  <a:lumOff val="40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txBody>
          <a:bodyPr vert="horz" lIns="91440" tIns="182880" rIns="91440" bIns="45720" rtlCol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000" b="1" dirty="0">
                <a:solidFill>
                  <a:srgbClr val="000000"/>
                </a:solidFill>
              </a:rPr>
              <a:t>Location: </a:t>
            </a:r>
            <a:endParaRPr lang="en-US" sz="3000" b="1" dirty="0" smtClean="0">
              <a:solidFill>
                <a:srgbClr val="000000"/>
              </a:solidFill>
            </a:endParaRPr>
          </a:p>
          <a:p>
            <a:pPr lvl="0"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3000" dirty="0" smtClean="0">
                <a:solidFill>
                  <a:srgbClr val="000000"/>
                </a:solidFill>
              </a:rPr>
              <a:t>Chromosome 4 in humans</a:t>
            </a:r>
            <a:endParaRPr lang="en-US" sz="3000" dirty="0">
              <a:solidFill>
                <a:srgbClr val="000000"/>
              </a:solidFill>
            </a:endParaRPr>
          </a:p>
          <a:p>
            <a:pPr lvl="0"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3000" dirty="0" smtClean="0">
                <a:solidFill>
                  <a:srgbClr val="000000"/>
                </a:solidFill>
              </a:rPr>
              <a:t>Chromosome </a:t>
            </a:r>
            <a:r>
              <a:rPr lang="en-US" sz="3000" dirty="0">
                <a:solidFill>
                  <a:srgbClr val="000000"/>
                </a:solidFill>
              </a:rPr>
              <a:t>8 </a:t>
            </a:r>
            <a:r>
              <a:rPr lang="en-US" sz="3000" dirty="0" smtClean="0">
                <a:solidFill>
                  <a:srgbClr val="000000"/>
                </a:solidFill>
              </a:rPr>
              <a:t>in pigs</a:t>
            </a:r>
            <a:endParaRPr lang="en-US" sz="3000" dirty="0">
              <a:solidFill>
                <a:srgbClr val="000000"/>
              </a:solidFill>
            </a:endParaRPr>
          </a:p>
          <a:p>
            <a:pPr lvl="0"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3000" dirty="0">
                <a:solidFill>
                  <a:srgbClr val="000000"/>
                </a:solidFill>
              </a:rPr>
              <a:t>Chromosome 1 </a:t>
            </a:r>
            <a:r>
              <a:rPr lang="en-US" sz="3000" dirty="0" smtClean="0">
                <a:solidFill>
                  <a:srgbClr val="000000"/>
                </a:solidFill>
              </a:rPr>
              <a:t>in Xenopus</a:t>
            </a:r>
            <a:endParaRPr lang="en-US" sz="30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sz="3000" b="1" dirty="0">
                <a:solidFill>
                  <a:srgbClr val="000000"/>
                </a:solidFill>
              </a:rPr>
              <a:t>Function: </a:t>
            </a:r>
            <a:endParaRPr lang="en-US" sz="3000" b="1" dirty="0" smtClean="0">
              <a:solidFill>
                <a:srgbClr val="000000"/>
              </a:solidFill>
            </a:endParaRPr>
          </a:p>
          <a:p>
            <a:pPr lvl="0"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3000" dirty="0" smtClean="0">
                <a:solidFill>
                  <a:srgbClr val="000000"/>
                </a:solidFill>
              </a:rPr>
              <a:t>Encodes for class IV alcohol dehydrogenase 7 in stomach</a:t>
            </a:r>
          </a:p>
          <a:p>
            <a:pPr lvl="1"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rgbClr val="000000"/>
                </a:solidFill>
              </a:rPr>
              <a:t>Inefficient at catalyzing ethanol – only involved when ethanol concentrations are high</a:t>
            </a:r>
          </a:p>
          <a:p>
            <a:pPr lvl="1"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rgbClr val="000000"/>
                </a:solidFill>
              </a:rPr>
              <a:t>Efficient as a retinol dehydrogenase</a:t>
            </a:r>
            <a:endParaRPr lang="en-US" sz="3000" dirty="0">
              <a:solidFill>
                <a:srgbClr val="000000"/>
              </a:solidFill>
            </a:endParaRPr>
          </a:p>
          <a:p>
            <a:pPr lvl="0"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3000" dirty="0" smtClean="0">
                <a:solidFill>
                  <a:srgbClr val="000000"/>
                </a:solidFill>
              </a:rPr>
              <a:t>Mechanisms </a:t>
            </a:r>
            <a:r>
              <a:rPr lang="en-US" sz="3000" dirty="0">
                <a:solidFill>
                  <a:srgbClr val="000000"/>
                </a:solidFill>
              </a:rPr>
              <a:t>governing the tissue specific expression remain unexplained</a:t>
            </a:r>
          </a:p>
          <a:p>
            <a:pPr marL="0" indent="0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sz="3000" b="1" dirty="0" smtClean="0">
                <a:solidFill>
                  <a:srgbClr val="000000"/>
                </a:solidFill>
              </a:rPr>
              <a:t>Evolution</a:t>
            </a:r>
            <a:r>
              <a:rPr lang="en-US" sz="3000" b="1" dirty="0">
                <a:solidFill>
                  <a:srgbClr val="000000"/>
                </a:solidFill>
              </a:rPr>
              <a:t>:</a:t>
            </a:r>
          </a:p>
          <a:p>
            <a:pPr lvl="0"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3000" dirty="0" smtClean="0">
                <a:solidFill>
                  <a:srgbClr val="000000"/>
                </a:solidFill>
              </a:rPr>
              <a:t>Origin </a:t>
            </a:r>
            <a:r>
              <a:rPr lang="en-US" sz="3000" dirty="0">
                <a:solidFill>
                  <a:srgbClr val="000000"/>
                </a:solidFill>
              </a:rPr>
              <a:t>can be traced to </a:t>
            </a:r>
            <a:r>
              <a:rPr lang="en-US" sz="3000" dirty="0" smtClean="0">
                <a:solidFill>
                  <a:srgbClr val="000000"/>
                </a:solidFill>
              </a:rPr>
              <a:t>marsupials 176 MYA</a:t>
            </a:r>
            <a:endParaRPr lang="en-US" sz="3000" dirty="0">
              <a:solidFill>
                <a:srgbClr val="000000"/>
              </a:solidFill>
            </a:endParaRPr>
          </a:p>
          <a:p>
            <a:pPr lvl="0"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3000" dirty="0" smtClean="0">
                <a:solidFill>
                  <a:srgbClr val="000000"/>
                </a:solidFill>
              </a:rPr>
              <a:t>Appearance </a:t>
            </a:r>
            <a:r>
              <a:rPr lang="en-US" sz="3000" dirty="0">
                <a:solidFill>
                  <a:srgbClr val="000000"/>
                </a:solidFill>
              </a:rPr>
              <a:t>of physiological role is still </a:t>
            </a:r>
            <a:r>
              <a:rPr lang="en-US" sz="3000" dirty="0" smtClean="0">
                <a:solidFill>
                  <a:srgbClr val="000000"/>
                </a:solidFill>
              </a:rPr>
              <a:t>unknown</a:t>
            </a:r>
            <a:endParaRPr lang="en-US" sz="3000" dirty="0">
              <a:solidFill>
                <a:srgbClr val="000000"/>
              </a:solidFill>
            </a:endParaRP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32"/>
          </p:nvPr>
        </p:nvSpPr>
        <p:spPr>
          <a:xfrm>
            <a:off x="611702" y="25950040"/>
            <a:ext cx="13334998" cy="6180083"/>
          </a:xfrm>
          <a:gradFill flip="none" rotWithShape="1">
            <a:gsLst>
              <a:gs pos="0">
                <a:srgbClr val="00B0F0">
                  <a:shade val="30000"/>
                  <a:satMod val="115000"/>
                  <a:lumMod val="60000"/>
                  <a:lumOff val="40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txBody>
          <a:bodyPr vert="horz" lIns="91440" tIns="182880" rIns="91440" bIns="45720" rtlCol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sz="3000" b="1" dirty="0">
                <a:solidFill>
                  <a:srgbClr val="000000"/>
                </a:solidFill>
              </a:rPr>
              <a:t>Location:</a:t>
            </a:r>
          </a:p>
          <a:p>
            <a:pPr lvl="0"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3000" dirty="0">
                <a:solidFill>
                  <a:srgbClr val="000000"/>
                </a:solidFill>
              </a:rPr>
              <a:t>Chromosome </a:t>
            </a:r>
            <a:r>
              <a:rPr lang="en-US" sz="3000" dirty="0" smtClean="0">
                <a:solidFill>
                  <a:srgbClr val="000000"/>
                </a:solidFill>
              </a:rPr>
              <a:t>4 </a:t>
            </a:r>
            <a:r>
              <a:rPr lang="en-US" sz="3000" dirty="0">
                <a:solidFill>
                  <a:srgbClr val="000000"/>
                </a:solidFill>
              </a:rPr>
              <a:t>in </a:t>
            </a:r>
            <a:r>
              <a:rPr lang="en-US" sz="3000" dirty="0" smtClean="0">
                <a:solidFill>
                  <a:srgbClr val="000000"/>
                </a:solidFill>
              </a:rPr>
              <a:t>humans and chimpanzees</a:t>
            </a:r>
            <a:endParaRPr lang="en-US" sz="3000" dirty="0">
              <a:solidFill>
                <a:srgbClr val="000000"/>
              </a:solidFill>
            </a:endParaRPr>
          </a:p>
          <a:p>
            <a:pPr lvl="0"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3000" dirty="0">
                <a:solidFill>
                  <a:srgbClr val="000000"/>
                </a:solidFill>
              </a:rPr>
              <a:t>Chromosome </a:t>
            </a:r>
            <a:r>
              <a:rPr lang="en-US" sz="3000" dirty="0" smtClean="0">
                <a:solidFill>
                  <a:srgbClr val="000000"/>
                </a:solidFill>
              </a:rPr>
              <a:t>14 </a:t>
            </a:r>
            <a:r>
              <a:rPr lang="en-US" sz="3000" dirty="0">
                <a:solidFill>
                  <a:srgbClr val="000000"/>
                </a:solidFill>
              </a:rPr>
              <a:t>in </a:t>
            </a:r>
            <a:r>
              <a:rPr lang="en-US" sz="3000" dirty="0" smtClean="0">
                <a:solidFill>
                  <a:srgbClr val="000000"/>
                </a:solidFill>
              </a:rPr>
              <a:t>zebra </a:t>
            </a:r>
            <a:r>
              <a:rPr lang="en-US" sz="3000" dirty="0" smtClean="0">
                <a:solidFill>
                  <a:srgbClr val="000000"/>
                </a:solidFill>
              </a:rPr>
              <a:t>fish</a:t>
            </a:r>
          </a:p>
          <a:p>
            <a:pPr lvl="0"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3000" dirty="0" smtClean="0">
                <a:solidFill>
                  <a:srgbClr val="000000"/>
                </a:solidFill>
              </a:rPr>
              <a:t>Chromosome 6 in cattle and 2 in rat (NCBI)</a:t>
            </a:r>
            <a:endParaRPr lang="en-US" sz="30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sz="3000" b="1" dirty="0">
                <a:solidFill>
                  <a:srgbClr val="000000"/>
                </a:solidFill>
              </a:rPr>
              <a:t>Function:</a:t>
            </a:r>
          </a:p>
          <a:p>
            <a:pPr lvl="0"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3000" dirty="0">
                <a:solidFill>
                  <a:srgbClr val="000000"/>
                </a:solidFill>
              </a:rPr>
              <a:t>Encodes for class </a:t>
            </a:r>
            <a:r>
              <a:rPr lang="en-US" sz="3000" dirty="0" smtClean="0">
                <a:solidFill>
                  <a:srgbClr val="000000"/>
                </a:solidFill>
              </a:rPr>
              <a:t>III alcohol </a:t>
            </a:r>
            <a:r>
              <a:rPr lang="en-US" sz="3000" dirty="0">
                <a:solidFill>
                  <a:srgbClr val="000000"/>
                </a:solidFill>
              </a:rPr>
              <a:t>dehydrogenase </a:t>
            </a:r>
            <a:r>
              <a:rPr lang="en-US" sz="3000" dirty="0" smtClean="0">
                <a:solidFill>
                  <a:srgbClr val="000000"/>
                </a:solidFill>
              </a:rPr>
              <a:t>5 in </a:t>
            </a:r>
            <a:r>
              <a:rPr lang="en-US" sz="3000" dirty="0">
                <a:solidFill>
                  <a:srgbClr val="000000"/>
                </a:solidFill>
              </a:rPr>
              <a:t>esophagus, intestines, liver, and </a:t>
            </a:r>
            <a:r>
              <a:rPr lang="en-US" sz="3000" dirty="0" smtClean="0">
                <a:solidFill>
                  <a:srgbClr val="000000"/>
                </a:solidFill>
              </a:rPr>
              <a:t>stomach (GNC) (HAMS)</a:t>
            </a:r>
            <a:endParaRPr lang="en-US" sz="3000" dirty="0" smtClean="0">
              <a:solidFill>
                <a:srgbClr val="000000"/>
              </a:solidFill>
            </a:endParaRPr>
          </a:p>
          <a:p>
            <a:pPr lvl="1"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rgbClr val="000000"/>
                </a:solidFill>
              </a:rPr>
              <a:t>Ethanol oxidation </a:t>
            </a:r>
            <a:r>
              <a:rPr lang="en-US" sz="3000" dirty="0" smtClean="0">
                <a:solidFill>
                  <a:srgbClr val="000000"/>
                </a:solidFill>
              </a:rPr>
              <a:t>is </a:t>
            </a:r>
            <a:r>
              <a:rPr lang="en-US" sz="3000" dirty="0">
                <a:solidFill>
                  <a:srgbClr val="000000"/>
                </a:solidFill>
              </a:rPr>
              <a:t>negligible </a:t>
            </a:r>
          </a:p>
          <a:p>
            <a:pPr lvl="1"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srgbClr val="000000"/>
                </a:solidFill>
              </a:rPr>
              <a:t>Efficient </a:t>
            </a:r>
            <a:r>
              <a:rPr lang="en-US" sz="2600" dirty="0" smtClean="0">
                <a:solidFill>
                  <a:srgbClr val="000000"/>
                </a:solidFill>
              </a:rPr>
              <a:t>at oxidation of long-chain primary </a:t>
            </a:r>
            <a:r>
              <a:rPr lang="en-US" sz="2600" dirty="0">
                <a:solidFill>
                  <a:srgbClr val="000000"/>
                </a:solidFill>
              </a:rPr>
              <a:t>alcohols (</a:t>
            </a:r>
            <a:r>
              <a:rPr lang="en-US" sz="2600" dirty="0" err="1" smtClean="0">
                <a:solidFill>
                  <a:srgbClr val="000000"/>
                </a:solidFill>
              </a:rPr>
              <a:t>Reimers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smtClean="0">
                <a:solidFill>
                  <a:srgbClr val="000000"/>
                </a:solidFill>
              </a:rPr>
              <a:t>38303)</a:t>
            </a:r>
            <a:endParaRPr lang="en-US" sz="2600" dirty="0">
              <a:solidFill>
                <a:srgbClr val="000000"/>
              </a:solidFill>
            </a:endParaRPr>
          </a:p>
          <a:p>
            <a:pPr lvl="2"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rgbClr val="000000"/>
                </a:solidFill>
              </a:rPr>
              <a:t>Efficient </a:t>
            </a:r>
            <a:r>
              <a:rPr lang="en-US" sz="3000" dirty="0" smtClean="0">
                <a:solidFill>
                  <a:srgbClr val="000000"/>
                </a:solidFill>
              </a:rPr>
              <a:t>at oxidation of formaldehyde via cellular </a:t>
            </a:r>
            <a:r>
              <a:rPr lang="en-US" sz="3000" dirty="0" smtClean="0">
                <a:solidFill>
                  <a:srgbClr val="000000"/>
                </a:solidFill>
              </a:rPr>
              <a:t>metabolism 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</a:rPr>
              <a:t>Edenberg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0" lvl="0" indent="0"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sz="3000" b="1" dirty="0" smtClean="0">
                <a:solidFill>
                  <a:srgbClr val="000000"/>
                </a:solidFill>
              </a:rPr>
              <a:t>Evolution</a:t>
            </a:r>
            <a:r>
              <a:rPr lang="en-US" sz="3000" b="1" dirty="0">
                <a:solidFill>
                  <a:srgbClr val="000000"/>
                </a:solidFill>
              </a:rPr>
              <a:t>:</a:t>
            </a:r>
          </a:p>
          <a:p>
            <a:pPr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3000" dirty="0" smtClean="0">
                <a:solidFill>
                  <a:srgbClr val="000000"/>
                </a:solidFill>
              </a:rPr>
              <a:t>Less than </a:t>
            </a:r>
            <a:r>
              <a:rPr lang="en-US" sz="3000" dirty="0">
                <a:solidFill>
                  <a:srgbClr val="000000"/>
                </a:solidFill>
              </a:rPr>
              <a:t>310 </a:t>
            </a:r>
            <a:r>
              <a:rPr lang="en-US" sz="3000" dirty="0" smtClean="0">
                <a:solidFill>
                  <a:srgbClr val="000000"/>
                </a:solidFill>
              </a:rPr>
              <a:t>MYA. cephalochordates &lt;</a:t>
            </a:r>
            <a:r>
              <a:rPr lang="en-US" sz="3000" dirty="0">
                <a:solidFill>
                  <a:srgbClr val="000000"/>
                </a:solidFill>
              </a:rPr>
              <a:t>580 </a:t>
            </a:r>
            <a:r>
              <a:rPr lang="en-US" sz="3000" dirty="0" smtClean="0">
                <a:solidFill>
                  <a:srgbClr val="000000"/>
                </a:solidFill>
              </a:rPr>
              <a:t>MYA </a:t>
            </a:r>
            <a:r>
              <a:rPr lang="en-US" sz="3000" dirty="0">
                <a:solidFill>
                  <a:srgbClr val="000000"/>
                </a:solidFill>
              </a:rPr>
              <a:t>and </a:t>
            </a:r>
            <a:r>
              <a:rPr lang="en-US" sz="3000" dirty="0" smtClean="0">
                <a:solidFill>
                  <a:srgbClr val="000000"/>
                </a:solidFill>
              </a:rPr>
              <a:t>vertebrates 505 MYA existed (</a:t>
            </a:r>
            <a:r>
              <a:rPr lang="en-US" sz="3000" dirty="0" err="1" smtClean="0">
                <a:solidFill>
                  <a:srgbClr val="000000"/>
                </a:solidFill>
              </a:rPr>
              <a:t>Reimers</a:t>
            </a:r>
            <a:r>
              <a:rPr lang="en-US" sz="3000" dirty="0" smtClean="0">
                <a:solidFill>
                  <a:srgbClr val="000000"/>
                </a:solidFill>
              </a:rPr>
              <a:t>, Hahn, and </a:t>
            </a:r>
            <a:r>
              <a:rPr lang="en-US" sz="3000" dirty="0" err="1" smtClean="0">
                <a:solidFill>
                  <a:srgbClr val="000000"/>
                </a:solidFill>
              </a:rPr>
              <a:t>Taguay</a:t>
            </a:r>
            <a:r>
              <a:rPr lang="en-US" sz="3000" dirty="0" smtClean="0">
                <a:solidFill>
                  <a:srgbClr val="000000"/>
                </a:solidFill>
              </a:rPr>
              <a:t> 38309)</a:t>
            </a:r>
            <a:endParaRPr lang="en-US" sz="3000" dirty="0">
              <a:solidFill>
                <a:srgbClr val="000000"/>
              </a:solidFill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27"/>
          </p:nvPr>
        </p:nvSpPr>
        <p:spPr>
          <a:xfrm>
            <a:off x="14401800" y="7603957"/>
            <a:ext cx="15087600" cy="6648071"/>
          </a:xfrm>
          <a:gradFill flip="none" rotWithShape="1">
            <a:gsLst>
              <a:gs pos="0">
                <a:srgbClr val="00B0F0">
                  <a:shade val="30000"/>
                  <a:satMod val="115000"/>
                  <a:lumMod val="60000"/>
                  <a:lumOff val="40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txBody>
          <a:bodyPr vert="horz" lIns="91440" tIns="182880" rIns="91440" bIns="45720" rtlCol="0">
            <a:noAutofit/>
          </a:bodyPr>
          <a:lstStyle/>
          <a:p>
            <a:pPr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3500" dirty="0" smtClean="0">
                <a:solidFill>
                  <a:srgbClr val="000000"/>
                </a:solidFill>
              </a:rPr>
              <a:t>8 alcohol dehydrogenase (ADH) genes are found in vertebrates, including primates, rodents, amphibians (see fig. 1)</a:t>
            </a:r>
          </a:p>
          <a:p>
            <a:pPr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3500" dirty="0" smtClean="0">
                <a:solidFill>
                  <a:srgbClr val="000000"/>
                </a:solidFill>
              </a:rPr>
              <a:t>Encode for 5 classes of enzymes (and one iron-containing enzyme) called alcohol dehydrogenases (HGNC)</a:t>
            </a:r>
          </a:p>
          <a:p>
            <a:pPr lvl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3500" dirty="0" smtClean="0">
                <a:solidFill>
                  <a:srgbClr val="000000"/>
                </a:solidFill>
              </a:rPr>
              <a:t>Aid in detoxification via alcohol metabolism by converting alcohols into aldehydes, which are further broken down and eliminated from the body (see fig. 2)</a:t>
            </a:r>
          </a:p>
          <a:p>
            <a:pPr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3500" dirty="0" smtClean="0">
                <a:solidFill>
                  <a:srgbClr val="000000"/>
                </a:solidFill>
              </a:rPr>
              <a:t>Evolved as an adaptation for eating fermented food</a:t>
            </a:r>
          </a:p>
          <a:p>
            <a:pPr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3500" dirty="0" smtClean="0">
                <a:solidFill>
                  <a:srgbClr val="000000"/>
                </a:solidFill>
              </a:rPr>
              <a:t>Recent research indicates some classes originated before dietary ethanol was available</a:t>
            </a:r>
          </a:p>
          <a:p>
            <a:pPr lvl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3500" dirty="0">
                <a:solidFill>
                  <a:srgbClr val="000000"/>
                </a:solidFill>
              </a:rPr>
              <a:t>A</a:t>
            </a:r>
            <a:r>
              <a:rPr lang="en-US" sz="3500" dirty="0" smtClean="0">
                <a:solidFill>
                  <a:srgbClr val="000000"/>
                </a:solidFill>
              </a:rPr>
              <a:t>bility to oxidize alcohol may be incidental (not a result of adaptation) </a:t>
            </a:r>
            <a:r>
              <a:rPr lang="en-US" sz="3600" dirty="0"/>
              <a:t>(Hernández-</a:t>
            </a:r>
            <a:r>
              <a:rPr lang="en-US" sz="3600" dirty="0" err="1"/>
              <a:t>Tobías</a:t>
            </a:r>
            <a:r>
              <a:rPr lang="en-US" sz="3600" dirty="0"/>
              <a:t> et al. </a:t>
            </a:r>
            <a:r>
              <a:rPr lang="en-US" sz="3600" dirty="0" smtClean="0"/>
              <a:t>14)</a:t>
            </a:r>
            <a:endParaRPr lang="en-US" sz="3500" dirty="0" smtClean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endParaRPr lang="en-US" sz="2600" b="1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endParaRPr lang="en-US" sz="3000" b="1" dirty="0" smtClean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3"/>
          </p:nvPr>
        </p:nvSpPr>
        <p:spPr>
          <a:xfrm>
            <a:off x="29994684" y="24444885"/>
            <a:ext cx="13331952" cy="7685238"/>
          </a:xfrm>
          <a:gradFill flip="none" rotWithShape="1">
            <a:gsLst>
              <a:gs pos="0">
                <a:srgbClr val="00B0F0">
                  <a:shade val="30000"/>
                  <a:satMod val="115000"/>
                  <a:lumMod val="60000"/>
                  <a:lumOff val="40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900" b="1" dirty="0">
                <a:solidFill>
                  <a:srgbClr val="000000"/>
                </a:solidFill>
              </a:rPr>
              <a:t>Location:</a:t>
            </a:r>
            <a:endParaRPr lang="en-US" sz="2900" dirty="0"/>
          </a:p>
          <a:p>
            <a:pPr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US" sz="2900" dirty="0" smtClean="0">
                <a:solidFill>
                  <a:srgbClr val="000000"/>
                </a:solidFill>
              </a:rPr>
              <a:t>Chromosome </a:t>
            </a:r>
            <a:r>
              <a:rPr lang="en-US" sz="2900" dirty="0">
                <a:solidFill>
                  <a:srgbClr val="000000"/>
                </a:solidFill>
              </a:rPr>
              <a:t>2 in chickens and zebrafish</a:t>
            </a:r>
          </a:p>
          <a:p>
            <a:pPr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US" sz="2900" dirty="0">
                <a:solidFill>
                  <a:srgbClr val="000000"/>
                </a:solidFill>
              </a:rPr>
              <a:t>Chromosome 8 in humans, </a:t>
            </a:r>
            <a:r>
              <a:rPr lang="en-US" sz="2900" dirty="0" smtClean="0">
                <a:solidFill>
                  <a:srgbClr val="000000"/>
                </a:solidFill>
              </a:rPr>
              <a:t>chimpanzees</a:t>
            </a:r>
            <a:r>
              <a:rPr lang="en-US" sz="2900" dirty="0">
                <a:solidFill>
                  <a:srgbClr val="000000"/>
                </a:solidFill>
              </a:rPr>
              <a:t>, </a:t>
            </a:r>
            <a:r>
              <a:rPr lang="en-US" sz="2900" dirty="0" smtClean="0">
                <a:solidFill>
                  <a:srgbClr val="000000"/>
                </a:solidFill>
              </a:rPr>
              <a:t>macaques</a:t>
            </a:r>
            <a:endParaRPr lang="en-US" sz="29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900" b="1" dirty="0">
                <a:solidFill>
                  <a:srgbClr val="000000"/>
                </a:solidFill>
              </a:rPr>
              <a:t>Function:</a:t>
            </a:r>
            <a:endParaRPr lang="en-US" sz="2900" dirty="0"/>
          </a:p>
          <a:p>
            <a:pPr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US" sz="2900" dirty="0">
                <a:solidFill>
                  <a:srgbClr val="000000"/>
                </a:solidFill>
              </a:rPr>
              <a:t>Encodes hydroxyacid-oxoacid </a:t>
            </a:r>
            <a:r>
              <a:rPr lang="en-US" sz="2900" dirty="0" smtClean="0">
                <a:solidFill>
                  <a:srgbClr val="000000"/>
                </a:solidFill>
              </a:rPr>
              <a:t>transhydrogenase in vertebrates</a:t>
            </a:r>
          </a:p>
          <a:p>
            <a:pPr lvl="1"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900" dirty="0" smtClean="0">
                <a:solidFill>
                  <a:srgbClr val="000000"/>
                </a:solidFill>
              </a:rPr>
              <a:t>Catalyzes </a:t>
            </a:r>
            <a:r>
              <a:rPr lang="en-US" sz="2900" dirty="0">
                <a:solidFill>
                  <a:srgbClr val="000000"/>
                </a:solidFill>
              </a:rPr>
              <a:t>the oxidation of </a:t>
            </a:r>
            <a:r>
              <a:rPr lang="en-US" sz="2900" dirty="0" smtClean="0">
                <a:solidFill>
                  <a:srgbClr val="000000"/>
                </a:solidFill>
              </a:rPr>
              <a:t>4-hydroxybutyrate </a:t>
            </a:r>
            <a:r>
              <a:rPr lang="en-US" sz="2900" dirty="0"/>
              <a:t>(</a:t>
            </a:r>
            <a:r>
              <a:rPr lang="en-US" sz="2900" dirty="0" smtClean="0"/>
              <a:t>Hernández-</a:t>
            </a:r>
            <a:r>
              <a:rPr lang="en-US" sz="2900" dirty="0" err="1" smtClean="0"/>
              <a:t>Tobías</a:t>
            </a:r>
            <a:r>
              <a:rPr lang="en-US" sz="2900" dirty="0" smtClean="0"/>
              <a:t> et al. 22)</a:t>
            </a:r>
            <a:endParaRPr lang="en-US" sz="2900" dirty="0">
              <a:solidFill>
                <a:srgbClr val="000000"/>
              </a:solidFill>
            </a:endParaRPr>
          </a:p>
          <a:p>
            <a:pPr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US" sz="2900" dirty="0">
                <a:solidFill>
                  <a:srgbClr val="000000"/>
                </a:solidFill>
              </a:rPr>
              <a:t>In mammals, </a:t>
            </a:r>
            <a:r>
              <a:rPr lang="en-US" sz="2900" dirty="0" smtClean="0">
                <a:solidFill>
                  <a:srgbClr val="000000"/>
                </a:solidFill>
              </a:rPr>
              <a:t>also encodes </a:t>
            </a:r>
            <a:r>
              <a:rPr lang="en-US" sz="2900" dirty="0">
                <a:solidFill>
                  <a:srgbClr val="000000"/>
                </a:solidFill>
              </a:rPr>
              <a:t>iron-containing alcohol </a:t>
            </a:r>
            <a:r>
              <a:rPr lang="en-US" sz="2900" dirty="0" smtClean="0">
                <a:solidFill>
                  <a:srgbClr val="000000"/>
                </a:solidFill>
              </a:rPr>
              <a:t>dehydrogenase</a:t>
            </a:r>
            <a:endParaRPr lang="en-US" sz="2900" dirty="0">
              <a:solidFill>
                <a:srgbClr val="000000"/>
              </a:solidFill>
            </a:endParaRPr>
          </a:p>
          <a:p>
            <a:pPr lvl="1"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900" dirty="0">
                <a:solidFill>
                  <a:srgbClr val="000000"/>
                </a:solidFill>
              </a:rPr>
              <a:t>Involvement in ethanol oxidation is </a:t>
            </a:r>
            <a:r>
              <a:rPr lang="en-US" sz="2900" dirty="0" smtClean="0">
                <a:solidFill>
                  <a:srgbClr val="000000"/>
                </a:solidFill>
              </a:rPr>
              <a:t>negligible and not </a:t>
            </a:r>
            <a:r>
              <a:rPr lang="en-US" sz="2900" dirty="0">
                <a:solidFill>
                  <a:srgbClr val="000000"/>
                </a:solidFill>
              </a:rPr>
              <a:t>fully </a:t>
            </a:r>
            <a:r>
              <a:rPr lang="en-US" sz="2900" dirty="0" smtClean="0">
                <a:solidFill>
                  <a:srgbClr val="000000"/>
                </a:solidFill>
              </a:rPr>
              <a:t>understood </a:t>
            </a:r>
            <a:r>
              <a:rPr lang="en-US" sz="2900" dirty="0"/>
              <a:t>(Hernández-</a:t>
            </a:r>
            <a:r>
              <a:rPr lang="en-US" sz="2900" dirty="0" err="1"/>
              <a:t>Tobías</a:t>
            </a:r>
            <a:r>
              <a:rPr lang="en-US" sz="2900" dirty="0"/>
              <a:t> </a:t>
            </a:r>
            <a:r>
              <a:rPr lang="en-US" sz="2900" dirty="0" smtClean="0"/>
              <a:t>et al. 16)</a:t>
            </a:r>
            <a:endParaRPr lang="en-US" sz="2900" dirty="0">
              <a:solidFill>
                <a:srgbClr val="000000"/>
              </a:solidFill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900" b="1" dirty="0" smtClean="0">
                <a:solidFill>
                  <a:srgbClr val="000000"/>
                </a:solidFill>
                <a:ea typeface="Times New Roman"/>
                <a:cs typeface="Times New Roman"/>
              </a:rPr>
              <a:t>Evolution</a:t>
            </a:r>
            <a:r>
              <a:rPr lang="en-US" sz="2900" b="1" dirty="0">
                <a:solidFill>
                  <a:srgbClr val="000000"/>
                </a:solidFill>
                <a:ea typeface="Times New Roman"/>
                <a:cs typeface="Times New Roman"/>
              </a:rPr>
              <a:t>:</a:t>
            </a:r>
            <a:endParaRPr lang="en-US" sz="2900" dirty="0">
              <a:ea typeface="Calibri"/>
              <a:cs typeface="Times New Roman"/>
            </a:endParaRPr>
          </a:p>
          <a:p>
            <a:pPr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tabLst>
                <a:tab pos="457200" algn="l"/>
              </a:tabLst>
            </a:pPr>
            <a:r>
              <a:rPr lang="en-US" sz="2900" dirty="0">
                <a:solidFill>
                  <a:srgbClr val="000000"/>
                </a:solidFill>
                <a:ea typeface="Times New Roman"/>
                <a:cs typeface="Times New Roman"/>
              </a:rPr>
              <a:t>Phylogenetic analyses </a:t>
            </a:r>
            <a:r>
              <a:rPr lang="en-US" sz="2900" dirty="0" smtClean="0">
                <a:solidFill>
                  <a:srgbClr val="000000"/>
                </a:solidFill>
                <a:ea typeface="Times New Roman"/>
                <a:cs typeface="Times New Roman"/>
              </a:rPr>
              <a:t>indicate it appeared</a:t>
            </a:r>
          </a:p>
          <a:p>
            <a:pPr lvl="1"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sz="2900" dirty="0">
                <a:solidFill>
                  <a:srgbClr val="000000"/>
                </a:solidFill>
                <a:ea typeface="Times New Roman"/>
                <a:cs typeface="Times New Roman"/>
              </a:rPr>
              <a:t>B</a:t>
            </a:r>
            <a:r>
              <a:rPr lang="en-US" sz="2900" dirty="0" smtClean="0">
                <a:solidFill>
                  <a:srgbClr val="000000"/>
                </a:solidFill>
                <a:ea typeface="Times New Roman"/>
                <a:cs typeface="Times New Roman"/>
              </a:rPr>
              <a:t>efore </a:t>
            </a:r>
            <a:r>
              <a:rPr lang="en-US" sz="2900" dirty="0">
                <a:solidFill>
                  <a:srgbClr val="000000"/>
                </a:solidFill>
                <a:ea typeface="Times New Roman"/>
                <a:cs typeface="Times New Roman"/>
              </a:rPr>
              <a:t>angiosperms and land </a:t>
            </a:r>
            <a:r>
              <a:rPr lang="en-US" sz="2900" dirty="0" smtClean="0">
                <a:solidFill>
                  <a:srgbClr val="000000"/>
                </a:solidFill>
                <a:ea typeface="Times New Roman"/>
                <a:cs typeface="Times New Roman"/>
              </a:rPr>
              <a:t>plants</a:t>
            </a:r>
          </a:p>
          <a:p>
            <a:pPr lvl="2"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sz="2900" dirty="0">
                <a:solidFill>
                  <a:srgbClr val="000000"/>
                </a:solidFill>
                <a:ea typeface="Times New Roman"/>
                <a:cs typeface="Times New Roman"/>
              </a:rPr>
              <a:t>B</a:t>
            </a:r>
            <a:r>
              <a:rPr lang="en-US" sz="2900" dirty="0" smtClean="0">
                <a:solidFill>
                  <a:srgbClr val="000000"/>
                </a:solidFill>
                <a:ea typeface="Times New Roman"/>
                <a:cs typeface="Times New Roman"/>
              </a:rPr>
              <a:t>efore </a:t>
            </a:r>
            <a:r>
              <a:rPr lang="en-US" sz="2900" dirty="0">
                <a:solidFill>
                  <a:srgbClr val="000000"/>
                </a:solidFill>
                <a:ea typeface="Times New Roman"/>
                <a:cs typeface="Times New Roman"/>
              </a:rPr>
              <a:t>the divergence of fungi and </a:t>
            </a:r>
            <a:r>
              <a:rPr lang="en-US" sz="2900" dirty="0" smtClean="0">
                <a:solidFill>
                  <a:srgbClr val="000000"/>
                </a:solidFill>
                <a:ea typeface="Times New Roman"/>
                <a:cs typeface="Times New Roman"/>
              </a:rPr>
              <a:t>animals</a:t>
            </a:r>
          </a:p>
          <a:p>
            <a:pPr lvl="1"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sz="2900" dirty="0">
                <a:solidFill>
                  <a:srgbClr val="000000"/>
                </a:solidFill>
                <a:ea typeface="Times New Roman"/>
                <a:cs typeface="Times New Roman"/>
              </a:rPr>
              <a:t>I</a:t>
            </a:r>
            <a:r>
              <a:rPr lang="en-US" sz="2900" dirty="0" smtClean="0">
                <a:solidFill>
                  <a:srgbClr val="000000"/>
                </a:solidFill>
                <a:ea typeface="Times New Roman"/>
                <a:cs typeface="Times New Roman"/>
              </a:rPr>
              <a:t>ndependently </a:t>
            </a:r>
            <a:r>
              <a:rPr lang="en-US" sz="2900" dirty="0">
                <a:solidFill>
                  <a:srgbClr val="000000"/>
                </a:solidFill>
                <a:ea typeface="Times New Roman"/>
                <a:cs typeface="Times New Roman"/>
              </a:rPr>
              <a:t>of </a:t>
            </a:r>
            <a:r>
              <a:rPr lang="en-US" sz="2900" dirty="0" smtClean="0">
                <a:solidFill>
                  <a:srgbClr val="000000"/>
                </a:solidFill>
                <a:ea typeface="Times New Roman"/>
                <a:cs typeface="Times New Roman"/>
              </a:rPr>
              <a:t>dietary ethanol</a:t>
            </a:r>
            <a:endParaRPr lang="en-US" sz="2900" dirty="0">
              <a:solidFill>
                <a:srgbClr val="000000"/>
              </a:solidFill>
              <a:ea typeface="Calibri"/>
              <a:cs typeface="Times New Roman"/>
            </a:endParaRPr>
          </a:p>
          <a:p>
            <a:pPr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tabLst>
                <a:tab pos="457200" algn="l"/>
              </a:tabLst>
            </a:pPr>
            <a:r>
              <a:rPr lang="en-US" sz="2900" dirty="0">
                <a:solidFill>
                  <a:srgbClr val="000000"/>
                </a:solidFill>
                <a:ea typeface="Times New Roman"/>
                <a:cs typeface="Times New Roman"/>
              </a:rPr>
              <a:t>Role in ethanol metabolism is thought to be </a:t>
            </a:r>
            <a:r>
              <a:rPr lang="en-US" sz="2900" dirty="0" smtClean="0">
                <a:solidFill>
                  <a:srgbClr val="000000"/>
                </a:solidFill>
                <a:ea typeface="Times New Roman"/>
                <a:cs typeface="Times New Roman"/>
              </a:rPr>
              <a:t>secondary (not adaptive)</a:t>
            </a:r>
            <a:endParaRPr lang="en-US" sz="2900" dirty="0">
              <a:solidFill>
                <a:srgbClr val="000000"/>
              </a:solidFill>
              <a:ea typeface="Calibri"/>
              <a:cs typeface="Times New Roman"/>
            </a:endParaRPr>
          </a:p>
          <a:p>
            <a:pPr fontAlgn="base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tabLst>
                <a:tab pos="457200" algn="l"/>
              </a:tabLst>
            </a:pPr>
            <a:r>
              <a:rPr lang="en-US" sz="2900" dirty="0">
                <a:solidFill>
                  <a:srgbClr val="000000"/>
                </a:solidFill>
                <a:ea typeface="Times New Roman"/>
                <a:cs typeface="Times New Roman"/>
              </a:rPr>
              <a:t>Single-copy gene (</a:t>
            </a:r>
            <a:r>
              <a:rPr lang="en-US" sz="2900" dirty="0"/>
              <a:t>Hernández-</a:t>
            </a:r>
            <a:r>
              <a:rPr lang="en-US" sz="2900" dirty="0" err="1"/>
              <a:t>Tobías</a:t>
            </a:r>
            <a:r>
              <a:rPr lang="en-US" sz="2900" dirty="0"/>
              <a:t> et al. </a:t>
            </a:r>
            <a:r>
              <a:rPr lang="en-US" sz="2900" dirty="0" smtClean="0"/>
              <a:t>14)</a:t>
            </a:r>
            <a:endParaRPr lang="en-US" sz="29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1250" y="25512219"/>
            <a:ext cx="6735817" cy="356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7781" y="25102959"/>
            <a:ext cx="6564078" cy="6277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9216" y="14534245"/>
            <a:ext cx="13352769" cy="945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36895" y="4090737"/>
            <a:ext cx="310174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Sherry Berumen, Camille Dana, Brandee Harmon, Jose Reyes, Jermiah Zumsteg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457844" y="31217214"/>
            <a:ext cx="7363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Fig. 3. A phylogenetic tree of various ADH genes and their relative location on Human chromosome 4 from ____________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85232" y="29082203"/>
            <a:ext cx="61678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Fig. </a:t>
            </a:r>
            <a:r>
              <a:rPr lang="en-US" sz="2000" dirty="0" smtClean="0"/>
              <a:t>2. </a:t>
            </a:r>
            <a:r>
              <a:rPr lang="en-US" sz="2000" dirty="0"/>
              <a:t>The pathway of ethanol metabolism from </a:t>
            </a:r>
            <a:r>
              <a:rPr lang="en-US" sz="2000" dirty="0" err="1"/>
              <a:t>Hideto</a:t>
            </a:r>
            <a:r>
              <a:rPr lang="en-US" sz="2000" dirty="0"/>
              <a:t> </a:t>
            </a:r>
            <a:r>
              <a:rPr lang="en-US" sz="2000" dirty="0" err="1"/>
              <a:t>Kawaratani</a:t>
            </a:r>
            <a:r>
              <a:rPr lang="en-US" sz="2000" dirty="0"/>
              <a:t>, et al</a:t>
            </a:r>
            <a:r>
              <a:rPr lang="en-US" sz="2000" dirty="0" smtClean="0"/>
              <a:t>., “The </a:t>
            </a:r>
            <a:r>
              <a:rPr lang="en-US" sz="2000" dirty="0"/>
              <a:t>Effect of Inflammatory Cytokines in Alcoholic Liver </a:t>
            </a:r>
            <a:r>
              <a:rPr lang="en-US" sz="2000" dirty="0" smtClean="0"/>
              <a:t>Disease”, </a:t>
            </a:r>
            <a:r>
              <a:rPr lang="en-US" sz="2000" i="1" dirty="0" smtClean="0"/>
              <a:t>Mediators of Inflammation</a:t>
            </a:r>
            <a:r>
              <a:rPr lang="en-US" sz="2000" dirty="0" smtClean="0"/>
              <a:t>, 2013, </a:t>
            </a:r>
            <a:r>
              <a:rPr lang="en-US" sz="2000" i="1" dirty="0" smtClean="0"/>
              <a:t>PubMed</a:t>
            </a:r>
            <a:r>
              <a:rPr lang="en-US" sz="2000" dirty="0"/>
              <a:t>,</a:t>
            </a:r>
            <a:r>
              <a:rPr lang="en-US" sz="2000" dirty="0" smtClean="0"/>
              <a:t> doi:10.1155/2013/495156, 17 Nov. 2016.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69216" y="23986652"/>
            <a:ext cx="133527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Fig. 1. A phylogenetic tree of ADH genes in humans and other vertebrates from Roger </a:t>
            </a:r>
            <a:r>
              <a:rPr lang="en-US" sz="2000" dirty="0"/>
              <a:t>S</a:t>
            </a:r>
            <a:r>
              <a:rPr lang="en-US" sz="2000" dirty="0" smtClean="0"/>
              <a:t>. Holmes, </a:t>
            </a:r>
            <a:r>
              <a:rPr lang="en-US" sz="2000" dirty="0"/>
              <a:t>"Opossum Alcohol Dehydrogenases: Sequences, Structures, Phylogeny and </a:t>
            </a:r>
            <a:r>
              <a:rPr lang="en-US" sz="2000" dirty="0" smtClean="0"/>
              <a:t>Evolution“, </a:t>
            </a:r>
            <a:r>
              <a:rPr lang="en-US" sz="2000" i="1" dirty="0" err="1"/>
              <a:t>Chemico</a:t>
            </a:r>
            <a:r>
              <a:rPr lang="en-US" sz="2000" i="1" dirty="0"/>
              <a:t>-Biological </a:t>
            </a:r>
            <a:r>
              <a:rPr lang="en-US" sz="2000" i="1" dirty="0" smtClean="0"/>
              <a:t>Interactions</a:t>
            </a:r>
            <a:r>
              <a:rPr lang="en-US" sz="2000" dirty="0" smtClean="0"/>
              <a:t> </a:t>
            </a:r>
            <a:r>
              <a:rPr lang="en-US" sz="2000" dirty="0"/>
              <a:t>vol. 178, no. 1-3, 2009, pp. </a:t>
            </a:r>
            <a:r>
              <a:rPr lang="en-US" sz="2000" dirty="0" smtClean="0"/>
              <a:t>8-15, </a:t>
            </a:r>
            <a:r>
              <a:rPr lang="en-US" sz="2000" i="1" dirty="0"/>
              <a:t>Research Gate,</a:t>
            </a:r>
            <a:r>
              <a:rPr lang="en-US" sz="2000" dirty="0"/>
              <a:t> </a:t>
            </a:r>
            <a:r>
              <a:rPr lang="en-US" sz="2000" dirty="0" smtClean="0"/>
              <a:t>doi:10.1016/j.cbi.2008.09.009, 16 </a:t>
            </a:r>
            <a:r>
              <a:rPr lang="en-US" sz="2000" dirty="0"/>
              <a:t>Nov. 2016.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7599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poster</Template>
  <TotalTime>0</TotalTime>
  <Words>629</Words>
  <Application>Microsoft Macintosh PowerPoint</Application>
  <PresentationFormat>Custom</PresentationFormat>
  <Paragraphs>97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 Rounded MT Bold</vt:lpstr>
      <vt:lpstr>Calibri</vt:lpstr>
      <vt:lpstr>Calibri Light</vt:lpstr>
      <vt:lpstr>Courier New</vt:lpstr>
      <vt:lpstr>Times New Roman</vt:lpstr>
      <vt:lpstr>Arial</vt:lpstr>
      <vt:lpstr>Science Poster</vt:lpstr>
      <vt:lpstr>The Evolution of Alcohol Dehydrogenase Genes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2014-12-07T22:55:25Z</dcterms:created>
  <dcterms:modified xsi:type="dcterms:W3CDTF">2016-12-17T06:49:01Z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</Properties>
</file>