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1" r:id="rId4"/>
    <p:sldId id="258" r:id="rId5"/>
    <p:sldId id="262" r:id="rId6"/>
    <p:sldId id="263" r:id="rId7"/>
    <p:sldId id="264" r:id="rId8"/>
    <p:sldId id="259"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60" r:id="rId22"/>
    <p:sldId id="277" r:id="rId23"/>
    <p:sldId id="278" r:id="rId24"/>
    <p:sldId id="279" r:id="rId25"/>
    <p:sldId id="280" r:id="rId2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p:scale>
          <a:sx n="60" d="100"/>
          <a:sy n="60" d="100"/>
        </p:scale>
        <p:origin x="1140" y="2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1"/>
          <p:cNvSpPr>
            <a:spLocks noGrp="1"/>
          </p:cNvSpPr>
          <p:nvPr>
            <p:ph type="ctrTitle"/>
          </p:nvPr>
        </p:nvSpPr>
        <p:spPr>
          <a:xfrm>
            <a:off x="365759" y="2166364"/>
            <a:ext cx="11471565" cy="1739347"/>
          </a:xfrm>
        </p:spPr>
        <p:txBody>
          <a:bodyPr tIns="45720" bIns="45720" anchor="ctr">
            <a:normAutofit/>
          </a:bodyPr>
          <a:lstStyle>
            <a:lvl1pPr algn="ctr">
              <a:lnSpc>
                <a:spcPct val="80000"/>
              </a:lnSpc>
              <a:defRPr sz="6000" spc="150" baseline="0"/>
            </a:lvl1pPr>
          </a:lstStyle>
          <a:p>
            <a:r>
              <a:rPr lang="fr-FR"/>
              <a:t>Modifiez le style du titre</a:t>
            </a:r>
            <a:endParaRPr lang="en-US" dirty="0"/>
          </a:p>
        </p:txBody>
      </p:sp>
      <p:sp>
        <p:nvSpPr>
          <p:cNvPr id="3" name="Subtitle 2"/>
          <p:cNvSpPr>
            <a:spLocks noGrp="1"/>
          </p:cNvSpPr>
          <p:nvPr>
            <p:ph type="subTitle" idx="1"/>
          </p:nvPr>
        </p:nvSpPr>
        <p:spPr>
          <a:xfrm>
            <a:off x="1524000" y="3996250"/>
            <a:ext cx="9144000" cy="1309255"/>
          </a:xfrm>
        </p:spPr>
        <p:txBody>
          <a:bodyPr>
            <a:normAutofit/>
          </a:bodyPr>
          <a:lstStyle>
            <a:lvl1pPr marL="0" indent="0" algn="ctr">
              <a:buNone/>
              <a:defRPr sz="2000"/>
            </a:lvl1pPr>
            <a:lvl2pPr marL="457200" indent="0" algn="ctr">
              <a:buNone/>
              <a:defRPr sz="2000"/>
            </a:lvl2pPr>
            <a:lvl3pPr marL="914400" indent="0" algn="ctr">
              <a:buNone/>
              <a:defRPr sz="20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fr-FR"/>
              <a:t>Modifiez le style des sous-titres du masque</a:t>
            </a:r>
            <a:endParaRPr lang="en-US" dirty="0"/>
          </a:p>
        </p:txBody>
      </p:sp>
      <p:sp>
        <p:nvSpPr>
          <p:cNvPr id="4" name="Date Placeholder 3"/>
          <p:cNvSpPr>
            <a:spLocks noGrp="1"/>
          </p:cNvSpPr>
          <p:nvPr>
            <p:ph type="dt" sz="half" idx="10"/>
          </p:nvPr>
        </p:nvSpPr>
        <p:spPr/>
        <p:txBody>
          <a:bodyPr/>
          <a:lstStyle/>
          <a:p>
            <a:fld id="{F5E7A861-955D-4AFF-9B60-9C1433516EEE}" type="datetimeFigureOut">
              <a:rPr lang="fr-FR" smtClean="0"/>
              <a:t>23/10/2025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334899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Vertical Text Placeholder 2"/>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E7A861-955D-4AFF-9B60-9C1433516EEE}" type="datetimeFigureOut">
              <a:rPr lang="fr-FR" smtClean="0"/>
              <a:t>23/10/2025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1070790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itre vertical et texte">
    <p:spTree>
      <p:nvGrpSpPr>
        <p:cNvPr id="1" name=""/>
        <p:cNvGrpSpPr/>
        <p:nvPr/>
      </p:nvGrpSpPr>
      <p:grpSpPr>
        <a:xfrm>
          <a:off x="0" y="0"/>
          <a:ext cx="0" cy="0"/>
          <a:chOff x="0" y="0"/>
          <a:chExt cx="0" cy="0"/>
        </a:xfrm>
      </p:grpSpPr>
      <p:sp>
        <p:nvSpPr>
          <p:cNvPr id="7" name="Rectangle 6"/>
          <p:cNvSpPr/>
          <p:nvPr/>
        </p:nvSpPr>
        <p:spPr>
          <a:xfrm>
            <a:off x="9019312" y="0"/>
            <a:ext cx="2743200"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9160624" y="274638"/>
            <a:ext cx="2402380" cy="5897562"/>
          </a:xfrm>
        </p:spPr>
        <p:txBody>
          <a:bodyPr vert="eaVert"/>
          <a:lstStyle/>
          <a:p>
            <a:r>
              <a:rPr lang="fr-FR"/>
              <a:t>Modifiez le style du titre</a:t>
            </a:r>
            <a:endParaRPr lang="en-US" dirty="0"/>
          </a:p>
        </p:txBody>
      </p:sp>
      <p:sp>
        <p:nvSpPr>
          <p:cNvPr id="3" name="Vertical Text Placeholder 2"/>
          <p:cNvSpPr>
            <a:spLocks noGrp="1"/>
          </p:cNvSpPr>
          <p:nvPr>
            <p:ph type="body" orient="vert" idx="1"/>
          </p:nvPr>
        </p:nvSpPr>
        <p:spPr>
          <a:xfrm>
            <a:off x="838199" y="274638"/>
            <a:ext cx="7973291" cy="5897562"/>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a:xfrm>
            <a:off x="838200" y="6422854"/>
            <a:ext cx="2743196" cy="365125"/>
          </a:xfrm>
        </p:spPr>
        <p:txBody>
          <a:bodyPr/>
          <a:lstStyle/>
          <a:p>
            <a:fld id="{F5E7A861-955D-4AFF-9B60-9C1433516EEE}" type="datetimeFigureOut">
              <a:rPr lang="fr-FR" smtClean="0"/>
              <a:t>23/10/2025</a:t>
            </a:fld>
            <a:endParaRPr lang="fr-FR"/>
          </a:p>
        </p:txBody>
      </p:sp>
      <p:sp>
        <p:nvSpPr>
          <p:cNvPr id="5" name="Footer Placeholder 4"/>
          <p:cNvSpPr>
            <a:spLocks noGrp="1"/>
          </p:cNvSpPr>
          <p:nvPr>
            <p:ph type="ftr" sz="quarter" idx="11"/>
          </p:nvPr>
        </p:nvSpPr>
        <p:spPr>
          <a:xfrm>
            <a:off x="3776135" y="6422854"/>
            <a:ext cx="4279669" cy="365125"/>
          </a:xfrm>
        </p:spPr>
        <p:txBody>
          <a:bodyPr/>
          <a:lstStyle/>
          <a:p>
            <a:endParaRPr lang="fr-FR"/>
          </a:p>
        </p:txBody>
      </p:sp>
      <p:sp>
        <p:nvSpPr>
          <p:cNvPr id="6" name="Slide Number Placeholder 5"/>
          <p:cNvSpPr>
            <a:spLocks noGrp="1"/>
          </p:cNvSpPr>
          <p:nvPr>
            <p:ph type="sldNum" sz="quarter" idx="12"/>
          </p:nvPr>
        </p:nvSpPr>
        <p:spPr>
          <a:xfrm>
            <a:off x="8073048" y="6422854"/>
            <a:ext cx="879759" cy="365125"/>
          </a:xfrm>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6191711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10"/>
          </p:nvPr>
        </p:nvSpPr>
        <p:spPr/>
        <p:txBody>
          <a:bodyPr/>
          <a:lstStyle/>
          <a:p>
            <a:fld id="{F5E7A861-955D-4AFF-9B60-9C1433516EEE}" type="datetimeFigureOut">
              <a:rPr lang="fr-FR" smtClean="0"/>
              <a:t>23/10/2025</a:t>
            </a:fld>
            <a:endParaRPr lang="fr-FR"/>
          </a:p>
        </p:txBody>
      </p:sp>
      <p:sp>
        <p:nvSpPr>
          <p:cNvPr id="5" name="Footer Placeholder 4"/>
          <p:cNvSpPr>
            <a:spLocks noGrp="1"/>
          </p:cNvSpPr>
          <p:nvPr>
            <p:ph type="ftr" sz="quarter" idx="11"/>
          </p:nvPr>
        </p:nvSpPr>
        <p:spPr/>
        <p:txBody>
          <a:bodyPr/>
          <a:lstStyle/>
          <a:p>
            <a:endParaRPr lang="fr-FR"/>
          </a:p>
        </p:txBody>
      </p:sp>
      <p:sp>
        <p:nvSpPr>
          <p:cNvPr id="6" name="Slide Number Placeholder 5"/>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5250617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Titre de section">
    <p:bg>
      <p:bgRef idx="1001">
        <a:schemeClr val="bg1"/>
      </p:bgRef>
    </p:bg>
    <p:spTree>
      <p:nvGrpSpPr>
        <p:cNvPr id="1" name=""/>
        <p:cNvGrpSpPr/>
        <p:nvPr/>
      </p:nvGrpSpPr>
      <p:grpSpPr>
        <a:xfrm>
          <a:off x="0" y="0"/>
          <a:ext cx="0" cy="0"/>
          <a:chOff x="0" y="0"/>
          <a:chExt cx="0" cy="0"/>
        </a:xfrm>
      </p:grpSpPr>
      <p:sp>
        <p:nvSpPr>
          <p:cNvPr id="7" name="Rectangle 6"/>
          <p:cNvSpPr/>
          <p:nvPr/>
        </p:nvSpPr>
        <p:spPr>
          <a:xfrm>
            <a:off x="-6843" y="2059012"/>
            <a:ext cx="12195668" cy="18288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191" y="2208879"/>
            <a:ext cx="10515600" cy="1676400"/>
          </a:xfrm>
        </p:spPr>
        <p:txBody>
          <a:bodyPr anchor="ctr">
            <a:noAutofit/>
          </a:bodyPr>
          <a:lstStyle>
            <a:lvl1pPr algn="ctr">
              <a:lnSpc>
                <a:spcPct val="80000"/>
              </a:lnSpc>
              <a:defRPr sz="6000" b="0" spc="150" baseline="0">
                <a:solidFill>
                  <a:schemeClr val="bg1"/>
                </a:solidFill>
              </a:defRPr>
            </a:lvl1pPr>
          </a:lstStyle>
          <a:p>
            <a:r>
              <a:rPr lang="fr-FR"/>
              <a:t>Modifiez le style du titre</a:t>
            </a:r>
            <a:endParaRPr lang="en-US" dirty="0"/>
          </a:p>
        </p:txBody>
      </p:sp>
      <p:sp>
        <p:nvSpPr>
          <p:cNvPr id="3" name="Text Placeholder 2"/>
          <p:cNvSpPr>
            <a:spLocks noGrp="1"/>
          </p:cNvSpPr>
          <p:nvPr>
            <p:ph type="body" idx="1"/>
          </p:nvPr>
        </p:nvSpPr>
        <p:spPr>
          <a:xfrm>
            <a:off x="833191" y="4010334"/>
            <a:ext cx="10515600" cy="1174639"/>
          </a:xfrm>
        </p:spPr>
        <p:txBody>
          <a:bodyPr anchor="t">
            <a:normAutofit/>
          </a:bodyPr>
          <a:lstStyle>
            <a:lvl1pPr marL="0" indent="0" algn="ctr">
              <a:buNone/>
              <a:defRPr sz="20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r-FR"/>
              <a:t>Cliquez pour modifier les styles du texte du masque</a:t>
            </a:r>
          </a:p>
        </p:txBody>
      </p:sp>
      <p:sp>
        <p:nvSpPr>
          <p:cNvPr id="4" name="Date Placeholder 3"/>
          <p:cNvSpPr>
            <a:spLocks noGrp="1"/>
          </p:cNvSpPr>
          <p:nvPr>
            <p:ph type="dt" sz="half" idx="10"/>
          </p:nvPr>
        </p:nvSpPr>
        <p:spPr/>
        <p:txBody>
          <a:bodyPr/>
          <a:lstStyle>
            <a:lvl1pPr>
              <a:defRPr>
                <a:solidFill>
                  <a:schemeClr val="tx2"/>
                </a:solidFill>
              </a:defRPr>
            </a:lvl1pPr>
          </a:lstStyle>
          <a:p>
            <a:fld id="{F5E7A861-955D-4AFF-9B60-9C1433516EEE}" type="datetimeFigureOut">
              <a:rPr lang="fr-FR" smtClean="0"/>
              <a:t>23/10/2025</a:t>
            </a:fld>
            <a:endParaRPr lang="fr-FR"/>
          </a:p>
        </p:txBody>
      </p:sp>
      <p:sp>
        <p:nvSpPr>
          <p:cNvPr id="5" name="Footer Placeholder 4"/>
          <p:cNvSpPr>
            <a:spLocks noGrp="1"/>
          </p:cNvSpPr>
          <p:nvPr>
            <p:ph type="ftr" sz="quarter" idx="11"/>
          </p:nvPr>
        </p:nvSpPr>
        <p:spPr/>
        <p:txBody>
          <a:bodyPr/>
          <a:lstStyle>
            <a:lvl1pPr>
              <a:defRPr>
                <a:solidFill>
                  <a:schemeClr val="tx2"/>
                </a:solidFill>
              </a:defRPr>
            </a:lvl1pPr>
          </a:lstStyle>
          <a:p>
            <a:endParaRPr lang="fr-FR"/>
          </a:p>
        </p:txBody>
      </p:sp>
      <p:sp>
        <p:nvSpPr>
          <p:cNvPr id="6" name="Slide Number Placeholder 5"/>
          <p:cNvSpPr>
            <a:spLocks noGrp="1"/>
          </p:cNvSpPr>
          <p:nvPr>
            <p:ph type="sldNum" sz="quarter" idx="12"/>
          </p:nvPr>
        </p:nvSpPr>
        <p:spPr/>
        <p:txBody>
          <a:bodyPr/>
          <a:lstStyle>
            <a:lvl1pPr>
              <a:defRPr>
                <a:solidFill>
                  <a:schemeClr val="tx2"/>
                </a:solidFill>
              </a:defRPr>
            </a:lvl1pPr>
          </a:lstStyle>
          <a:p>
            <a:fld id="{A7E14F59-8F2B-4D8E-81D0-351C4C208A2A}" type="slidenum">
              <a:rPr lang="fr-FR" smtClean="0"/>
              <a:t>‹N°›</a:t>
            </a:fld>
            <a:endParaRPr lang="fr-FR"/>
          </a:p>
        </p:txBody>
      </p:sp>
    </p:spTree>
    <p:extLst>
      <p:ext uri="{BB962C8B-B14F-4D97-AF65-F5344CB8AC3E}">
        <p14:creationId xmlns:p14="http://schemas.microsoft.com/office/powerpoint/2010/main" val="1403256536"/>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sz="half" idx="1"/>
          </p:nvPr>
        </p:nvSpPr>
        <p:spPr>
          <a:xfrm>
            <a:off x="1205344"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Content Placeholder 3"/>
          <p:cNvSpPr>
            <a:spLocks noGrp="1"/>
          </p:cNvSpPr>
          <p:nvPr>
            <p:ph sz="half" idx="2"/>
          </p:nvPr>
        </p:nvSpPr>
        <p:spPr>
          <a:xfrm>
            <a:off x="6230391" y="2011680"/>
            <a:ext cx="4754880" cy="420624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Date Placeholder 4"/>
          <p:cNvSpPr>
            <a:spLocks noGrp="1"/>
          </p:cNvSpPr>
          <p:nvPr>
            <p:ph type="dt" sz="half" idx="10"/>
          </p:nvPr>
        </p:nvSpPr>
        <p:spPr/>
        <p:txBody>
          <a:bodyPr/>
          <a:lstStyle/>
          <a:p>
            <a:fld id="{F5E7A861-955D-4AFF-9B60-9C1433516EEE}" type="datetimeFigureOut">
              <a:rPr lang="fr-FR" smtClean="0"/>
              <a:t>23/10/2025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1214117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fr-FR"/>
              <a:t>Modifiez le style du titre</a:t>
            </a:r>
            <a:endParaRPr lang="en-US" dirty="0"/>
          </a:p>
        </p:txBody>
      </p:sp>
      <p:sp>
        <p:nvSpPr>
          <p:cNvPr id="3" name="Text Placeholder 2"/>
          <p:cNvSpPr>
            <a:spLocks noGrp="1"/>
          </p:cNvSpPr>
          <p:nvPr>
            <p:ph type="body" idx="1"/>
          </p:nvPr>
        </p:nvSpPr>
        <p:spPr>
          <a:xfrm>
            <a:off x="1207008"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Content Placeholder 3"/>
          <p:cNvSpPr>
            <a:spLocks noGrp="1"/>
          </p:cNvSpPr>
          <p:nvPr>
            <p:ph sz="half" idx="2"/>
          </p:nvPr>
        </p:nvSpPr>
        <p:spPr>
          <a:xfrm>
            <a:off x="1207008" y="2656566"/>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5" name="Text Placeholder 4"/>
          <p:cNvSpPr>
            <a:spLocks noGrp="1"/>
          </p:cNvSpPr>
          <p:nvPr>
            <p:ph type="body" sz="quarter" idx="3"/>
          </p:nvPr>
        </p:nvSpPr>
        <p:spPr>
          <a:xfrm>
            <a:off x="6231230" y="1913470"/>
            <a:ext cx="4754880" cy="743094"/>
          </a:xfrm>
        </p:spPr>
        <p:txBody>
          <a:bodyPr anchor="ctr">
            <a:normAutofit/>
          </a:bodyPr>
          <a:lstStyle>
            <a:lvl1pPr marL="0" indent="0">
              <a:buNone/>
              <a:defRPr sz="21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Content Placeholder 5"/>
          <p:cNvSpPr>
            <a:spLocks noGrp="1"/>
          </p:cNvSpPr>
          <p:nvPr>
            <p:ph sz="quarter" idx="4"/>
          </p:nvPr>
        </p:nvSpPr>
        <p:spPr>
          <a:xfrm>
            <a:off x="6231230" y="2656564"/>
            <a:ext cx="4754880" cy="35661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7" name="Date Placeholder 6"/>
          <p:cNvSpPr>
            <a:spLocks noGrp="1"/>
          </p:cNvSpPr>
          <p:nvPr>
            <p:ph type="dt" sz="half" idx="10"/>
          </p:nvPr>
        </p:nvSpPr>
        <p:spPr/>
        <p:txBody>
          <a:bodyPr/>
          <a:lstStyle/>
          <a:p>
            <a:fld id="{F5E7A861-955D-4AFF-9B60-9C1433516EEE}" type="datetimeFigureOut">
              <a:rPr lang="fr-FR" smtClean="0"/>
              <a:t>23/10/2025</a:t>
            </a:fld>
            <a:endParaRPr lang="fr-FR"/>
          </a:p>
        </p:txBody>
      </p:sp>
      <p:sp>
        <p:nvSpPr>
          <p:cNvPr id="8" name="Footer Placeholder 7"/>
          <p:cNvSpPr>
            <a:spLocks noGrp="1"/>
          </p:cNvSpPr>
          <p:nvPr>
            <p:ph type="ftr" sz="quarter" idx="11"/>
          </p:nvPr>
        </p:nvSpPr>
        <p:spPr/>
        <p:txBody>
          <a:bodyPr/>
          <a:lstStyle/>
          <a:p>
            <a:endParaRPr lang="fr-FR"/>
          </a:p>
        </p:txBody>
      </p:sp>
      <p:sp>
        <p:nvSpPr>
          <p:cNvPr id="9" name="Slide Number Placeholder 8"/>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5669589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t>Modifiez le style du titre</a:t>
            </a:r>
            <a:endParaRPr lang="en-US" dirty="0"/>
          </a:p>
        </p:txBody>
      </p:sp>
      <p:sp>
        <p:nvSpPr>
          <p:cNvPr id="3" name="Date Placeholder 2"/>
          <p:cNvSpPr>
            <a:spLocks noGrp="1"/>
          </p:cNvSpPr>
          <p:nvPr>
            <p:ph type="dt" sz="half" idx="10"/>
          </p:nvPr>
        </p:nvSpPr>
        <p:spPr/>
        <p:txBody>
          <a:bodyPr/>
          <a:lstStyle/>
          <a:p>
            <a:fld id="{F5E7A861-955D-4AFF-9B60-9C1433516EEE}" type="datetimeFigureOut">
              <a:rPr lang="fr-FR" smtClean="0"/>
              <a:t>23/10/2025</a:t>
            </a:fld>
            <a:endParaRPr lang="fr-FR"/>
          </a:p>
        </p:txBody>
      </p:sp>
      <p:sp>
        <p:nvSpPr>
          <p:cNvPr id="4" name="Footer Placeholder 3"/>
          <p:cNvSpPr>
            <a:spLocks noGrp="1"/>
          </p:cNvSpPr>
          <p:nvPr>
            <p:ph type="ftr" sz="quarter" idx="11"/>
          </p:nvPr>
        </p:nvSpPr>
        <p:spPr/>
        <p:txBody>
          <a:bodyPr/>
          <a:lstStyle/>
          <a:p>
            <a:endParaRPr lang="fr-FR"/>
          </a:p>
        </p:txBody>
      </p:sp>
      <p:sp>
        <p:nvSpPr>
          <p:cNvPr id="5" name="Slide Number Placeholder 4"/>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9716653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ide">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5E7A861-955D-4AFF-9B60-9C1433516EEE}" type="datetimeFigureOut">
              <a:rPr lang="fr-FR" smtClean="0"/>
              <a:t>23/10/2025</a:t>
            </a:fld>
            <a:endParaRPr lang="fr-FR"/>
          </a:p>
        </p:txBody>
      </p:sp>
      <p:sp>
        <p:nvSpPr>
          <p:cNvPr id="3" name="Footer Placeholder 2"/>
          <p:cNvSpPr>
            <a:spLocks noGrp="1"/>
          </p:cNvSpPr>
          <p:nvPr>
            <p:ph type="ftr" sz="quarter" idx="11"/>
          </p:nvPr>
        </p:nvSpPr>
        <p:spPr/>
        <p:txBody>
          <a:bodyPr/>
          <a:lstStyle/>
          <a:p>
            <a:endParaRPr lang="fr-FR"/>
          </a:p>
        </p:txBody>
      </p:sp>
      <p:sp>
        <p:nvSpPr>
          <p:cNvPr id="4" name="Slide Number Placeholder 3"/>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3232195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Content Placeholder 2"/>
          <p:cNvSpPr>
            <a:spLocks noGrp="1"/>
          </p:cNvSpPr>
          <p:nvPr>
            <p:ph idx="1"/>
          </p:nvPr>
        </p:nvSpPr>
        <p:spPr>
          <a:xfrm>
            <a:off x="1207008" y="2120054"/>
            <a:ext cx="6126480" cy="411480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Text Placeholder 3"/>
          <p:cNvSpPr>
            <a:spLocks noGrp="1"/>
          </p:cNvSpPr>
          <p:nvPr>
            <p:ph type="body" sz="half" idx="2"/>
          </p:nvPr>
        </p:nvSpPr>
        <p:spPr>
          <a:xfrm>
            <a:off x="7789023" y="2147486"/>
            <a:ext cx="3200400" cy="3432319"/>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E7A861-955D-4AFF-9B60-9C1433516EEE}" type="datetimeFigureOut">
              <a:rPr lang="fr-FR" smtClean="0"/>
              <a:t>23/10/2025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1296667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fr-FR"/>
              <a:t>Modifiez le style du titre</a:t>
            </a:r>
            <a:endParaRPr lang="en-US" dirty="0"/>
          </a:p>
        </p:txBody>
      </p:sp>
      <p:sp>
        <p:nvSpPr>
          <p:cNvPr id="3" name="Picture Placeholder 2"/>
          <p:cNvSpPr>
            <a:spLocks noGrp="1" noChangeAspect="1"/>
          </p:cNvSpPr>
          <p:nvPr>
            <p:ph type="pic" idx="1"/>
          </p:nvPr>
        </p:nvSpPr>
        <p:spPr>
          <a:xfrm>
            <a:off x="1280160" y="2211494"/>
            <a:ext cx="6126480" cy="3931920"/>
          </a:xfrm>
          <a:solidFill>
            <a:schemeClr val="tx2">
              <a:lumMod val="60000"/>
              <a:lumOff val="40000"/>
            </a:schemeClr>
          </a:solidFill>
        </p:spPr>
        <p:txBody>
          <a:bodyPr tIns="365760" anchor="t"/>
          <a:lstStyle>
            <a:lvl1pPr marL="0" indent="0" algn="ctr">
              <a:buNone/>
              <a:defRPr sz="3200">
                <a:solidFill>
                  <a:schemeClr val="tx1">
                    <a:lumMod val="50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r-FR"/>
              <a:t>Cliquez sur l'icône pour ajouter une image</a:t>
            </a:r>
            <a:endParaRPr lang="en-US" dirty="0"/>
          </a:p>
        </p:txBody>
      </p:sp>
      <p:sp>
        <p:nvSpPr>
          <p:cNvPr id="4" name="Text Placeholder 3"/>
          <p:cNvSpPr>
            <a:spLocks noGrp="1"/>
          </p:cNvSpPr>
          <p:nvPr>
            <p:ph type="body" sz="half" idx="2"/>
          </p:nvPr>
        </p:nvSpPr>
        <p:spPr>
          <a:xfrm>
            <a:off x="7790688" y="2150621"/>
            <a:ext cx="3200400" cy="3429000"/>
          </a:xfrm>
        </p:spPr>
        <p:txBody>
          <a:bodyPr>
            <a:normAutofit/>
          </a:bodyPr>
          <a:lstStyle>
            <a:lvl1pPr marL="0" indent="0">
              <a:lnSpc>
                <a:spcPct val="95000"/>
              </a:lnSpc>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r-FR"/>
              <a:t>Cliquez pour modifier les styles du texte du masque</a:t>
            </a:r>
          </a:p>
        </p:txBody>
      </p:sp>
      <p:sp>
        <p:nvSpPr>
          <p:cNvPr id="5" name="Date Placeholder 4"/>
          <p:cNvSpPr>
            <a:spLocks noGrp="1"/>
          </p:cNvSpPr>
          <p:nvPr>
            <p:ph type="dt" sz="half" idx="10"/>
          </p:nvPr>
        </p:nvSpPr>
        <p:spPr/>
        <p:txBody>
          <a:bodyPr/>
          <a:lstStyle/>
          <a:p>
            <a:fld id="{F5E7A861-955D-4AFF-9B60-9C1433516EEE}" type="datetimeFigureOut">
              <a:rPr lang="fr-FR" smtClean="0"/>
              <a:t>23/10/2025</a:t>
            </a:fld>
            <a:endParaRPr lang="fr-FR"/>
          </a:p>
        </p:txBody>
      </p:sp>
      <p:sp>
        <p:nvSpPr>
          <p:cNvPr id="6" name="Footer Placeholder 5"/>
          <p:cNvSpPr>
            <a:spLocks noGrp="1"/>
          </p:cNvSpPr>
          <p:nvPr>
            <p:ph type="ftr" sz="quarter" idx="11"/>
          </p:nvPr>
        </p:nvSpPr>
        <p:spPr/>
        <p:txBody>
          <a:bodyPr/>
          <a:lstStyle/>
          <a:p>
            <a:endParaRPr lang="fr-FR"/>
          </a:p>
        </p:txBody>
      </p:sp>
      <p:sp>
        <p:nvSpPr>
          <p:cNvPr id="7" name="Slide Number Placeholder 6"/>
          <p:cNvSpPr>
            <a:spLocks noGrp="1"/>
          </p:cNvSpPr>
          <p:nvPr>
            <p:ph type="sldNum" sz="quarter" idx="12"/>
          </p:nvPr>
        </p:nvSpPr>
        <p:spPr/>
        <p:txBody>
          <a:bodyPr/>
          <a:lstStyle/>
          <a:p>
            <a:fld id="{A7E14F59-8F2B-4D8E-81D0-351C4C208A2A}" type="slidenum">
              <a:rPr lang="fr-FR" smtClean="0"/>
              <a:t>‹N°›</a:t>
            </a:fld>
            <a:endParaRPr lang="fr-FR"/>
          </a:p>
        </p:txBody>
      </p:sp>
    </p:spTree>
    <p:extLst>
      <p:ext uri="{BB962C8B-B14F-4D97-AF65-F5344CB8AC3E}">
        <p14:creationId xmlns:p14="http://schemas.microsoft.com/office/powerpoint/2010/main" val="1244602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7" name="Rectangle 6"/>
          <p:cNvSpPr/>
          <p:nvPr/>
        </p:nvSpPr>
        <p:spPr>
          <a:xfrm>
            <a:off x="483" y="176109"/>
            <a:ext cx="12188952" cy="16459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le Placeholder 1"/>
          <p:cNvSpPr>
            <a:spLocks noGrp="1"/>
          </p:cNvSpPr>
          <p:nvPr>
            <p:ph type="title"/>
          </p:nvPr>
        </p:nvSpPr>
        <p:spPr>
          <a:xfrm>
            <a:off x="1202919" y="284176"/>
            <a:ext cx="9784080" cy="1508760"/>
          </a:xfrm>
          <a:prstGeom prst="rect">
            <a:avLst/>
          </a:prstGeom>
        </p:spPr>
        <p:txBody>
          <a:bodyPr vert="horz" lIns="91440" tIns="45720" rIns="91440" bIns="45720" rtlCol="0" anchor="ctr">
            <a:normAutofit/>
          </a:bodyPr>
          <a:lstStyle/>
          <a:p>
            <a:r>
              <a:rPr lang="fr-FR"/>
              <a:t>Modifiez le style du titre</a:t>
            </a:r>
            <a:endParaRPr lang="en-US" dirty="0"/>
          </a:p>
        </p:txBody>
      </p:sp>
      <p:sp>
        <p:nvSpPr>
          <p:cNvPr id="3" name="Text Placeholder 2"/>
          <p:cNvSpPr>
            <a:spLocks noGrp="1"/>
          </p:cNvSpPr>
          <p:nvPr>
            <p:ph type="body" idx="1"/>
          </p:nvPr>
        </p:nvSpPr>
        <p:spPr>
          <a:xfrm>
            <a:off x="1202919" y="2011680"/>
            <a:ext cx="9784080" cy="4206240"/>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dirty="0"/>
          </a:p>
        </p:txBody>
      </p:sp>
      <p:sp>
        <p:nvSpPr>
          <p:cNvPr id="4" name="Date Placeholder 3"/>
          <p:cNvSpPr>
            <a:spLocks noGrp="1"/>
          </p:cNvSpPr>
          <p:nvPr>
            <p:ph type="dt" sz="half" idx="2"/>
          </p:nvPr>
        </p:nvSpPr>
        <p:spPr>
          <a:xfrm>
            <a:off x="1202266" y="6422854"/>
            <a:ext cx="3000894" cy="365125"/>
          </a:xfrm>
          <a:prstGeom prst="rect">
            <a:avLst/>
          </a:prstGeom>
        </p:spPr>
        <p:txBody>
          <a:bodyPr vert="horz" lIns="91440" tIns="45720" rIns="45720" bIns="45720" rtlCol="0" anchor="ctr"/>
          <a:lstStyle>
            <a:lvl1pPr algn="l">
              <a:defRPr sz="1050">
                <a:solidFill>
                  <a:schemeClr val="tx1"/>
                </a:solidFill>
              </a:defRPr>
            </a:lvl1pPr>
          </a:lstStyle>
          <a:p>
            <a:fld id="{F5E7A861-955D-4AFF-9B60-9C1433516EEE}" type="datetimeFigureOut">
              <a:rPr lang="fr-FR" smtClean="0"/>
              <a:t>23/10/2025</a:t>
            </a:fld>
            <a:endParaRPr lang="fr-FR"/>
          </a:p>
        </p:txBody>
      </p:sp>
      <p:sp>
        <p:nvSpPr>
          <p:cNvPr id="5" name="Footer Placeholder 4"/>
          <p:cNvSpPr>
            <a:spLocks noGrp="1"/>
          </p:cNvSpPr>
          <p:nvPr>
            <p:ph type="ftr" sz="quarter" idx="3"/>
          </p:nvPr>
        </p:nvSpPr>
        <p:spPr>
          <a:xfrm>
            <a:off x="5596471" y="6422854"/>
            <a:ext cx="5044440" cy="365125"/>
          </a:xfrm>
          <a:prstGeom prst="rect">
            <a:avLst/>
          </a:prstGeom>
        </p:spPr>
        <p:txBody>
          <a:bodyPr vert="horz" lIns="91440" tIns="45720" rIns="91440" bIns="45720" rtlCol="0" anchor="ctr"/>
          <a:lstStyle>
            <a:lvl1pPr algn="r">
              <a:defRPr sz="1050">
                <a:solidFill>
                  <a:schemeClr val="tx1"/>
                </a:solidFill>
              </a:defRPr>
            </a:lvl1pPr>
          </a:lstStyle>
          <a:p>
            <a:endParaRPr lang="fr-FR"/>
          </a:p>
        </p:txBody>
      </p:sp>
      <p:sp>
        <p:nvSpPr>
          <p:cNvPr id="6" name="Slide Number Placeholder 5"/>
          <p:cNvSpPr>
            <a:spLocks noGrp="1"/>
          </p:cNvSpPr>
          <p:nvPr>
            <p:ph type="sldNum" sz="quarter" idx="4"/>
          </p:nvPr>
        </p:nvSpPr>
        <p:spPr>
          <a:xfrm>
            <a:off x="10658927" y="6422854"/>
            <a:ext cx="946264" cy="365125"/>
          </a:xfrm>
          <a:prstGeom prst="rect">
            <a:avLst/>
          </a:prstGeom>
        </p:spPr>
        <p:txBody>
          <a:bodyPr vert="horz" lIns="45720" tIns="45720" rIns="91440" bIns="45720" rtlCol="0" anchor="ctr"/>
          <a:lstStyle>
            <a:lvl1pPr algn="l">
              <a:defRPr sz="1200" b="0">
                <a:solidFill>
                  <a:schemeClr val="tx1"/>
                </a:solidFill>
              </a:defRPr>
            </a:lvl1pPr>
          </a:lstStyle>
          <a:p>
            <a:fld id="{A7E14F59-8F2B-4D8E-81D0-351C4C208A2A}" type="slidenum">
              <a:rPr lang="fr-FR" smtClean="0"/>
              <a:t>‹N°›</a:t>
            </a:fld>
            <a:endParaRPr lang="fr-FR"/>
          </a:p>
        </p:txBody>
      </p:sp>
    </p:spTree>
    <p:extLst>
      <p:ext uri="{BB962C8B-B14F-4D97-AF65-F5344CB8AC3E}">
        <p14:creationId xmlns:p14="http://schemas.microsoft.com/office/powerpoint/2010/main" val="3493332042"/>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000" kern="1200" cap="all" baseline="0">
          <a:solidFill>
            <a:schemeClr val="bg2"/>
          </a:solidFill>
          <a:latin typeface="+mj-lt"/>
          <a:ea typeface="+mj-ea"/>
          <a:cs typeface="+mj-cs"/>
        </a:defRPr>
      </a:lvl1pPr>
    </p:titleStyle>
    <p:bodyStyle>
      <a:lvl1pPr marL="182880" indent="-182880" algn="l" defTabSz="914400" rtl="0" eaLnBrk="1" latinLnBrk="0" hangingPunct="1">
        <a:lnSpc>
          <a:spcPct val="90000"/>
        </a:lnSpc>
        <a:spcBef>
          <a:spcPts val="1200"/>
        </a:spcBef>
        <a:spcAft>
          <a:spcPts val="200"/>
        </a:spcAft>
        <a:buClr>
          <a:schemeClr val="tx1"/>
        </a:buClr>
        <a:buFont typeface="Wingdings" pitchFamily="2" charset="2"/>
        <a:buChar char=""/>
        <a:defRPr sz="2200" kern="1200">
          <a:solidFill>
            <a:schemeClr val="tx1"/>
          </a:solidFill>
          <a:latin typeface="+mn-lt"/>
          <a:ea typeface="+mn-ea"/>
          <a:cs typeface="+mn-cs"/>
        </a:defRPr>
      </a:lvl1pPr>
      <a:lvl2pPr marL="411480" indent="-182880" algn="l" defTabSz="914400" rtl="0" eaLnBrk="1" latinLnBrk="0" hangingPunct="1">
        <a:lnSpc>
          <a:spcPct val="90000"/>
        </a:lnSpc>
        <a:spcBef>
          <a:spcPts val="200"/>
        </a:spcBef>
        <a:spcAft>
          <a:spcPts val="400"/>
        </a:spcAft>
        <a:buClr>
          <a:schemeClr val="tx1"/>
        </a:buClr>
        <a:buFont typeface="Wingdings" pitchFamily="2" charset="2"/>
        <a:buChar char=""/>
        <a:defRPr sz="2000" kern="1200">
          <a:solidFill>
            <a:schemeClr val="tx1"/>
          </a:solidFill>
          <a:latin typeface="+mn-lt"/>
          <a:ea typeface="+mn-ea"/>
          <a:cs typeface="+mn-cs"/>
        </a:defRPr>
      </a:lvl2pPr>
      <a:lvl3pPr marL="640080" indent="-182880" algn="l" defTabSz="914400" rtl="0" eaLnBrk="1" latinLnBrk="0" hangingPunct="1">
        <a:lnSpc>
          <a:spcPct val="90000"/>
        </a:lnSpc>
        <a:spcBef>
          <a:spcPts val="200"/>
        </a:spcBef>
        <a:spcAft>
          <a:spcPts val="400"/>
        </a:spcAft>
        <a:buClr>
          <a:schemeClr val="tx1"/>
        </a:buClr>
        <a:buFont typeface="Wingdings" pitchFamily="2" charset="2"/>
        <a:buChar char=""/>
        <a:defRPr sz="1800" kern="1200">
          <a:solidFill>
            <a:schemeClr val="tx1"/>
          </a:solidFill>
          <a:latin typeface="+mn-lt"/>
          <a:ea typeface="+mn-ea"/>
          <a:cs typeface="+mn-cs"/>
        </a:defRPr>
      </a:lvl3pPr>
      <a:lvl4pPr marL="8686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4pPr>
      <a:lvl5pPr marL="1097280" indent="-18288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5pPr>
      <a:lvl6pPr marL="12846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6pPr>
      <a:lvl7pPr marL="14718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7pPr>
      <a:lvl8pPr marL="16290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8pPr>
      <a:lvl9pPr marL="1806200" indent="-228600" algn="l" defTabSz="914400" rtl="0" eaLnBrk="1" latinLnBrk="0" hangingPunct="1">
        <a:lnSpc>
          <a:spcPct val="90000"/>
        </a:lnSpc>
        <a:spcBef>
          <a:spcPts val="200"/>
        </a:spcBef>
        <a:spcAft>
          <a:spcPts val="400"/>
        </a:spcAft>
        <a:buClr>
          <a:schemeClr val="tx1"/>
        </a:buClr>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www.kaggle.com/datasets/rankirsh/evolution-of-top-games-on-twitch" TargetMode="External"/><Relationship Id="rId2" Type="http://schemas.openxmlformats.org/officeDocument/2006/relationships/hyperlink" Target="https://www.kaggle.com/datasets/nikdavis/steam-store-games" TargetMode="External"/><Relationship Id="rId1" Type="http://schemas.openxmlformats.org/officeDocument/2006/relationships/slideLayout" Target="../slideLayouts/slideLayout2.xml"/><Relationship Id="rId6" Type="http://schemas.openxmlformats.org/officeDocument/2006/relationships/hyperlink" Target="https://www.speedrun.com/portal_2" TargetMode="External"/><Relationship Id="rId5" Type="http://schemas.openxmlformats.org/officeDocument/2006/relationships/hyperlink" Target="https://www.hltv.org/events" TargetMode="External"/><Relationship Id="rId4" Type="http://schemas.openxmlformats.org/officeDocument/2006/relationships/hyperlink" Target="https://www.dota2.com/" TargetMode="Externa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7564D6-576C-45C9-B7EA-F7701B149F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30994" cy="6858000"/>
          </a:xfrm>
          <a:prstGeom prst="rect">
            <a:avLst/>
          </a:prstGeom>
          <a:solidFill>
            <a:schemeClr val="bg1"/>
          </a:solidFill>
          <a:ln>
            <a:noFill/>
          </a:ln>
        </p:spPr>
        <p:style>
          <a:lnRef idx="2">
            <a:schemeClr val="accent1">
              <a:shade val="50000"/>
            </a:schemeClr>
          </a:lnRef>
          <a:fillRef idx="1001">
            <a:schemeClr val="lt1"/>
          </a:fillRef>
          <a:effectRef idx="0">
            <a:schemeClr val="accent1"/>
          </a:effectRef>
          <a:fontRef idx="minor">
            <a:schemeClr val="lt1"/>
          </a:fontRef>
        </p:style>
        <p:txBody>
          <a:bodyPr rtlCol="0" anchor="ctr"/>
          <a:lstStyle/>
          <a:p>
            <a:pPr algn="ctr"/>
            <a:endParaRPr lang="en-US" dirty="0"/>
          </a:p>
        </p:txBody>
      </p:sp>
      <p:pic>
        <p:nvPicPr>
          <p:cNvPr id="7" name="Graphic 6" descr="Head with Gears">
            <a:extLst>
              <a:ext uri="{FF2B5EF4-FFF2-40B4-BE49-F238E27FC236}">
                <a16:creationId xmlns:a16="http://schemas.microsoft.com/office/drawing/2014/main" id="{254BA7D4-73DD-4A4E-EE5A-3FA2CC220F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4276" y="1720950"/>
            <a:ext cx="3374654" cy="3374654"/>
          </a:xfrm>
          <a:prstGeom prst="rect">
            <a:avLst/>
          </a:prstGeom>
        </p:spPr>
      </p:pic>
      <p:sp>
        <p:nvSpPr>
          <p:cNvPr id="12" name="Rectangle 11">
            <a:extLst>
              <a:ext uri="{FF2B5EF4-FFF2-40B4-BE49-F238E27FC236}">
                <a16:creationId xmlns:a16="http://schemas.microsoft.com/office/drawing/2014/main" id="{F9060CEE-D73E-44ED-A407-C828C9E4D9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0"/>
            <a:ext cx="7561006"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AF0B544C-FD6C-42D8-B6B7-DDF7E60D035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0994" y="2059012"/>
            <a:ext cx="7561006" cy="18288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fr-FR"/>
          </a:p>
        </p:txBody>
      </p:sp>
      <p:sp>
        <p:nvSpPr>
          <p:cNvPr id="2" name="Titre 1">
            <a:extLst>
              <a:ext uri="{FF2B5EF4-FFF2-40B4-BE49-F238E27FC236}">
                <a16:creationId xmlns:a16="http://schemas.microsoft.com/office/drawing/2014/main" id="{4B7681A8-D686-C740-8FDA-E41CC11D4945}"/>
              </a:ext>
            </a:extLst>
          </p:cNvPr>
          <p:cNvSpPr>
            <a:spLocks noGrp="1"/>
          </p:cNvSpPr>
          <p:nvPr>
            <p:ph type="ctrTitle"/>
          </p:nvPr>
        </p:nvSpPr>
        <p:spPr>
          <a:xfrm>
            <a:off x="4963246" y="2194560"/>
            <a:ext cx="6905666" cy="1739347"/>
          </a:xfrm>
        </p:spPr>
        <p:txBody>
          <a:bodyPr>
            <a:normAutofit/>
          </a:bodyPr>
          <a:lstStyle/>
          <a:p>
            <a:r>
              <a:rPr lang="fr-FR" sz="4200">
                <a:solidFill>
                  <a:schemeClr val="tx2"/>
                </a:solidFill>
              </a:rPr>
              <a:t>Projet final de formation Data Analyst</a:t>
            </a:r>
          </a:p>
        </p:txBody>
      </p:sp>
      <p:sp>
        <p:nvSpPr>
          <p:cNvPr id="3" name="Sous-titre 2">
            <a:extLst>
              <a:ext uri="{FF2B5EF4-FFF2-40B4-BE49-F238E27FC236}">
                <a16:creationId xmlns:a16="http://schemas.microsoft.com/office/drawing/2014/main" id="{88A595F1-EDE7-3875-FE3D-83B957926629}"/>
              </a:ext>
            </a:extLst>
          </p:cNvPr>
          <p:cNvSpPr>
            <a:spLocks noGrp="1"/>
          </p:cNvSpPr>
          <p:nvPr>
            <p:ph type="subTitle" idx="1"/>
          </p:nvPr>
        </p:nvSpPr>
        <p:spPr>
          <a:xfrm>
            <a:off x="4963246" y="3996250"/>
            <a:ext cx="6905666" cy="1942434"/>
          </a:xfrm>
        </p:spPr>
        <p:txBody>
          <a:bodyPr>
            <a:normAutofit/>
          </a:bodyPr>
          <a:lstStyle/>
          <a:p>
            <a:r>
              <a:rPr lang="fr-FR">
                <a:solidFill>
                  <a:schemeClr val="bg2"/>
                </a:solidFill>
              </a:rPr>
              <a:t>Etude prospective pour déterminer les ingrédients-clés pour développer un jeux vidéo à succès</a:t>
            </a:r>
          </a:p>
        </p:txBody>
      </p:sp>
    </p:spTree>
    <p:extLst>
      <p:ext uri="{BB962C8B-B14F-4D97-AF65-F5344CB8AC3E}">
        <p14:creationId xmlns:p14="http://schemas.microsoft.com/office/powerpoint/2010/main" val="2031389351"/>
      </p:ext>
    </p:extLst>
  </p:cSld>
  <p:clrMapOvr>
    <a:overrideClrMapping bg1="lt1" tx1="dk1" bg2="lt2" tx2="dk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7F51D57B-3BC2-449F-F441-6F571A48EE02}"/>
              </a:ext>
            </a:extLst>
          </p:cNvPr>
          <p:cNvSpPr txBox="1">
            <a:spLocks/>
          </p:cNvSpPr>
          <p:nvPr/>
        </p:nvSpPr>
        <p:spPr>
          <a:xfrm>
            <a:off x="838200" y="518664"/>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Focus sur l’évolution du Multijoueur</a:t>
            </a:r>
          </a:p>
        </p:txBody>
      </p:sp>
      <p:sp>
        <p:nvSpPr>
          <p:cNvPr id="5" name="Espace réservé du contenu 2">
            <a:extLst>
              <a:ext uri="{FF2B5EF4-FFF2-40B4-BE49-F238E27FC236}">
                <a16:creationId xmlns:a16="http://schemas.microsoft.com/office/drawing/2014/main" id="{8D066C9F-D2AE-C29D-540E-D6156C412B7A}"/>
              </a:ext>
            </a:extLst>
          </p:cNvPr>
          <p:cNvSpPr txBox="1">
            <a:spLocks/>
          </p:cNvSpPr>
          <p:nvPr/>
        </p:nvSpPr>
        <p:spPr>
          <a:xfrm>
            <a:off x="8398200" y="1768173"/>
            <a:ext cx="2955600" cy="462133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Premier des tops 10 Twitch et Steam</a:t>
            </a:r>
          </a:p>
          <a:p>
            <a:pPr algn="just"/>
            <a:endParaRPr lang="fr-FR" sz="1800" dirty="0"/>
          </a:p>
          <a:p>
            <a:pPr algn="just"/>
            <a:r>
              <a:rPr lang="fr-FR" sz="1800" dirty="0"/>
              <a:t>L’activité n’est pas stable mais elle reste forte autour de 200 à 300 millions d’heures visionnées par mois.</a:t>
            </a:r>
          </a:p>
          <a:p>
            <a:pPr algn="just"/>
            <a:r>
              <a:rPr lang="fr-FR" sz="1800" dirty="0"/>
              <a:t>Le volume d’heures visionnées semble proportionnel à celui des heures diffusées.</a:t>
            </a:r>
          </a:p>
          <a:p>
            <a:pPr algn="just"/>
            <a:endParaRPr lang="fr-FR" sz="1800" dirty="0"/>
          </a:p>
          <a:p>
            <a:pPr algn="just"/>
            <a:endParaRPr lang="fr-FR" sz="1800" dirty="0"/>
          </a:p>
        </p:txBody>
      </p:sp>
      <p:pic>
        <p:nvPicPr>
          <p:cNvPr id="6" name="Image 5">
            <a:extLst>
              <a:ext uri="{FF2B5EF4-FFF2-40B4-BE49-F238E27FC236}">
                <a16:creationId xmlns:a16="http://schemas.microsoft.com/office/drawing/2014/main" id="{519C4032-C676-E368-B309-71E2E8B4F11F}"/>
              </a:ext>
            </a:extLst>
          </p:cNvPr>
          <p:cNvPicPr>
            <a:picLocks noChangeAspect="1"/>
          </p:cNvPicPr>
          <p:nvPr/>
        </p:nvPicPr>
        <p:blipFill>
          <a:blip r:embed="rId2"/>
          <a:stretch>
            <a:fillRect/>
          </a:stretch>
        </p:blipFill>
        <p:spPr>
          <a:xfrm>
            <a:off x="838199" y="1768173"/>
            <a:ext cx="7560000" cy="4571163"/>
          </a:xfrm>
          <a:prstGeom prst="rect">
            <a:avLst/>
          </a:prstGeom>
        </p:spPr>
      </p:pic>
    </p:spTree>
    <p:extLst>
      <p:ext uri="{BB962C8B-B14F-4D97-AF65-F5344CB8AC3E}">
        <p14:creationId xmlns:p14="http://schemas.microsoft.com/office/powerpoint/2010/main" val="7733315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9834DDF-6618-8678-C65B-8383481E756E}"/>
              </a:ext>
            </a:extLst>
          </p:cNvPr>
          <p:cNvSpPr txBox="1">
            <a:spLocks/>
          </p:cNvSpPr>
          <p:nvPr/>
        </p:nvSpPr>
        <p:spPr>
          <a:xfrm>
            <a:off x="838200" y="573555"/>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Focus sur l’évolution du FPS</a:t>
            </a:r>
          </a:p>
        </p:txBody>
      </p:sp>
      <p:sp>
        <p:nvSpPr>
          <p:cNvPr id="5" name="Espace réservé du contenu 2">
            <a:extLst>
              <a:ext uri="{FF2B5EF4-FFF2-40B4-BE49-F238E27FC236}">
                <a16:creationId xmlns:a16="http://schemas.microsoft.com/office/drawing/2014/main" id="{93EA3C5A-6CAC-68B0-8F81-566CAE1F9DC3}"/>
              </a:ext>
            </a:extLst>
          </p:cNvPr>
          <p:cNvSpPr txBox="1">
            <a:spLocks/>
          </p:cNvSpPr>
          <p:nvPr/>
        </p:nvSpPr>
        <p:spPr>
          <a:xfrm>
            <a:off x="8398200" y="1705213"/>
            <a:ext cx="2955600" cy="445985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Premier du top 10 </a:t>
            </a:r>
            <a:r>
              <a:rPr lang="fr-FR" sz="1800" dirty="0" err="1"/>
              <a:t>Achievements</a:t>
            </a:r>
            <a:endParaRPr lang="fr-FR" sz="1800" dirty="0"/>
          </a:p>
          <a:p>
            <a:pPr algn="just"/>
            <a:endParaRPr lang="fr-FR" sz="1800" dirty="0"/>
          </a:p>
          <a:p>
            <a:pPr algn="just"/>
            <a:r>
              <a:rPr lang="fr-FR" sz="1800" dirty="0"/>
              <a:t>Ce tag génère entre 40 et 120 millions d’heures visionnées par mois.</a:t>
            </a:r>
          </a:p>
          <a:p>
            <a:pPr algn="just"/>
            <a:r>
              <a:rPr lang="fr-FR" sz="1800" dirty="0"/>
              <a:t>L’activité n’est pas stable et en plus, elle semble réagir peu à l’offre : depuis le second semestre, le volume diffusé a triplé mais le volume consommé n’a pas suivi.</a:t>
            </a:r>
          </a:p>
          <a:p>
            <a:pPr algn="just"/>
            <a:endParaRPr lang="fr-FR" sz="1800" dirty="0"/>
          </a:p>
          <a:p>
            <a:pPr algn="just"/>
            <a:endParaRPr lang="fr-FR" sz="1800" dirty="0"/>
          </a:p>
        </p:txBody>
      </p:sp>
      <p:pic>
        <p:nvPicPr>
          <p:cNvPr id="6" name="Image 5">
            <a:extLst>
              <a:ext uri="{FF2B5EF4-FFF2-40B4-BE49-F238E27FC236}">
                <a16:creationId xmlns:a16="http://schemas.microsoft.com/office/drawing/2014/main" id="{742F3684-B0FE-FD49-2D63-73ECD29F7407}"/>
              </a:ext>
            </a:extLst>
          </p:cNvPr>
          <p:cNvPicPr>
            <a:picLocks noChangeAspect="1"/>
          </p:cNvPicPr>
          <p:nvPr/>
        </p:nvPicPr>
        <p:blipFill>
          <a:blip r:embed="rId2"/>
          <a:stretch>
            <a:fillRect/>
          </a:stretch>
        </p:blipFill>
        <p:spPr>
          <a:xfrm>
            <a:off x="838200" y="1711042"/>
            <a:ext cx="7560000" cy="4573403"/>
          </a:xfrm>
          <a:prstGeom prst="rect">
            <a:avLst/>
          </a:prstGeom>
        </p:spPr>
      </p:pic>
    </p:spTree>
    <p:extLst>
      <p:ext uri="{BB962C8B-B14F-4D97-AF65-F5344CB8AC3E}">
        <p14:creationId xmlns:p14="http://schemas.microsoft.com/office/powerpoint/2010/main" val="23879908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257FB8A-CD11-3826-4B7C-B10319294B08}"/>
              </a:ext>
            </a:extLst>
          </p:cNvPr>
          <p:cNvSpPr txBox="1">
            <a:spLocks/>
          </p:cNvSpPr>
          <p:nvPr/>
        </p:nvSpPr>
        <p:spPr>
          <a:xfrm>
            <a:off x="838200" y="679869"/>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Focus sur l’évolution du RPG</a:t>
            </a:r>
          </a:p>
        </p:txBody>
      </p:sp>
      <p:sp>
        <p:nvSpPr>
          <p:cNvPr id="5" name="Espace réservé du contenu 2">
            <a:extLst>
              <a:ext uri="{FF2B5EF4-FFF2-40B4-BE49-F238E27FC236}">
                <a16:creationId xmlns:a16="http://schemas.microsoft.com/office/drawing/2014/main" id="{1976925D-CD40-19C1-F22A-9027BFF906E2}"/>
              </a:ext>
            </a:extLst>
          </p:cNvPr>
          <p:cNvSpPr txBox="1">
            <a:spLocks/>
          </p:cNvSpPr>
          <p:nvPr/>
        </p:nvSpPr>
        <p:spPr>
          <a:xfrm>
            <a:off x="8398200" y="1611574"/>
            <a:ext cx="2955600" cy="4545411"/>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Premier du top 10 du ratio avis positifs/négatifs.</a:t>
            </a:r>
          </a:p>
          <a:p>
            <a:pPr algn="just"/>
            <a:endParaRPr lang="fr-FR" sz="1800" dirty="0"/>
          </a:p>
          <a:p>
            <a:pPr algn="just"/>
            <a:r>
              <a:rPr lang="fr-FR" sz="1800" dirty="0"/>
              <a:t>Ce tag génère entre 15 et 25 millions d’heures visionnées par mois.</a:t>
            </a:r>
          </a:p>
          <a:p>
            <a:pPr algn="just"/>
            <a:r>
              <a:rPr lang="fr-FR" sz="1800" dirty="0"/>
              <a:t>L’activité n’est pas stable mais il semblerait que la consommation réponde facile à la diffusion voir augmente parfois spontanément</a:t>
            </a:r>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E31B02AA-5868-29C2-EE37-AD6FA3A6D163}"/>
              </a:ext>
            </a:extLst>
          </p:cNvPr>
          <p:cNvPicPr>
            <a:picLocks noChangeAspect="1"/>
          </p:cNvPicPr>
          <p:nvPr/>
        </p:nvPicPr>
        <p:blipFill>
          <a:blip r:embed="rId2"/>
          <a:stretch>
            <a:fillRect/>
          </a:stretch>
        </p:blipFill>
        <p:spPr>
          <a:xfrm>
            <a:off x="838200" y="1611574"/>
            <a:ext cx="7560000" cy="4566557"/>
          </a:xfrm>
          <a:prstGeom prst="rect">
            <a:avLst/>
          </a:prstGeom>
        </p:spPr>
      </p:pic>
    </p:spTree>
    <p:extLst>
      <p:ext uri="{BB962C8B-B14F-4D97-AF65-F5344CB8AC3E}">
        <p14:creationId xmlns:p14="http://schemas.microsoft.com/office/powerpoint/2010/main" val="9772421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5CD4A506-3C1D-7FA4-8130-9F559E6E04C8}"/>
              </a:ext>
            </a:extLst>
          </p:cNvPr>
          <p:cNvSpPr txBox="1">
            <a:spLocks/>
          </p:cNvSpPr>
          <p:nvPr/>
        </p:nvSpPr>
        <p:spPr>
          <a:xfrm>
            <a:off x="838200" y="572201"/>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Analyse par jeu</a:t>
            </a:r>
          </a:p>
        </p:txBody>
      </p:sp>
      <p:sp>
        <p:nvSpPr>
          <p:cNvPr id="6" name="Espace réservé du contenu 2">
            <a:extLst>
              <a:ext uri="{FF2B5EF4-FFF2-40B4-BE49-F238E27FC236}">
                <a16:creationId xmlns:a16="http://schemas.microsoft.com/office/drawing/2014/main" id="{18AE745E-E311-E35A-92A9-4ED18F8F3D7D}"/>
              </a:ext>
            </a:extLst>
          </p:cNvPr>
          <p:cNvSpPr txBox="1">
            <a:spLocks/>
          </p:cNvSpPr>
          <p:nvPr/>
        </p:nvSpPr>
        <p:spPr>
          <a:xfrm>
            <a:off x="8398200" y="1511372"/>
            <a:ext cx="2955600" cy="477442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Pas de corrélation aussi évidente entre nos 4 indicateurs qu’avec les tags mais on peut mettre cela sur le fait qu’il y a beaucoup de jeux à analyser.</a:t>
            </a:r>
          </a:p>
          <a:p>
            <a:pPr algn="just"/>
            <a:endParaRPr lang="fr-FR" sz="1800" dirty="0"/>
          </a:p>
          <a:p>
            <a:pPr algn="just"/>
            <a:r>
              <a:rPr lang="fr-FR" sz="1800" dirty="0"/>
              <a:t>Afin d’éviter de s’éparpiller, nous allons nous concentrer sur les n°1 mais aussi les n°2 à 4 du temps de visionnage Twitch et du temps moyen de jeu Steam pour la suite de l’analyse.</a:t>
            </a:r>
          </a:p>
          <a:p>
            <a:pPr algn="just"/>
            <a:endParaRPr lang="fr-FR" sz="1800" dirty="0"/>
          </a:p>
          <a:p>
            <a:pPr algn="just"/>
            <a:endParaRPr lang="fr-FR" sz="1800" dirty="0"/>
          </a:p>
        </p:txBody>
      </p:sp>
      <p:pic>
        <p:nvPicPr>
          <p:cNvPr id="5" name="Image 4">
            <a:extLst>
              <a:ext uri="{FF2B5EF4-FFF2-40B4-BE49-F238E27FC236}">
                <a16:creationId xmlns:a16="http://schemas.microsoft.com/office/drawing/2014/main" id="{74DE325A-213C-4C5B-F307-04FAF0435604}"/>
              </a:ext>
            </a:extLst>
          </p:cNvPr>
          <p:cNvPicPr>
            <a:picLocks noChangeAspect="1"/>
          </p:cNvPicPr>
          <p:nvPr/>
        </p:nvPicPr>
        <p:blipFill>
          <a:blip r:embed="rId2"/>
          <a:stretch>
            <a:fillRect/>
          </a:stretch>
        </p:blipFill>
        <p:spPr>
          <a:xfrm>
            <a:off x="838200" y="1511372"/>
            <a:ext cx="7560000" cy="4774427"/>
          </a:xfrm>
          <a:prstGeom prst="rect">
            <a:avLst/>
          </a:prstGeom>
        </p:spPr>
      </p:pic>
    </p:spTree>
    <p:extLst>
      <p:ext uri="{BB962C8B-B14F-4D97-AF65-F5344CB8AC3E}">
        <p14:creationId xmlns:p14="http://schemas.microsoft.com/office/powerpoint/2010/main" val="17501803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F5618D5-1436-F733-405F-83BD959D5416}"/>
              </a:ext>
            </a:extLst>
          </p:cNvPr>
          <p:cNvSpPr txBox="1">
            <a:spLocks/>
          </p:cNvSpPr>
          <p:nvPr/>
        </p:nvSpPr>
        <p:spPr>
          <a:xfrm>
            <a:off x="838200" y="631901"/>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plus diffusé sur Twitch</a:t>
            </a:r>
          </a:p>
        </p:txBody>
      </p:sp>
      <p:sp>
        <p:nvSpPr>
          <p:cNvPr id="6" name="Espace réservé du contenu 2">
            <a:extLst>
              <a:ext uri="{FF2B5EF4-FFF2-40B4-BE49-F238E27FC236}">
                <a16:creationId xmlns:a16="http://schemas.microsoft.com/office/drawing/2014/main" id="{BD576932-847D-D197-1361-3547D60AFADB}"/>
              </a:ext>
            </a:extLst>
          </p:cNvPr>
          <p:cNvSpPr txBox="1">
            <a:spLocks/>
          </p:cNvSpPr>
          <p:nvPr/>
        </p:nvSpPr>
        <p:spPr>
          <a:xfrm>
            <a:off x="8398200" y="1598462"/>
            <a:ext cx="2955600" cy="46276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Pic d’activité corrélé à la crise Covid-19</a:t>
            </a:r>
          </a:p>
          <a:p>
            <a:pPr algn="just"/>
            <a:r>
              <a:rPr lang="fr-FR" sz="1800" dirty="0"/>
              <a:t>Depuis 2022, le volume visionné ne suit pas le volume diffusé</a:t>
            </a:r>
          </a:p>
          <a:p>
            <a:pPr algn="just"/>
            <a:r>
              <a:rPr lang="fr-FR" sz="1800" dirty="0"/>
              <a:t>Les volumes de diffusions et de visionnage ne sont pas revenus à leurs niveaux d’avant la crise Covid-19</a:t>
            </a:r>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AB7BC39D-C77E-F61B-A50B-59C26A041628}"/>
              </a:ext>
            </a:extLst>
          </p:cNvPr>
          <p:cNvPicPr>
            <a:picLocks noChangeAspect="1"/>
          </p:cNvPicPr>
          <p:nvPr/>
        </p:nvPicPr>
        <p:blipFill>
          <a:blip r:embed="rId2"/>
          <a:stretch>
            <a:fillRect/>
          </a:stretch>
        </p:blipFill>
        <p:spPr>
          <a:xfrm>
            <a:off x="838200" y="1598462"/>
            <a:ext cx="7560000" cy="4627637"/>
          </a:xfrm>
          <a:prstGeom prst="rect">
            <a:avLst/>
          </a:prstGeom>
        </p:spPr>
      </p:pic>
    </p:spTree>
    <p:extLst>
      <p:ext uri="{BB962C8B-B14F-4D97-AF65-F5344CB8AC3E}">
        <p14:creationId xmlns:p14="http://schemas.microsoft.com/office/powerpoint/2010/main" val="3355463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1DC87FFC-AB30-2327-0AD9-52D40F4B1E0A}"/>
              </a:ext>
            </a:extLst>
          </p:cNvPr>
          <p:cNvSpPr txBox="1">
            <a:spLocks/>
          </p:cNvSpPr>
          <p:nvPr/>
        </p:nvSpPr>
        <p:spPr>
          <a:xfrm>
            <a:off x="838200" y="692273"/>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plus joué sur Steam</a:t>
            </a:r>
          </a:p>
        </p:txBody>
      </p:sp>
      <p:sp>
        <p:nvSpPr>
          <p:cNvPr id="2" name="Espace réservé du contenu 2">
            <a:extLst>
              <a:ext uri="{FF2B5EF4-FFF2-40B4-BE49-F238E27FC236}">
                <a16:creationId xmlns:a16="http://schemas.microsoft.com/office/drawing/2014/main" id="{F93FA27F-C649-CF75-E7FC-2B3EC7463340}"/>
              </a:ext>
            </a:extLst>
          </p:cNvPr>
          <p:cNvSpPr txBox="1">
            <a:spLocks/>
          </p:cNvSpPr>
          <p:nvPr/>
        </p:nvSpPr>
        <p:spPr>
          <a:xfrm>
            <a:off x="8398200" y="1532363"/>
            <a:ext cx="2955600" cy="4633364"/>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Pas d’</a:t>
            </a:r>
            <a:r>
              <a:rPr lang="fr-FR" sz="1800" dirty="0" err="1"/>
              <a:t>achievements</a:t>
            </a:r>
            <a:r>
              <a:rPr lang="fr-FR" sz="1800" dirty="0"/>
              <a:t> et c’est seulement le 12</a:t>
            </a:r>
            <a:r>
              <a:rPr lang="fr-FR" sz="1800" baseline="30000" dirty="0"/>
              <a:t>ème</a:t>
            </a:r>
            <a:r>
              <a:rPr lang="fr-FR" sz="1800" dirty="0"/>
              <a:t> jeu le plus diffusé sur Twitch.</a:t>
            </a:r>
          </a:p>
          <a:p>
            <a:pPr algn="just"/>
            <a:r>
              <a:rPr lang="fr-FR" sz="1800" dirty="0"/>
              <a:t>Le jeu a connu plusieurs événements, notamment en 2021 (Fan Festival « </a:t>
            </a:r>
            <a:r>
              <a:rPr lang="fr-FR" sz="1800" dirty="0" err="1"/>
              <a:t>Around</a:t>
            </a:r>
            <a:r>
              <a:rPr lang="fr-FR" sz="1800" dirty="0"/>
              <a:t> the World », Commémoration des 8 ans du jeu solo,…) qui correspondent à certains pics d’activité Twitch.</a:t>
            </a:r>
          </a:p>
          <a:p>
            <a:pPr algn="just"/>
            <a:endParaRPr lang="fr-FR" sz="1800" dirty="0"/>
          </a:p>
          <a:p>
            <a:pPr algn="just"/>
            <a:endParaRPr lang="fr-FR" sz="1800" dirty="0"/>
          </a:p>
        </p:txBody>
      </p:sp>
      <p:pic>
        <p:nvPicPr>
          <p:cNvPr id="5" name="Image 4">
            <a:extLst>
              <a:ext uri="{FF2B5EF4-FFF2-40B4-BE49-F238E27FC236}">
                <a16:creationId xmlns:a16="http://schemas.microsoft.com/office/drawing/2014/main" id="{06577137-2978-1A43-8366-F2341C88E20C}"/>
              </a:ext>
            </a:extLst>
          </p:cNvPr>
          <p:cNvPicPr>
            <a:picLocks noChangeAspect="1"/>
          </p:cNvPicPr>
          <p:nvPr/>
        </p:nvPicPr>
        <p:blipFill>
          <a:blip r:embed="rId2"/>
          <a:stretch>
            <a:fillRect/>
          </a:stretch>
        </p:blipFill>
        <p:spPr>
          <a:xfrm>
            <a:off x="838200" y="1532363"/>
            <a:ext cx="7560000" cy="4633364"/>
          </a:xfrm>
          <a:prstGeom prst="rect">
            <a:avLst/>
          </a:prstGeom>
        </p:spPr>
      </p:pic>
    </p:spTree>
    <p:extLst>
      <p:ext uri="{BB962C8B-B14F-4D97-AF65-F5344CB8AC3E}">
        <p14:creationId xmlns:p14="http://schemas.microsoft.com/office/powerpoint/2010/main" val="36259641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E01F5074-4654-4F29-156B-0CCDFB312057}"/>
              </a:ext>
            </a:extLst>
          </p:cNvPr>
          <p:cNvSpPr txBox="1">
            <a:spLocks/>
          </p:cNvSpPr>
          <p:nvPr/>
        </p:nvSpPr>
        <p:spPr>
          <a:xfrm>
            <a:off x="838200" y="632103"/>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plus difficile à finir</a:t>
            </a:r>
          </a:p>
        </p:txBody>
      </p:sp>
      <p:sp>
        <p:nvSpPr>
          <p:cNvPr id="6" name="Espace réservé du contenu 2">
            <a:extLst>
              <a:ext uri="{FF2B5EF4-FFF2-40B4-BE49-F238E27FC236}">
                <a16:creationId xmlns:a16="http://schemas.microsoft.com/office/drawing/2014/main" id="{D5D784C6-42FF-1F5F-688F-B1ABD754E5F1}"/>
              </a:ext>
            </a:extLst>
          </p:cNvPr>
          <p:cNvSpPr txBox="1">
            <a:spLocks/>
          </p:cNvSpPr>
          <p:nvPr/>
        </p:nvSpPr>
        <p:spPr>
          <a:xfrm>
            <a:off x="8398200" y="1598261"/>
            <a:ext cx="2955600" cy="4627636"/>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Un record du nombre d’</a:t>
            </a:r>
            <a:r>
              <a:rPr lang="fr-FR" sz="1800" dirty="0" err="1"/>
              <a:t>achivements</a:t>
            </a:r>
            <a:r>
              <a:rPr lang="fr-FR" sz="1800" dirty="0"/>
              <a:t> mais une durée moyenne de jeu très faible (donc probablement peu de jeu qui les accomplissent)</a:t>
            </a:r>
          </a:p>
          <a:p>
            <a:pPr algn="just"/>
            <a:r>
              <a:rPr lang="fr-FR" sz="1800" dirty="0"/>
              <a:t>Il semblerait qu’il y ait beaucoup d’événements éphémères sur le jeu, cela pourrait expliquer les pics fréquents d’activité</a:t>
            </a:r>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85ECA5D0-581D-DA71-203F-8B1FFCA72D53}"/>
              </a:ext>
            </a:extLst>
          </p:cNvPr>
          <p:cNvPicPr>
            <a:picLocks noChangeAspect="1"/>
          </p:cNvPicPr>
          <p:nvPr/>
        </p:nvPicPr>
        <p:blipFill>
          <a:blip r:embed="rId2"/>
          <a:stretch>
            <a:fillRect/>
          </a:stretch>
        </p:blipFill>
        <p:spPr>
          <a:xfrm>
            <a:off x="838200" y="1598261"/>
            <a:ext cx="7560000" cy="4627636"/>
          </a:xfrm>
          <a:prstGeom prst="rect">
            <a:avLst/>
          </a:prstGeom>
        </p:spPr>
      </p:pic>
    </p:spTree>
    <p:extLst>
      <p:ext uri="{BB962C8B-B14F-4D97-AF65-F5344CB8AC3E}">
        <p14:creationId xmlns:p14="http://schemas.microsoft.com/office/powerpoint/2010/main" val="2262944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DCA2F482-4F03-56E4-3480-D752807043EC}"/>
              </a:ext>
            </a:extLst>
          </p:cNvPr>
          <p:cNvSpPr txBox="1">
            <a:spLocks/>
          </p:cNvSpPr>
          <p:nvPr/>
        </p:nvSpPr>
        <p:spPr>
          <a:xfrm>
            <a:off x="838200" y="627316"/>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plus aimé</a:t>
            </a:r>
          </a:p>
        </p:txBody>
      </p:sp>
      <p:sp>
        <p:nvSpPr>
          <p:cNvPr id="6" name="Espace réservé du contenu 2">
            <a:extLst>
              <a:ext uri="{FF2B5EF4-FFF2-40B4-BE49-F238E27FC236}">
                <a16:creationId xmlns:a16="http://schemas.microsoft.com/office/drawing/2014/main" id="{812B045A-6063-87EE-1EB7-1B03F0367E6E}"/>
              </a:ext>
            </a:extLst>
          </p:cNvPr>
          <p:cNvSpPr txBox="1">
            <a:spLocks/>
          </p:cNvSpPr>
          <p:nvPr/>
        </p:nvSpPr>
        <p:spPr>
          <a:xfrm>
            <a:off x="8398200" y="1617996"/>
            <a:ext cx="2955600" cy="461268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Pas de donnée sur une diffusion </a:t>
            </a:r>
            <a:r>
              <a:rPr lang="fr-FR" sz="1800" dirty="0" err="1"/>
              <a:t>twitch</a:t>
            </a:r>
            <a:r>
              <a:rPr lang="fr-FR" sz="1800" dirty="0"/>
              <a:t> à partir de 2021 malgré le record du ratio d’avis positifs/négatifs.</a:t>
            </a:r>
          </a:p>
          <a:p>
            <a:pPr algn="just"/>
            <a:r>
              <a:rPr lang="fr-FR" sz="1800" dirty="0"/>
              <a:t>S’agissant d’un jeu à énigme qui peut se finir en une dizaine d’heures, seule une petite communauté de </a:t>
            </a:r>
            <a:r>
              <a:rPr lang="fr-FR" sz="1800" dirty="0" err="1"/>
              <a:t>speedrunner</a:t>
            </a:r>
            <a:r>
              <a:rPr lang="fr-FR" sz="1800" dirty="0"/>
              <a:t> a continué à y jouer.</a:t>
            </a:r>
          </a:p>
          <a:p>
            <a:pPr algn="just"/>
            <a:endParaRPr lang="fr-FR" sz="1800" dirty="0"/>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45C1FE5E-F05D-98D3-01D9-B3116FF105E1}"/>
              </a:ext>
            </a:extLst>
          </p:cNvPr>
          <p:cNvPicPr>
            <a:picLocks noChangeAspect="1"/>
          </p:cNvPicPr>
          <p:nvPr/>
        </p:nvPicPr>
        <p:blipFill>
          <a:blip r:embed="rId2"/>
          <a:stretch>
            <a:fillRect/>
          </a:stretch>
        </p:blipFill>
        <p:spPr>
          <a:xfrm>
            <a:off x="838200" y="1617996"/>
            <a:ext cx="7560000" cy="4612688"/>
          </a:xfrm>
          <a:prstGeom prst="rect">
            <a:avLst/>
          </a:prstGeom>
        </p:spPr>
      </p:pic>
    </p:spTree>
    <p:extLst>
      <p:ext uri="{BB962C8B-B14F-4D97-AF65-F5344CB8AC3E}">
        <p14:creationId xmlns:p14="http://schemas.microsoft.com/office/powerpoint/2010/main" val="20474906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BC87494A-BFC7-A8C9-331C-54BA7DA03BE6}"/>
              </a:ext>
            </a:extLst>
          </p:cNvPr>
          <p:cNvSpPr txBox="1">
            <a:spLocks/>
          </p:cNvSpPr>
          <p:nvPr/>
        </p:nvSpPr>
        <p:spPr>
          <a:xfrm>
            <a:off x="838200" y="733353"/>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numéro 1 de l’</a:t>
            </a:r>
            <a:r>
              <a:rPr lang="fr-FR" dirty="0" err="1"/>
              <a:t>E-sport</a:t>
            </a:r>
            <a:endParaRPr lang="fr-FR" dirty="0"/>
          </a:p>
        </p:txBody>
      </p:sp>
      <p:sp>
        <p:nvSpPr>
          <p:cNvPr id="6" name="Espace réservé du contenu 2">
            <a:extLst>
              <a:ext uri="{FF2B5EF4-FFF2-40B4-BE49-F238E27FC236}">
                <a16:creationId xmlns:a16="http://schemas.microsoft.com/office/drawing/2014/main" id="{07A3475D-5A0E-25B5-A534-47B1B0419C86}"/>
              </a:ext>
            </a:extLst>
          </p:cNvPr>
          <p:cNvSpPr txBox="1">
            <a:spLocks/>
          </p:cNvSpPr>
          <p:nvPr/>
        </p:nvSpPr>
        <p:spPr>
          <a:xfrm>
            <a:off x="8398200" y="1504012"/>
            <a:ext cx="2955600" cy="4620635"/>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Référence de l’</a:t>
            </a:r>
            <a:r>
              <a:rPr lang="fr-FR" sz="1800" dirty="0" err="1"/>
              <a:t>E-sport</a:t>
            </a:r>
            <a:r>
              <a:rPr lang="fr-FR" sz="1800" dirty="0"/>
              <a:t> disponible en Free-to-</a:t>
            </a:r>
            <a:r>
              <a:rPr lang="fr-FR" sz="1800" dirty="0" err="1"/>
              <a:t>play</a:t>
            </a:r>
            <a:r>
              <a:rPr lang="fr-FR" sz="1800" dirty="0"/>
              <a:t>.</a:t>
            </a:r>
          </a:p>
          <a:p>
            <a:pPr algn="just"/>
            <a:r>
              <a:rPr lang="fr-FR" sz="1800" dirty="0"/>
              <a:t> Les prix sont parfois d’une valeur dépassant le million de dollars, ce qui explique les pics d’activité plus ou moins important et le fait que le jeu soit toujours autant joué.</a:t>
            </a:r>
          </a:p>
          <a:p>
            <a:pPr algn="just"/>
            <a:endParaRPr lang="fr-FR" sz="1800" dirty="0"/>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7073BF10-59A0-5569-DB18-F432FBACC858}"/>
              </a:ext>
            </a:extLst>
          </p:cNvPr>
          <p:cNvPicPr>
            <a:picLocks noChangeAspect="1"/>
          </p:cNvPicPr>
          <p:nvPr/>
        </p:nvPicPr>
        <p:blipFill>
          <a:blip r:embed="rId2"/>
          <a:stretch>
            <a:fillRect/>
          </a:stretch>
        </p:blipFill>
        <p:spPr>
          <a:xfrm>
            <a:off x="838200" y="1504012"/>
            <a:ext cx="7560000" cy="4620635"/>
          </a:xfrm>
          <a:prstGeom prst="rect">
            <a:avLst/>
          </a:prstGeom>
        </p:spPr>
      </p:pic>
    </p:spTree>
    <p:extLst>
      <p:ext uri="{BB962C8B-B14F-4D97-AF65-F5344CB8AC3E}">
        <p14:creationId xmlns:p14="http://schemas.microsoft.com/office/powerpoint/2010/main" val="16817838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4D0A0B5E-DD6B-2860-2BD9-BBE846E1E87A}"/>
              </a:ext>
            </a:extLst>
          </p:cNvPr>
          <p:cNvSpPr txBox="1">
            <a:spLocks/>
          </p:cNvSpPr>
          <p:nvPr/>
        </p:nvSpPr>
        <p:spPr>
          <a:xfrm>
            <a:off x="838200" y="679762"/>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La référence qui dure</a:t>
            </a:r>
          </a:p>
        </p:txBody>
      </p:sp>
      <p:sp>
        <p:nvSpPr>
          <p:cNvPr id="6" name="Espace réservé du contenu 2">
            <a:extLst>
              <a:ext uri="{FF2B5EF4-FFF2-40B4-BE49-F238E27FC236}">
                <a16:creationId xmlns:a16="http://schemas.microsoft.com/office/drawing/2014/main" id="{88B72F62-5142-755B-B0A4-F4295B57B218}"/>
              </a:ext>
            </a:extLst>
          </p:cNvPr>
          <p:cNvSpPr txBox="1">
            <a:spLocks/>
          </p:cNvSpPr>
          <p:nvPr/>
        </p:nvSpPr>
        <p:spPr>
          <a:xfrm>
            <a:off x="8398200" y="1562056"/>
            <a:ext cx="2955600" cy="4616182"/>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Autre référence de l’</a:t>
            </a:r>
            <a:r>
              <a:rPr lang="fr-FR" sz="1800" dirty="0" err="1"/>
              <a:t>E-sport</a:t>
            </a:r>
            <a:r>
              <a:rPr lang="fr-FR" sz="1800" dirty="0"/>
              <a:t> avec des prix allant jusqu’à 25 000 dollars (expliquant là aussi les différents pics d’activité)</a:t>
            </a:r>
          </a:p>
          <a:p>
            <a:pPr algn="just"/>
            <a:r>
              <a:rPr lang="fr-FR" sz="1800" dirty="0"/>
              <a:t>La première version de </a:t>
            </a:r>
            <a:r>
              <a:rPr lang="fr-FR" sz="1800" dirty="0" err="1"/>
              <a:t>Couter-Strike</a:t>
            </a:r>
            <a:r>
              <a:rPr lang="fr-FR" sz="1800" dirty="0"/>
              <a:t> est sortie en novembre 2000 </a:t>
            </a:r>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A03059A0-E657-D5E7-D00F-C919FDE1C089}"/>
              </a:ext>
            </a:extLst>
          </p:cNvPr>
          <p:cNvPicPr>
            <a:picLocks noChangeAspect="1"/>
          </p:cNvPicPr>
          <p:nvPr/>
        </p:nvPicPr>
        <p:blipFill>
          <a:blip r:embed="rId2"/>
          <a:stretch>
            <a:fillRect/>
          </a:stretch>
        </p:blipFill>
        <p:spPr>
          <a:xfrm>
            <a:off x="838200" y="1562056"/>
            <a:ext cx="7560000" cy="4616182"/>
          </a:xfrm>
          <a:prstGeom prst="rect">
            <a:avLst/>
          </a:prstGeom>
        </p:spPr>
      </p:pic>
    </p:spTree>
    <p:extLst>
      <p:ext uri="{BB962C8B-B14F-4D97-AF65-F5344CB8AC3E}">
        <p14:creationId xmlns:p14="http://schemas.microsoft.com/office/powerpoint/2010/main" val="2388738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888BEC6-511D-5E48-935D-09E19D8A72F4}"/>
              </a:ext>
            </a:extLst>
          </p:cNvPr>
          <p:cNvSpPr>
            <a:spLocks noGrp="1"/>
          </p:cNvSpPr>
          <p:nvPr>
            <p:ph type="title"/>
          </p:nvPr>
        </p:nvSpPr>
        <p:spPr/>
        <p:txBody>
          <a:bodyPr/>
          <a:lstStyle/>
          <a:p>
            <a:r>
              <a:rPr lang="fr-FR" dirty="0"/>
              <a:t>Introduction et Problématique</a:t>
            </a:r>
          </a:p>
        </p:txBody>
      </p:sp>
      <p:sp>
        <p:nvSpPr>
          <p:cNvPr id="3" name="Espace réservé du texte 2">
            <a:extLst>
              <a:ext uri="{FF2B5EF4-FFF2-40B4-BE49-F238E27FC236}">
                <a16:creationId xmlns:a16="http://schemas.microsoft.com/office/drawing/2014/main" id="{68A11558-FD04-8359-A912-8215F5429F31}"/>
              </a:ext>
            </a:extLst>
          </p:cNvPr>
          <p:cNvSpPr>
            <a:spLocks noGrp="1"/>
          </p:cNvSpPr>
          <p:nvPr>
            <p:ph type="body" idx="1"/>
          </p:nvPr>
        </p:nvSpPr>
        <p:spPr>
          <a:xfrm>
            <a:off x="833191" y="4010334"/>
            <a:ext cx="10515600" cy="1174639"/>
          </a:xfrm>
        </p:spPr>
        <p:txBody>
          <a:bodyPr/>
          <a:lstStyle/>
          <a:p>
            <a:r>
              <a:rPr lang="fr-FR" dirty="0"/>
              <a:t>Au sein d’un studio de développement indépendant</a:t>
            </a:r>
          </a:p>
        </p:txBody>
      </p:sp>
    </p:spTree>
    <p:extLst>
      <p:ext uri="{BB962C8B-B14F-4D97-AF65-F5344CB8AC3E}">
        <p14:creationId xmlns:p14="http://schemas.microsoft.com/office/powerpoint/2010/main" val="99769090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21E58322-FD8E-B83B-D4B3-7215CB174875}"/>
              </a:ext>
            </a:extLst>
          </p:cNvPr>
          <p:cNvSpPr txBox="1">
            <a:spLocks/>
          </p:cNvSpPr>
          <p:nvPr/>
        </p:nvSpPr>
        <p:spPr>
          <a:xfrm>
            <a:off x="838200" y="681486"/>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Le </a:t>
            </a:r>
            <a:r>
              <a:rPr lang="fr-FR" dirty="0" err="1"/>
              <a:t>succés</a:t>
            </a:r>
            <a:r>
              <a:rPr lang="fr-FR" dirty="0"/>
              <a:t> tombé dans l’oubli</a:t>
            </a:r>
          </a:p>
        </p:txBody>
      </p:sp>
      <p:sp>
        <p:nvSpPr>
          <p:cNvPr id="6" name="Espace réservé du contenu 2">
            <a:extLst>
              <a:ext uri="{FF2B5EF4-FFF2-40B4-BE49-F238E27FC236}">
                <a16:creationId xmlns:a16="http://schemas.microsoft.com/office/drawing/2014/main" id="{BDD06E4D-A72C-BE68-57D7-99B49ACC719A}"/>
              </a:ext>
            </a:extLst>
          </p:cNvPr>
          <p:cNvSpPr txBox="1">
            <a:spLocks/>
          </p:cNvSpPr>
          <p:nvPr/>
        </p:nvSpPr>
        <p:spPr>
          <a:xfrm>
            <a:off x="8398200" y="1549816"/>
            <a:ext cx="2955600" cy="46266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Jeu très populaire à sa sortie mais aussi vivement critiqué (presque autant d’avis négatifs que positifs)</a:t>
            </a:r>
          </a:p>
          <a:p>
            <a:pPr algn="just"/>
            <a:r>
              <a:rPr lang="fr-FR" sz="1800" dirty="0"/>
              <a:t>Il y a toujours des événements en 2025 mais il semblerait que ceux-ci soient moins suivis (pas de données Twitch à partir de 2022)</a:t>
            </a:r>
          </a:p>
          <a:p>
            <a:pPr algn="just"/>
            <a:endParaRPr lang="fr-FR" sz="1800" dirty="0"/>
          </a:p>
        </p:txBody>
      </p:sp>
      <p:pic>
        <p:nvPicPr>
          <p:cNvPr id="3" name="Image 2">
            <a:extLst>
              <a:ext uri="{FF2B5EF4-FFF2-40B4-BE49-F238E27FC236}">
                <a16:creationId xmlns:a16="http://schemas.microsoft.com/office/drawing/2014/main" id="{82752CB4-5B04-C8FE-793F-F0776DABC1D8}"/>
              </a:ext>
            </a:extLst>
          </p:cNvPr>
          <p:cNvPicPr>
            <a:picLocks noChangeAspect="1"/>
          </p:cNvPicPr>
          <p:nvPr/>
        </p:nvPicPr>
        <p:blipFill>
          <a:blip r:embed="rId2"/>
          <a:stretch>
            <a:fillRect/>
          </a:stretch>
        </p:blipFill>
        <p:spPr>
          <a:xfrm>
            <a:off x="838200" y="1549816"/>
            <a:ext cx="7560000" cy="4626698"/>
          </a:xfrm>
          <a:prstGeom prst="rect">
            <a:avLst/>
          </a:prstGeom>
        </p:spPr>
      </p:pic>
    </p:spTree>
    <p:extLst>
      <p:ext uri="{BB962C8B-B14F-4D97-AF65-F5344CB8AC3E}">
        <p14:creationId xmlns:p14="http://schemas.microsoft.com/office/powerpoint/2010/main" val="14517118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F6D9DB-F835-C0CC-751E-A03A8B7AE50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1A372C99-269A-256A-8405-646D1118E00C}"/>
              </a:ext>
            </a:extLst>
          </p:cNvPr>
          <p:cNvSpPr>
            <a:spLocks noGrp="1"/>
          </p:cNvSpPr>
          <p:nvPr>
            <p:ph type="title"/>
          </p:nvPr>
        </p:nvSpPr>
        <p:spPr/>
        <p:txBody>
          <a:bodyPr/>
          <a:lstStyle/>
          <a:p>
            <a:r>
              <a:rPr lang="fr-FR" dirty="0"/>
              <a:t>Recommandations business</a:t>
            </a:r>
          </a:p>
        </p:txBody>
      </p:sp>
      <p:sp>
        <p:nvSpPr>
          <p:cNvPr id="3" name="Espace réservé du texte 2">
            <a:extLst>
              <a:ext uri="{FF2B5EF4-FFF2-40B4-BE49-F238E27FC236}">
                <a16:creationId xmlns:a16="http://schemas.microsoft.com/office/drawing/2014/main" id="{B5B1FA39-9192-6904-DF15-555D6A2903BD}"/>
              </a:ext>
            </a:extLst>
          </p:cNvPr>
          <p:cNvSpPr>
            <a:spLocks noGrp="1"/>
          </p:cNvSpPr>
          <p:nvPr>
            <p:ph type="body" idx="1"/>
          </p:nvPr>
        </p:nvSpPr>
        <p:spPr/>
        <p:txBody>
          <a:bodyPr/>
          <a:lstStyle/>
          <a:p>
            <a:r>
              <a:rPr lang="fr-FR" dirty="0"/>
              <a:t>Une recommandation et des petits conseils pour aider</a:t>
            </a:r>
          </a:p>
        </p:txBody>
      </p:sp>
    </p:spTree>
    <p:extLst>
      <p:ext uri="{BB962C8B-B14F-4D97-AF65-F5344CB8AC3E}">
        <p14:creationId xmlns:p14="http://schemas.microsoft.com/office/powerpoint/2010/main" val="11032883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802ED2-F000-98E6-70C1-3F0F8706CECB}"/>
              </a:ext>
            </a:extLst>
          </p:cNvPr>
          <p:cNvSpPr>
            <a:spLocks noGrp="1"/>
          </p:cNvSpPr>
          <p:nvPr>
            <p:ph type="title"/>
          </p:nvPr>
        </p:nvSpPr>
        <p:spPr/>
        <p:txBody>
          <a:bodyPr/>
          <a:lstStyle/>
          <a:p>
            <a:r>
              <a:rPr lang="fr-FR" dirty="0"/>
              <a:t>Miser sur le multijoueur en priorité</a:t>
            </a:r>
          </a:p>
        </p:txBody>
      </p:sp>
      <p:sp>
        <p:nvSpPr>
          <p:cNvPr id="3" name="Espace réservé du contenu 2">
            <a:extLst>
              <a:ext uri="{FF2B5EF4-FFF2-40B4-BE49-F238E27FC236}">
                <a16:creationId xmlns:a16="http://schemas.microsoft.com/office/drawing/2014/main" id="{1D7393CD-FD24-615D-C7A3-009BE80BA282}"/>
              </a:ext>
            </a:extLst>
          </p:cNvPr>
          <p:cNvSpPr>
            <a:spLocks noGrp="1"/>
          </p:cNvSpPr>
          <p:nvPr>
            <p:ph idx="1"/>
          </p:nvPr>
        </p:nvSpPr>
        <p:spPr/>
        <p:txBody>
          <a:bodyPr>
            <a:normAutofit/>
          </a:bodyPr>
          <a:lstStyle/>
          <a:p>
            <a:pPr algn="just"/>
            <a:r>
              <a:rPr lang="fr-FR" sz="2000" dirty="0"/>
              <a:t>Le multijoueur semble un élément incontournable pour générer du </a:t>
            </a:r>
            <a:r>
              <a:rPr lang="fr-FR" sz="2000" dirty="0" err="1"/>
              <a:t>traffic</a:t>
            </a:r>
            <a:r>
              <a:rPr lang="fr-FR" sz="2000" dirty="0"/>
              <a:t> (que ce soit en temps de jeu Steam ou de visibilité sur Twitch).</a:t>
            </a:r>
          </a:p>
          <a:p>
            <a:pPr algn="just"/>
            <a:r>
              <a:rPr lang="fr-FR" sz="2000" dirty="0"/>
              <a:t>Certaines méthodes peuvent expliquer ce succès comme les événements E-sportif (exemples de CSGO et Dota 2).</a:t>
            </a:r>
          </a:p>
          <a:p>
            <a:pPr algn="just"/>
            <a:r>
              <a:rPr lang="fr-FR" sz="2000" dirty="0"/>
              <a:t>Prenons aussi en compte que la </a:t>
            </a:r>
            <a:r>
              <a:rPr lang="fr-FR" sz="2000" dirty="0" err="1"/>
              <a:t>rejouabilité</a:t>
            </a:r>
            <a:r>
              <a:rPr lang="fr-FR" sz="2000" dirty="0"/>
              <a:t> du multijoueur aide à augmenter la durée de vie d’un jeu :</a:t>
            </a:r>
          </a:p>
          <a:p>
            <a:pPr lvl="1" algn="just"/>
            <a:r>
              <a:rPr lang="fr-FR" sz="1600" dirty="0"/>
              <a:t>Les énigmes de Portal 2 sont finies (une fois résolu, elles perdent de leurs intérêts) ;</a:t>
            </a:r>
          </a:p>
          <a:p>
            <a:pPr lvl="1" algn="just"/>
            <a:r>
              <a:rPr lang="fr-FR" sz="1600" dirty="0"/>
              <a:t>Les matchs de CSGO ou Dota 2, bien qu’étant très similaires (même carte, mêmes objectifs), varient dans leur déroulement (les joueurs peuvent tenter des tactiques différentes ou avoir des performances variables).</a:t>
            </a:r>
          </a:p>
        </p:txBody>
      </p:sp>
    </p:spTree>
    <p:extLst>
      <p:ext uri="{BB962C8B-B14F-4D97-AF65-F5344CB8AC3E}">
        <p14:creationId xmlns:p14="http://schemas.microsoft.com/office/powerpoint/2010/main" val="25655121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B2CC058-692B-E5B0-6145-E44E8303038B}"/>
              </a:ext>
            </a:extLst>
          </p:cNvPr>
          <p:cNvSpPr>
            <a:spLocks noGrp="1"/>
          </p:cNvSpPr>
          <p:nvPr>
            <p:ph type="title"/>
          </p:nvPr>
        </p:nvSpPr>
        <p:spPr/>
        <p:txBody>
          <a:bodyPr/>
          <a:lstStyle/>
          <a:p>
            <a:r>
              <a:rPr lang="fr-FR" dirty="0"/>
              <a:t>Les petits plus qui aident</a:t>
            </a:r>
          </a:p>
        </p:txBody>
      </p:sp>
      <p:sp>
        <p:nvSpPr>
          <p:cNvPr id="3" name="Espace réservé du contenu 2">
            <a:extLst>
              <a:ext uri="{FF2B5EF4-FFF2-40B4-BE49-F238E27FC236}">
                <a16:creationId xmlns:a16="http://schemas.microsoft.com/office/drawing/2014/main" id="{1F552BA5-B75C-B50B-6D56-93537FEB1A23}"/>
              </a:ext>
            </a:extLst>
          </p:cNvPr>
          <p:cNvSpPr>
            <a:spLocks noGrp="1"/>
          </p:cNvSpPr>
          <p:nvPr>
            <p:ph idx="1"/>
          </p:nvPr>
        </p:nvSpPr>
        <p:spPr>
          <a:xfrm>
            <a:off x="837159" y="1794340"/>
            <a:ext cx="10515600" cy="4779484"/>
          </a:xfrm>
        </p:spPr>
        <p:txBody>
          <a:bodyPr>
            <a:normAutofit/>
          </a:bodyPr>
          <a:lstStyle/>
          <a:p>
            <a:pPr algn="just"/>
            <a:r>
              <a:rPr lang="fr-FR" sz="2400" dirty="0"/>
              <a:t>Faire de la qualité pour durer :</a:t>
            </a:r>
          </a:p>
          <a:p>
            <a:pPr lvl="1" algn="just"/>
            <a:r>
              <a:rPr lang="fr-FR" sz="1800" dirty="0"/>
              <a:t>Même si l’exemple de Portal 2 semble indiqué qu’être le meilleur jeu du monde, ne suffit pas à rester attractif, celui de PUBG semble montré qu’un échec critique est difficile à rattraper (son ratio avis positifs/négatifs est 6 fois inférieur à celui de CSGO ou Dota 2).</a:t>
            </a:r>
          </a:p>
          <a:p>
            <a:pPr algn="just"/>
            <a:r>
              <a:rPr lang="fr-FR" sz="2400" dirty="0"/>
              <a:t>Attention à l’over-</a:t>
            </a:r>
            <a:r>
              <a:rPr lang="fr-FR" sz="2400" dirty="0" err="1"/>
              <a:t>achievements</a:t>
            </a:r>
            <a:r>
              <a:rPr lang="fr-FR" sz="2400" dirty="0"/>
              <a:t> :</a:t>
            </a:r>
          </a:p>
          <a:p>
            <a:pPr lvl="1" algn="just"/>
            <a:r>
              <a:rPr lang="fr-FR" sz="1800" dirty="0"/>
              <a:t>Le cas de </a:t>
            </a:r>
            <a:r>
              <a:rPr lang="fr-FR" sz="1800" dirty="0" err="1"/>
              <a:t>Dofus</a:t>
            </a:r>
            <a:r>
              <a:rPr lang="fr-FR" sz="1800" dirty="0"/>
              <a:t> semble indiquer que mettre beaucoup de choses dans un jeu ne suffit pas à le rendre populaire. Eviter de surcharger le jeu peut aussi permettre de dégager du temps pour peaufiner ce qui est déjà en place.</a:t>
            </a:r>
          </a:p>
          <a:p>
            <a:pPr algn="just"/>
            <a:r>
              <a:rPr lang="fr-FR" sz="2400" dirty="0"/>
              <a:t>Les autres genres récurrents (avec leurs avantages et inconvénients) :</a:t>
            </a:r>
          </a:p>
          <a:p>
            <a:pPr lvl="1" algn="just"/>
            <a:r>
              <a:rPr lang="fr-FR" sz="1800" dirty="0"/>
              <a:t>GTA 5 est un monde ouvert qui mise sur l’action (Open-World) ;</a:t>
            </a:r>
          </a:p>
          <a:p>
            <a:pPr lvl="1" algn="just"/>
            <a:r>
              <a:rPr lang="fr-FR" sz="1800" dirty="0"/>
              <a:t>FF XIV est un RPG qui demande du temps pour construire son personnage ;</a:t>
            </a:r>
          </a:p>
          <a:p>
            <a:pPr lvl="1" algn="just"/>
            <a:r>
              <a:rPr lang="fr-FR" sz="1800" dirty="0"/>
              <a:t>Dota 2 est gratuit à l’achat mais propose un système d’abonnement a posteriori (Free-to-Play);</a:t>
            </a:r>
          </a:p>
          <a:p>
            <a:pPr lvl="1" algn="just"/>
            <a:r>
              <a:rPr lang="fr-FR" sz="1800" dirty="0"/>
              <a:t>CSGO est un FPS immersif ; </a:t>
            </a:r>
          </a:p>
          <a:p>
            <a:pPr lvl="1" algn="just"/>
            <a:r>
              <a:rPr lang="fr-FR" sz="1800" dirty="0"/>
              <a:t>…</a:t>
            </a:r>
          </a:p>
        </p:txBody>
      </p:sp>
    </p:spTree>
    <p:extLst>
      <p:ext uri="{BB962C8B-B14F-4D97-AF65-F5344CB8AC3E}">
        <p14:creationId xmlns:p14="http://schemas.microsoft.com/office/powerpoint/2010/main" val="34246232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59F49D3-E8A8-A06E-A128-2D503EB95CB8}"/>
              </a:ext>
            </a:extLst>
          </p:cNvPr>
          <p:cNvSpPr>
            <a:spLocks noGrp="1"/>
          </p:cNvSpPr>
          <p:nvPr>
            <p:ph type="title"/>
          </p:nvPr>
        </p:nvSpPr>
        <p:spPr/>
        <p:txBody>
          <a:bodyPr/>
          <a:lstStyle/>
          <a:p>
            <a:r>
              <a:rPr lang="fr-FR" dirty="0"/>
              <a:t>Sources</a:t>
            </a:r>
          </a:p>
        </p:txBody>
      </p:sp>
      <p:sp>
        <p:nvSpPr>
          <p:cNvPr id="3" name="Espace réservé du contenu 2">
            <a:extLst>
              <a:ext uri="{FF2B5EF4-FFF2-40B4-BE49-F238E27FC236}">
                <a16:creationId xmlns:a16="http://schemas.microsoft.com/office/drawing/2014/main" id="{F62E2E85-6DD9-A6E3-04B8-5804AA1D8466}"/>
              </a:ext>
            </a:extLst>
          </p:cNvPr>
          <p:cNvSpPr>
            <a:spLocks noGrp="1"/>
          </p:cNvSpPr>
          <p:nvPr>
            <p:ph idx="1"/>
          </p:nvPr>
        </p:nvSpPr>
        <p:spPr/>
        <p:txBody>
          <a:bodyPr/>
          <a:lstStyle/>
          <a:p>
            <a:r>
              <a:rPr lang="en-US" dirty="0"/>
              <a:t>Steam Dataset  // multiples </a:t>
            </a:r>
            <a:r>
              <a:rPr lang="en-US" dirty="0" err="1"/>
              <a:t>fichiers</a:t>
            </a:r>
            <a:r>
              <a:rPr lang="en-US" dirty="0"/>
              <a:t> : </a:t>
            </a:r>
            <a:r>
              <a:rPr lang="en-US" dirty="0">
                <a:hlinkClick r:id="rId2"/>
              </a:rPr>
              <a:t>https://www.kaggle.com/datasets/nikdavis/steam-store-games</a:t>
            </a:r>
            <a:endParaRPr lang="en-US" dirty="0"/>
          </a:p>
          <a:p>
            <a:r>
              <a:rPr lang="en-US" dirty="0"/>
              <a:t> Top Jeux 2016-2023  // Twitch_game_data.csv : </a:t>
            </a:r>
            <a:r>
              <a:rPr lang="en-US" dirty="0">
                <a:hlinkClick r:id="rId3"/>
              </a:rPr>
              <a:t>https://www.kaggle.com/datasets/rankirsh/evolution-of-top-games-on-twitch</a:t>
            </a:r>
            <a:endParaRPr lang="en-US" dirty="0"/>
          </a:p>
          <a:p>
            <a:r>
              <a:rPr lang="fr-FR" dirty="0"/>
              <a:t>Site officiel de Dota 2 : </a:t>
            </a:r>
            <a:r>
              <a:rPr lang="fr-FR" dirty="0">
                <a:hlinkClick r:id="rId4"/>
              </a:rPr>
              <a:t>https://www.dota2.com</a:t>
            </a:r>
            <a:endParaRPr lang="fr-FR" dirty="0"/>
          </a:p>
          <a:p>
            <a:r>
              <a:rPr lang="fr-FR" dirty="0"/>
              <a:t>Le calendrier des compétitions CSGO : </a:t>
            </a:r>
            <a:r>
              <a:rPr lang="fr-FR" dirty="0">
                <a:hlinkClick r:id="rId5"/>
              </a:rPr>
              <a:t>https://www.hltv.org/events</a:t>
            </a:r>
            <a:endParaRPr lang="fr-FR" dirty="0"/>
          </a:p>
          <a:p>
            <a:r>
              <a:rPr lang="fr-FR" dirty="0"/>
              <a:t>Les temps en </a:t>
            </a:r>
            <a:r>
              <a:rPr lang="fr-FR" dirty="0" err="1"/>
              <a:t>speedrun</a:t>
            </a:r>
            <a:r>
              <a:rPr lang="fr-FR" dirty="0"/>
              <a:t> de Portal 2 : </a:t>
            </a:r>
            <a:r>
              <a:rPr lang="fr-FR" dirty="0">
                <a:hlinkClick r:id="rId6"/>
              </a:rPr>
              <a:t>https://www.speedrun.com/portal_2</a:t>
            </a:r>
            <a:endParaRPr lang="fr-FR" dirty="0"/>
          </a:p>
          <a:p>
            <a:endParaRPr lang="fr-FR" dirty="0"/>
          </a:p>
        </p:txBody>
      </p:sp>
    </p:spTree>
    <p:extLst>
      <p:ext uri="{BB962C8B-B14F-4D97-AF65-F5344CB8AC3E}">
        <p14:creationId xmlns:p14="http://schemas.microsoft.com/office/powerpoint/2010/main" val="335113327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623C2F-2285-72EF-7DF1-34BF68524C36}"/>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09E73EF7-CED1-1F83-D07F-8BC3933A7A6A}"/>
              </a:ext>
            </a:extLst>
          </p:cNvPr>
          <p:cNvSpPr>
            <a:spLocks noGrp="1"/>
          </p:cNvSpPr>
          <p:nvPr>
            <p:ph type="title"/>
          </p:nvPr>
        </p:nvSpPr>
        <p:spPr/>
        <p:txBody>
          <a:bodyPr/>
          <a:lstStyle/>
          <a:p>
            <a:r>
              <a:rPr lang="fr-FR" dirty="0"/>
              <a:t>Glossaire</a:t>
            </a:r>
          </a:p>
        </p:txBody>
      </p:sp>
      <p:sp>
        <p:nvSpPr>
          <p:cNvPr id="3" name="Espace réservé du contenu 2">
            <a:extLst>
              <a:ext uri="{FF2B5EF4-FFF2-40B4-BE49-F238E27FC236}">
                <a16:creationId xmlns:a16="http://schemas.microsoft.com/office/drawing/2014/main" id="{D37B56BC-D78A-946B-0A4C-B73A34960B07}"/>
              </a:ext>
            </a:extLst>
          </p:cNvPr>
          <p:cNvSpPr>
            <a:spLocks noGrp="1"/>
          </p:cNvSpPr>
          <p:nvPr>
            <p:ph idx="1"/>
          </p:nvPr>
        </p:nvSpPr>
        <p:spPr/>
        <p:txBody>
          <a:bodyPr/>
          <a:lstStyle/>
          <a:p>
            <a:r>
              <a:rPr lang="fr-FR" dirty="0"/>
              <a:t>Tag : caractéristique phare d’un jeu vidéo</a:t>
            </a:r>
          </a:p>
          <a:p>
            <a:r>
              <a:rPr lang="fr-FR" dirty="0"/>
              <a:t>Streaming : diffusion d’un contenu vidéo en ligne</a:t>
            </a:r>
          </a:p>
          <a:p>
            <a:r>
              <a:rPr lang="fr-FR" dirty="0" err="1"/>
              <a:t>Achievement</a:t>
            </a:r>
            <a:r>
              <a:rPr lang="fr-FR" dirty="0"/>
              <a:t> : jalon déterminé par les développeurs pour déterminé l’avancement d’un joueur dans le jeu</a:t>
            </a:r>
          </a:p>
          <a:p>
            <a:r>
              <a:rPr lang="fr-FR" dirty="0" err="1"/>
              <a:t>Speedrun</a:t>
            </a:r>
            <a:r>
              <a:rPr lang="fr-FR" dirty="0"/>
              <a:t> : activité consistant à finir un jeu le plus vite possible</a:t>
            </a:r>
          </a:p>
          <a:p>
            <a:r>
              <a:rPr lang="fr-FR" dirty="0" err="1"/>
              <a:t>E-sport</a:t>
            </a:r>
            <a:r>
              <a:rPr lang="fr-FR" dirty="0"/>
              <a:t> : activité de compétition autour du jeu vidéo</a:t>
            </a:r>
          </a:p>
          <a:p>
            <a:endParaRPr lang="fr-FR" dirty="0"/>
          </a:p>
        </p:txBody>
      </p:sp>
    </p:spTree>
    <p:extLst>
      <p:ext uri="{BB962C8B-B14F-4D97-AF65-F5344CB8AC3E}">
        <p14:creationId xmlns:p14="http://schemas.microsoft.com/office/powerpoint/2010/main" val="44078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BC4CBAC-8146-97AA-9A7A-E0088F88797F}"/>
              </a:ext>
            </a:extLst>
          </p:cNvPr>
          <p:cNvSpPr>
            <a:spLocks noGrp="1"/>
          </p:cNvSpPr>
          <p:nvPr>
            <p:ph type="title"/>
          </p:nvPr>
        </p:nvSpPr>
        <p:spPr>
          <a:xfrm>
            <a:off x="838200" y="1276619"/>
            <a:ext cx="10515600" cy="549275"/>
          </a:xfrm>
        </p:spPr>
        <p:txBody>
          <a:bodyPr>
            <a:normAutofit fontScale="90000"/>
          </a:bodyPr>
          <a:lstStyle/>
          <a:p>
            <a:r>
              <a:rPr lang="fr-FR" dirty="0"/>
              <a:t>Le contexte :</a:t>
            </a:r>
          </a:p>
        </p:txBody>
      </p:sp>
      <p:sp>
        <p:nvSpPr>
          <p:cNvPr id="3" name="Espace réservé du contenu 2">
            <a:extLst>
              <a:ext uri="{FF2B5EF4-FFF2-40B4-BE49-F238E27FC236}">
                <a16:creationId xmlns:a16="http://schemas.microsoft.com/office/drawing/2014/main" id="{AE891B65-94A8-47B4-7D9A-9CFB3F0E85BD}"/>
              </a:ext>
            </a:extLst>
          </p:cNvPr>
          <p:cNvSpPr>
            <a:spLocks noGrp="1"/>
          </p:cNvSpPr>
          <p:nvPr>
            <p:ph idx="1"/>
          </p:nvPr>
        </p:nvSpPr>
        <p:spPr>
          <a:xfrm>
            <a:off x="838200" y="1946665"/>
            <a:ext cx="10515600" cy="1210604"/>
          </a:xfrm>
        </p:spPr>
        <p:txBody>
          <a:bodyPr>
            <a:normAutofit/>
          </a:bodyPr>
          <a:lstStyle/>
          <a:p>
            <a:r>
              <a:rPr lang="fr-FR" dirty="0"/>
              <a:t>Données issues de deux sociétés : </a:t>
            </a:r>
          </a:p>
          <a:p>
            <a:pPr lvl="1"/>
            <a:r>
              <a:rPr lang="fr-FR" dirty="0"/>
              <a:t>Twitch, plateforme de streaming live détenue par Amazon</a:t>
            </a:r>
          </a:p>
          <a:p>
            <a:pPr lvl="1" algn="just"/>
            <a:r>
              <a:rPr lang="fr-FR" dirty="0"/>
              <a:t>Steam, plateforme de vente de jeux vidéos possédé par la société Valve</a:t>
            </a:r>
          </a:p>
          <a:p>
            <a:pPr lvl="1"/>
            <a:endParaRPr lang="fr-FR" dirty="0"/>
          </a:p>
          <a:p>
            <a:endParaRPr lang="fr-FR" dirty="0"/>
          </a:p>
        </p:txBody>
      </p:sp>
      <p:sp>
        <p:nvSpPr>
          <p:cNvPr id="4" name="Titre 1">
            <a:extLst>
              <a:ext uri="{FF2B5EF4-FFF2-40B4-BE49-F238E27FC236}">
                <a16:creationId xmlns:a16="http://schemas.microsoft.com/office/drawing/2014/main" id="{51460DBF-2D88-7C08-1787-92F7B235FE11}"/>
              </a:ext>
            </a:extLst>
          </p:cNvPr>
          <p:cNvSpPr txBox="1">
            <a:spLocks/>
          </p:cNvSpPr>
          <p:nvPr/>
        </p:nvSpPr>
        <p:spPr>
          <a:xfrm>
            <a:off x="838200" y="4344807"/>
            <a:ext cx="10515600" cy="549275"/>
          </a:xfrm>
          <a:prstGeom prst="rect">
            <a:avLst/>
          </a:prstGeom>
        </p:spPr>
        <p:txBody>
          <a:bodyPr vert="horz" lIns="91440" tIns="45720" rIns="91440" bIns="45720" rtlCol="0" anchor="ctr">
            <a:normAutofit fontScale="90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fr-FR" u="sng" dirty="0"/>
              <a:t>La problématique :</a:t>
            </a:r>
          </a:p>
        </p:txBody>
      </p:sp>
      <p:sp>
        <p:nvSpPr>
          <p:cNvPr id="5" name="Espace réservé du contenu 2">
            <a:extLst>
              <a:ext uri="{FF2B5EF4-FFF2-40B4-BE49-F238E27FC236}">
                <a16:creationId xmlns:a16="http://schemas.microsoft.com/office/drawing/2014/main" id="{F1F47BC5-861C-A9B9-64CB-CB36DD54DA0A}"/>
              </a:ext>
            </a:extLst>
          </p:cNvPr>
          <p:cNvSpPr txBox="1">
            <a:spLocks/>
          </p:cNvSpPr>
          <p:nvPr/>
        </p:nvSpPr>
        <p:spPr>
          <a:xfrm>
            <a:off x="838200" y="5014853"/>
            <a:ext cx="10515600" cy="1328468"/>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dirty="0"/>
              <a:t>Quels sont les types de jeux les plus joués ou les plus </a:t>
            </a:r>
            <a:r>
              <a:rPr lang="fr-FR" dirty="0" err="1"/>
              <a:t>streamés</a:t>
            </a:r>
            <a:r>
              <a:rPr lang="fr-FR" dirty="0"/>
              <a:t> ?</a:t>
            </a:r>
          </a:p>
          <a:p>
            <a:pPr algn="just"/>
            <a:r>
              <a:rPr lang="fr-FR" dirty="0"/>
              <a:t>Peut-on considérer que les types de jeux populaires aujourd’hui le seront demain?</a:t>
            </a:r>
          </a:p>
          <a:p>
            <a:pPr lvl="1"/>
            <a:endParaRPr lang="fr-FR" dirty="0"/>
          </a:p>
          <a:p>
            <a:endParaRPr lang="fr-FR" dirty="0"/>
          </a:p>
        </p:txBody>
      </p:sp>
    </p:spTree>
    <p:extLst>
      <p:ext uri="{BB962C8B-B14F-4D97-AF65-F5344CB8AC3E}">
        <p14:creationId xmlns:p14="http://schemas.microsoft.com/office/powerpoint/2010/main" val="11386272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12400-93D6-1E4E-173E-1071EE6F9CBE}"/>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479BE28E-045D-7404-CF66-438B710BE272}"/>
              </a:ext>
            </a:extLst>
          </p:cNvPr>
          <p:cNvSpPr>
            <a:spLocks noGrp="1"/>
          </p:cNvSpPr>
          <p:nvPr>
            <p:ph type="title"/>
          </p:nvPr>
        </p:nvSpPr>
        <p:spPr/>
        <p:txBody>
          <a:bodyPr/>
          <a:lstStyle/>
          <a:p>
            <a:r>
              <a:rPr lang="fr-FR" dirty="0"/>
              <a:t>Données et préparation</a:t>
            </a:r>
          </a:p>
        </p:txBody>
      </p:sp>
      <p:sp>
        <p:nvSpPr>
          <p:cNvPr id="3" name="Espace réservé du texte 2">
            <a:extLst>
              <a:ext uri="{FF2B5EF4-FFF2-40B4-BE49-F238E27FC236}">
                <a16:creationId xmlns:a16="http://schemas.microsoft.com/office/drawing/2014/main" id="{2C45483B-4513-33FA-C81E-379D210986DD}"/>
              </a:ext>
            </a:extLst>
          </p:cNvPr>
          <p:cNvSpPr>
            <a:spLocks noGrp="1"/>
          </p:cNvSpPr>
          <p:nvPr>
            <p:ph type="body" idx="1"/>
          </p:nvPr>
        </p:nvSpPr>
        <p:spPr/>
        <p:txBody>
          <a:bodyPr/>
          <a:lstStyle/>
          <a:p>
            <a:r>
              <a:rPr lang="fr-FR" dirty="0"/>
              <a:t>L’importance de savoir relier deux bases venant de sociétés différentes</a:t>
            </a:r>
          </a:p>
        </p:txBody>
      </p:sp>
    </p:spTree>
    <p:extLst>
      <p:ext uri="{BB962C8B-B14F-4D97-AF65-F5344CB8AC3E}">
        <p14:creationId xmlns:p14="http://schemas.microsoft.com/office/powerpoint/2010/main" val="1995371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87CCF9-723E-9F28-DE8F-458579038B56}"/>
              </a:ext>
            </a:extLst>
          </p:cNvPr>
          <p:cNvSpPr>
            <a:spLocks noGrp="1"/>
          </p:cNvSpPr>
          <p:nvPr>
            <p:ph type="title"/>
          </p:nvPr>
        </p:nvSpPr>
        <p:spPr/>
        <p:txBody>
          <a:bodyPr/>
          <a:lstStyle/>
          <a:p>
            <a:r>
              <a:rPr lang="fr-FR" dirty="0"/>
              <a:t>Préparation du fichier Twitch</a:t>
            </a:r>
          </a:p>
        </p:txBody>
      </p:sp>
      <p:sp>
        <p:nvSpPr>
          <p:cNvPr id="3" name="Espace réservé du contenu 2">
            <a:extLst>
              <a:ext uri="{FF2B5EF4-FFF2-40B4-BE49-F238E27FC236}">
                <a16:creationId xmlns:a16="http://schemas.microsoft.com/office/drawing/2014/main" id="{134B5882-C3D3-6EB6-CFA1-563D86DC8129}"/>
              </a:ext>
            </a:extLst>
          </p:cNvPr>
          <p:cNvSpPr>
            <a:spLocks noGrp="1"/>
          </p:cNvSpPr>
          <p:nvPr>
            <p:ph idx="1"/>
          </p:nvPr>
        </p:nvSpPr>
        <p:spPr>
          <a:xfrm>
            <a:off x="865517" y="2101670"/>
            <a:ext cx="10515600" cy="3108684"/>
          </a:xfrm>
        </p:spPr>
        <p:txBody>
          <a:bodyPr>
            <a:normAutofit lnSpcReduction="10000"/>
          </a:bodyPr>
          <a:lstStyle/>
          <a:p>
            <a:pPr algn="just"/>
            <a:r>
              <a:rPr lang="fr-FR" sz="2400" dirty="0"/>
              <a:t>Suppression des colonnes inutiles pour ne conserver que :</a:t>
            </a:r>
          </a:p>
          <a:p>
            <a:pPr lvl="1"/>
            <a:r>
              <a:rPr lang="fr-FR" sz="2000" dirty="0"/>
              <a:t>Le nom du jeu ;</a:t>
            </a:r>
          </a:p>
          <a:p>
            <a:pPr lvl="1"/>
            <a:r>
              <a:rPr lang="fr-FR" sz="2000" dirty="0"/>
              <a:t>Les mois et année ;</a:t>
            </a:r>
          </a:p>
          <a:p>
            <a:pPr lvl="1"/>
            <a:r>
              <a:rPr lang="fr-FR" sz="2000" dirty="0"/>
              <a:t>Les heures visionnées et diffusées.</a:t>
            </a:r>
          </a:p>
          <a:p>
            <a:r>
              <a:rPr lang="fr-FR" sz="2400" dirty="0"/>
              <a:t>Mise en format des noms de jeux : passage intégrale en majuscules pour faire le lien avec le fichier Steam.</a:t>
            </a:r>
          </a:p>
          <a:p>
            <a:r>
              <a:rPr lang="fr-FR" sz="2400" dirty="0"/>
              <a:t>Ajout d’une colonne qui concatène le mois et l’année pour faciliter la création de graphiques chronologiques.</a:t>
            </a:r>
          </a:p>
        </p:txBody>
      </p:sp>
      <p:pic>
        <p:nvPicPr>
          <p:cNvPr id="5" name="Image 4">
            <a:extLst>
              <a:ext uri="{FF2B5EF4-FFF2-40B4-BE49-F238E27FC236}">
                <a16:creationId xmlns:a16="http://schemas.microsoft.com/office/drawing/2014/main" id="{D9E5AB0B-8F30-6C7D-966C-2EA6B952965F}"/>
              </a:ext>
            </a:extLst>
          </p:cNvPr>
          <p:cNvPicPr>
            <a:picLocks noChangeAspect="1"/>
          </p:cNvPicPr>
          <p:nvPr/>
        </p:nvPicPr>
        <p:blipFill>
          <a:blip r:embed="rId2"/>
          <a:stretch>
            <a:fillRect/>
          </a:stretch>
        </p:blipFill>
        <p:spPr>
          <a:xfrm>
            <a:off x="837159" y="5210354"/>
            <a:ext cx="10515600" cy="860482"/>
          </a:xfrm>
          <a:prstGeom prst="rect">
            <a:avLst/>
          </a:prstGeom>
        </p:spPr>
      </p:pic>
    </p:spTree>
    <p:extLst>
      <p:ext uri="{BB962C8B-B14F-4D97-AF65-F5344CB8AC3E}">
        <p14:creationId xmlns:p14="http://schemas.microsoft.com/office/powerpoint/2010/main" val="800366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E013CA07-D418-BC95-E132-0E83897EF7A8}"/>
              </a:ext>
            </a:extLst>
          </p:cNvPr>
          <p:cNvSpPr>
            <a:spLocks noGrp="1"/>
          </p:cNvSpPr>
          <p:nvPr>
            <p:ph type="title"/>
          </p:nvPr>
        </p:nvSpPr>
        <p:spPr/>
        <p:txBody>
          <a:bodyPr/>
          <a:lstStyle/>
          <a:p>
            <a:r>
              <a:rPr lang="fr-FR" dirty="0"/>
              <a:t>Préparation du fichier Steam</a:t>
            </a:r>
          </a:p>
        </p:txBody>
      </p:sp>
      <p:sp>
        <p:nvSpPr>
          <p:cNvPr id="3" name="Espace réservé du contenu 2">
            <a:extLst>
              <a:ext uri="{FF2B5EF4-FFF2-40B4-BE49-F238E27FC236}">
                <a16:creationId xmlns:a16="http://schemas.microsoft.com/office/drawing/2014/main" id="{134228C8-60E0-74F4-72DA-857D52052AE9}"/>
              </a:ext>
            </a:extLst>
          </p:cNvPr>
          <p:cNvSpPr>
            <a:spLocks noGrp="1"/>
          </p:cNvSpPr>
          <p:nvPr>
            <p:ph idx="1"/>
          </p:nvPr>
        </p:nvSpPr>
        <p:spPr>
          <a:xfrm>
            <a:off x="837159" y="2002001"/>
            <a:ext cx="10515600" cy="3108607"/>
          </a:xfrm>
        </p:spPr>
        <p:txBody>
          <a:bodyPr>
            <a:normAutofit fontScale="92500" lnSpcReduction="20000"/>
          </a:bodyPr>
          <a:lstStyle/>
          <a:p>
            <a:pPr algn="just"/>
            <a:r>
              <a:rPr lang="fr-FR" sz="2400" dirty="0"/>
              <a:t>Travaux sur les colonnes catégories, genres, tags pour déterminer meilleure clé : le tag n’étant constitué que de 3 éléments (contre 7 pour le genre et une quinzaine pour la catégorie), c’est cet élément qui a été retenu.</a:t>
            </a:r>
          </a:p>
          <a:p>
            <a:r>
              <a:rPr lang="fr-FR" sz="2400" dirty="0"/>
              <a:t>Suppression des colonnes inutiles (code identifiant le jeu, la disponibilité de l’anglais, l’âge requis, le prix, le temps médian de jeu et les catégories et genres puisque nous avons préféré le tag).</a:t>
            </a:r>
          </a:p>
          <a:p>
            <a:r>
              <a:rPr lang="fr-FR" sz="2400" dirty="0"/>
              <a:t>Mise en format des noms de jeux : passage intégrale en majuscules puis suppression des doublons pour faire le lien avec le fichier Twitch.</a:t>
            </a:r>
          </a:p>
          <a:p>
            <a:r>
              <a:rPr lang="fr-FR" sz="2400" dirty="0"/>
              <a:t>Ajout d’une colonne pour calculer le temps moyen de jeu en heures (la colonne originelle étant exprimée en minutes.</a:t>
            </a:r>
          </a:p>
        </p:txBody>
      </p:sp>
      <p:pic>
        <p:nvPicPr>
          <p:cNvPr id="5" name="Image 4">
            <a:extLst>
              <a:ext uri="{FF2B5EF4-FFF2-40B4-BE49-F238E27FC236}">
                <a16:creationId xmlns:a16="http://schemas.microsoft.com/office/drawing/2014/main" id="{E501AF85-CE62-293A-6909-597E06362E26}"/>
              </a:ext>
            </a:extLst>
          </p:cNvPr>
          <p:cNvPicPr>
            <a:picLocks noChangeAspect="1"/>
          </p:cNvPicPr>
          <p:nvPr/>
        </p:nvPicPr>
        <p:blipFill>
          <a:blip r:embed="rId2"/>
          <a:stretch>
            <a:fillRect/>
          </a:stretch>
        </p:blipFill>
        <p:spPr>
          <a:xfrm>
            <a:off x="523533" y="5110608"/>
            <a:ext cx="11144933" cy="534762"/>
          </a:xfrm>
          <a:prstGeom prst="rect">
            <a:avLst/>
          </a:prstGeom>
        </p:spPr>
      </p:pic>
    </p:spTree>
    <p:extLst>
      <p:ext uri="{BB962C8B-B14F-4D97-AF65-F5344CB8AC3E}">
        <p14:creationId xmlns:p14="http://schemas.microsoft.com/office/powerpoint/2010/main" val="30392373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C458225-41A2-A1C7-F83E-F2FAFC9542C2}"/>
              </a:ext>
            </a:extLst>
          </p:cNvPr>
          <p:cNvSpPr>
            <a:spLocks noGrp="1"/>
          </p:cNvSpPr>
          <p:nvPr>
            <p:ph type="title"/>
          </p:nvPr>
        </p:nvSpPr>
        <p:spPr/>
        <p:txBody>
          <a:bodyPr/>
          <a:lstStyle/>
          <a:p>
            <a:r>
              <a:rPr lang="fr-FR" dirty="0"/>
              <a:t>Travaux Annexes</a:t>
            </a:r>
          </a:p>
        </p:txBody>
      </p:sp>
      <p:sp>
        <p:nvSpPr>
          <p:cNvPr id="3" name="Espace réservé du contenu 2">
            <a:extLst>
              <a:ext uri="{FF2B5EF4-FFF2-40B4-BE49-F238E27FC236}">
                <a16:creationId xmlns:a16="http://schemas.microsoft.com/office/drawing/2014/main" id="{A36061CF-1126-E2C4-3211-36468EC4FA49}"/>
              </a:ext>
            </a:extLst>
          </p:cNvPr>
          <p:cNvSpPr>
            <a:spLocks noGrp="1"/>
          </p:cNvSpPr>
          <p:nvPr>
            <p:ph idx="1"/>
          </p:nvPr>
        </p:nvSpPr>
        <p:spPr>
          <a:xfrm>
            <a:off x="838200" y="2018628"/>
            <a:ext cx="6684033" cy="4157886"/>
          </a:xfrm>
        </p:spPr>
        <p:txBody>
          <a:bodyPr>
            <a:normAutofit/>
          </a:bodyPr>
          <a:lstStyle/>
          <a:p>
            <a:pPr algn="just"/>
            <a:r>
              <a:rPr lang="fr-FR" sz="2000" dirty="0"/>
              <a:t>Split des tags :</a:t>
            </a:r>
          </a:p>
          <a:p>
            <a:pPr lvl="1" algn="just"/>
            <a:r>
              <a:rPr lang="fr-FR" sz="1800" dirty="0"/>
              <a:t>Grâce au séparateur présent dans le champ « </a:t>
            </a:r>
            <a:r>
              <a:rPr lang="fr-FR" sz="1800" dirty="0" err="1"/>
              <a:t>steamspy_tag</a:t>
            </a:r>
            <a:r>
              <a:rPr lang="fr-FR" sz="1800" dirty="0"/>
              <a:t> », nous avons pu séparer les 3 valeurs de tag.</a:t>
            </a:r>
          </a:p>
          <a:p>
            <a:pPr lvl="1" algn="just"/>
            <a:r>
              <a:rPr lang="fr-FR" sz="1800" dirty="0"/>
              <a:t>Puis avec un pivot de colonne, nous avons créer une table de référence pour associer les 3 valeurs à chaque clé « </a:t>
            </a:r>
            <a:r>
              <a:rPr lang="fr-FR" sz="1800" dirty="0" err="1"/>
              <a:t>steamspy_tag</a:t>
            </a:r>
            <a:r>
              <a:rPr lang="fr-FR" sz="1800" dirty="0"/>
              <a:t> ».</a:t>
            </a:r>
          </a:p>
          <a:p>
            <a:pPr algn="just"/>
            <a:endParaRPr lang="fr-FR" sz="2000" dirty="0"/>
          </a:p>
          <a:p>
            <a:pPr algn="just"/>
            <a:r>
              <a:rPr lang="fr-FR" sz="2000" dirty="0"/>
              <a:t>Création d’une base de jeux communs :</a:t>
            </a:r>
          </a:p>
          <a:p>
            <a:pPr lvl="1" algn="just"/>
            <a:r>
              <a:rPr lang="fr-FR" sz="1800" dirty="0"/>
              <a:t>Avec une fusion de requête basé sur le nom du jeu qui ne conserve que les éléments communs, nous avons créer une base de 614 jeux.</a:t>
            </a:r>
          </a:p>
          <a:p>
            <a:pPr lvl="1" algn="just"/>
            <a:r>
              <a:rPr lang="fr-FR" sz="1800" dirty="0"/>
              <a:t>Avec l’ajout d’un flag « </a:t>
            </a:r>
            <a:r>
              <a:rPr lang="fr-FR" sz="1800" dirty="0" err="1"/>
              <a:t>True</a:t>
            </a:r>
            <a:r>
              <a:rPr lang="fr-FR" sz="1800" dirty="0"/>
              <a:t> », cela nous permet de n’afficher que les jeux en commun dans nos travaux.</a:t>
            </a:r>
          </a:p>
        </p:txBody>
      </p:sp>
      <p:pic>
        <p:nvPicPr>
          <p:cNvPr id="5" name="Image 4">
            <a:extLst>
              <a:ext uri="{FF2B5EF4-FFF2-40B4-BE49-F238E27FC236}">
                <a16:creationId xmlns:a16="http://schemas.microsoft.com/office/drawing/2014/main" id="{058B501D-687B-2D82-0B0C-B748792DD49B}"/>
              </a:ext>
            </a:extLst>
          </p:cNvPr>
          <p:cNvPicPr>
            <a:picLocks noChangeAspect="1"/>
          </p:cNvPicPr>
          <p:nvPr/>
        </p:nvPicPr>
        <p:blipFill>
          <a:blip r:embed="rId2"/>
          <a:stretch>
            <a:fillRect/>
          </a:stretch>
        </p:blipFill>
        <p:spPr>
          <a:xfrm>
            <a:off x="7690091" y="2497132"/>
            <a:ext cx="3663709" cy="741872"/>
          </a:xfrm>
          <a:prstGeom prst="rect">
            <a:avLst/>
          </a:prstGeom>
        </p:spPr>
      </p:pic>
      <p:pic>
        <p:nvPicPr>
          <p:cNvPr id="7" name="Image 6">
            <a:extLst>
              <a:ext uri="{FF2B5EF4-FFF2-40B4-BE49-F238E27FC236}">
                <a16:creationId xmlns:a16="http://schemas.microsoft.com/office/drawing/2014/main" id="{14995187-A795-501D-2E56-375A4235558C}"/>
              </a:ext>
            </a:extLst>
          </p:cNvPr>
          <p:cNvPicPr>
            <a:picLocks noChangeAspect="1"/>
          </p:cNvPicPr>
          <p:nvPr/>
        </p:nvPicPr>
        <p:blipFill>
          <a:blip r:embed="rId3"/>
          <a:stretch>
            <a:fillRect/>
          </a:stretch>
        </p:blipFill>
        <p:spPr>
          <a:xfrm>
            <a:off x="7690091" y="4685072"/>
            <a:ext cx="3663709" cy="542535"/>
          </a:xfrm>
          <a:prstGeom prst="rect">
            <a:avLst/>
          </a:prstGeom>
        </p:spPr>
      </p:pic>
    </p:spTree>
    <p:extLst>
      <p:ext uri="{BB962C8B-B14F-4D97-AF65-F5344CB8AC3E}">
        <p14:creationId xmlns:p14="http://schemas.microsoft.com/office/powerpoint/2010/main" val="22139974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CD9E6C-1B85-1203-1817-7C77A92BA489}"/>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0FF81F3-A78B-DFCD-08E1-07A1723B1CE9}"/>
              </a:ext>
            </a:extLst>
          </p:cNvPr>
          <p:cNvSpPr>
            <a:spLocks noGrp="1"/>
          </p:cNvSpPr>
          <p:nvPr>
            <p:ph type="title"/>
          </p:nvPr>
        </p:nvSpPr>
        <p:spPr/>
        <p:txBody>
          <a:bodyPr/>
          <a:lstStyle/>
          <a:p>
            <a:r>
              <a:rPr lang="fr-FR" dirty="0"/>
              <a:t>Analyse exploratoire</a:t>
            </a:r>
          </a:p>
        </p:txBody>
      </p:sp>
      <p:sp>
        <p:nvSpPr>
          <p:cNvPr id="3" name="Espace réservé du texte 2">
            <a:extLst>
              <a:ext uri="{FF2B5EF4-FFF2-40B4-BE49-F238E27FC236}">
                <a16:creationId xmlns:a16="http://schemas.microsoft.com/office/drawing/2014/main" id="{F0216C0F-FF64-0362-3D1A-6670B1775284}"/>
              </a:ext>
            </a:extLst>
          </p:cNvPr>
          <p:cNvSpPr>
            <a:spLocks noGrp="1"/>
          </p:cNvSpPr>
          <p:nvPr>
            <p:ph type="body" idx="1"/>
          </p:nvPr>
        </p:nvSpPr>
        <p:spPr/>
        <p:txBody>
          <a:bodyPr/>
          <a:lstStyle/>
          <a:p>
            <a:r>
              <a:rPr lang="fr-FR" dirty="0"/>
              <a:t>Des tags généraux aux cas particuliers</a:t>
            </a:r>
          </a:p>
        </p:txBody>
      </p:sp>
    </p:spTree>
    <p:extLst>
      <p:ext uri="{BB962C8B-B14F-4D97-AF65-F5344CB8AC3E}">
        <p14:creationId xmlns:p14="http://schemas.microsoft.com/office/powerpoint/2010/main" val="32005977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F35DDB5E-50CB-6209-6785-164F1215F4DA}"/>
              </a:ext>
            </a:extLst>
          </p:cNvPr>
          <p:cNvSpPr txBox="1">
            <a:spLocks/>
          </p:cNvSpPr>
          <p:nvPr/>
        </p:nvSpPr>
        <p:spPr>
          <a:xfrm>
            <a:off x="838200" y="579428"/>
            <a:ext cx="10515600" cy="6294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fr-FR" dirty="0"/>
              <a:t>Analyse de différents Tops 10</a:t>
            </a:r>
          </a:p>
        </p:txBody>
      </p:sp>
      <p:sp>
        <p:nvSpPr>
          <p:cNvPr id="6" name="Espace réservé du contenu 2">
            <a:extLst>
              <a:ext uri="{FF2B5EF4-FFF2-40B4-BE49-F238E27FC236}">
                <a16:creationId xmlns:a16="http://schemas.microsoft.com/office/drawing/2014/main" id="{7E7505CF-50F1-0C70-D1AA-9DB626EB2E37}"/>
              </a:ext>
            </a:extLst>
          </p:cNvPr>
          <p:cNvSpPr txBox="1">
            <a:spLocks/>
          </p:cNvSpPr>
          <p:nvPr/>
        </p:nvSpPr>
        <p:spPr>
          <a:xfrm>
            <a:off x="8398199" y="1669374"/>
            <a:ext cx="2955600" cy="4609198"/>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fr-FR" sz="1800" dirty="0"/>
              <a:t>On remarque que, bien que les classements ne soient pas strictement  identiques, on retrouve facilement les mêmes tags en tête.</a:t>
            </a:r>
          </a:p>
          <a:p>
            <a:pPr algn="just"/>
            <a:endParaRPr lang="fr-FR" sz="1800" dirty="0"/>
          </a:p>
          <a:p>
            <a:pPr algn="just"/>
            <a:endParaRPr lang="fr-FR" sz="1800" dirty="0"/>
          </a:p>
        </p:txBody>
      </p:sp>
      <p:pic>
        <p:nvPicPr>
          <p:cNvPr id="3" name="Image 2">
            <a:extLst>
              <a:ext uri="{FF2B5EF4-FFF2-40B4-BE49-F238E27FC236}">
                <a16:creationId xmlns:a16="http://schemas.microsoft.com/office/drawing/2014/main" id="{7755A00B-7AE8-7F21-21AF-62FB5CC2D0EC}"/>
              </a:ext>
            </a:extLst>
          </p:cNvPr>
          <p:cNvPicPr>
            <a:picLocks noChangeAspect="1"/>
          </p:cNvPicPr>
          <p:nvPr/>
        </p:nvPicPr>
        <p:blipFill>
          <a:blip r:embed="rId2"/>
          <a:stretch>
            <a:fillRect/>
          </a:stretch>
        </p:blipFill>
        <p:spPr>
          <a:xfrm>
            <a:off x="838199" y="1669374"/>
            <a:ext cx="7560000" cy="4610173"/>
          </a:xfrm>
          <a:prstGeom prst="rect">
            <a:avLst/>
          </a:prstGeom>
        </p:spPr>
      </p:pic>
    </p:spTree>
    <p:extLst>
      <p:ext uri="{BB962C8B-B14F-4D97-AF65-F5344CB8AC3E}">
        <p14:creationId xmlns:p14="http://schemas.microsoft.com/office/powerpoint/2010/main" val="20304856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À bandes">
  <a:themeElements>
    <a:clrScheme name="À bandes">
      <a:dk1>
        <a:srgbClr val="2C2C2C"/>
      </a:dk1>
      <a:lt1>
        <a:srgbClr val="FFFFFF"/>
      </a:lt1>
      <a:dk2>
        <a:srgbClr val="099BDD"/>
      </a:dk2>
      <a:lt2>
        <a:srgbClr val="F2F2F2"/>
      </a:lt2>
      <a:accent1>
        <a:srgbClr val="FFC000"/>
      </a:accent1>
      <a:accent2>
        <a:srgbClr val="A5D028"/>
      </a:accent2>
      <a:accent3>
        <a:srgbClr val="08CC78"/>
      </a:accent3>
      <a:accent4>
        <a:srgbClr val="F24099"/>
      </a:accent4>
      <a:accent5>
        <a:srgbClr val="828288"/>
      </a:accent5>
      <a:accent6>
        <a:srgbClr val="F56617"/>
      </a:accent6>
      <a:hlink>
        <a:srgbClr val="005DBA"/>
      </a:hlink>
      <a:folHlink>
        <a:srgbClr val="6C606A"/>
      </a:folHlink>
    </a:clrScheme>
    <a:fontScheme name="À bande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À bandes">
      <a:fillStyleLst>
        <a:solidFill>
          <a:schemeClr val="phClr"/>
        </a:solidFill>
        <a:gradFill rotWithShape="1">
          <a:gsLst>
            <a:gs pos="0">
              <a:schemeClr val="phClr">
                <a:tint val="65000"/>
                <a:satMod val="120000"/>
                <a:lumMod val="107000"/>
              </a:schemeClr>
            </a:gs>
            <a:gs pos="50000">
              <a:schemeClr val="phClr">
                <a:tint val="70000"/>
                <a:satMod val="124000"/>
                <a:lumMod val="103000"/>
              </a:schemeClr>
            </a:gs>
            <a:gs pos="100000">
              <a:schemeClr val="phClr">
                <a:tint val="85000"/>
                <a:satMod val="120000"/>
                <a:lumMod val="100000"/>
              </a:schemeClr>
            </a:gs>
          </a:gsLst>
          <a:lin ang="5400000" scaled="0"/>
        </a:gradFill>
        <a:gradFill rotWithShape="1">
          <a:gsLst>
            <a:gs pos="0">
              <a:schemeClr val="phClr">
                <a:tint val="85000"/>
                <a:shade val="98000"/>
                <a:satMod val="110000"/>
                <a:lumMod val="103000"/>
              </a:schemeClr>
            </a:gs>
            <a:gs pos="50000">
              <a:schemeClr val="phClr">
                <a:shade val="85000"/>
                <a:satMod val="105000"/>
                <a:lumMod val="100000"/>
              </a:schemeClr>
            </a:gs>
            <a:gs pos="100000">
              <a:schemeClr val="phClr">
                <a:shade val="60000"/>
                <a:satMod val="12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15875" dir="5400000" algn="ctr" rotWithShape="0">
              <a:srgbClr val="000000">
                <a:alpha val="68000"/>
              </a:srgbClr>
            </a:outerShdw>
          </a:effectLst>
        </a:effectStyle>
        <a:effectStyle>
          <a:effectLst>
            <a:outerShdw blurRad="88900" dist="27940" dir="5400000" algn="ctr" rotWithShape="0">
              <a:srgbClr val="000000">
                <a:alpha val="63000"/>
              </a:srgbClr>
            </a:outerShdw>
          </a:effectLst>
        </a:effectStyle>
      </a:effectStyleLst>
      <a:bgFillStyleLst>
        <a:solidFill>
          <a:schemeClr val="phClr"/>
        </a:solidFill>
        <a:blipFill rotWithShape="1">
          <a:blip xmlns:r="http://schemas.openxmlformats.org/officeDocument/2006/relationships" r:embed="rId1">
            <a:duotone>
              <a:schemeClr val="phClr"/>
              <a:schemeClr val="phClr">
                <a:shade val="91000"/>
                <a:satMod val="105000"/>
              </a:schemeClr>
            </a:duotone>
          </a:blip>
          <a:tile tx="0" ty="0" sx="100000" sy="100000" flip="none" algn="tl"/>
        </a:blipFill>
        <a:gradFill rotWithShape="1">
          <a:gsLst>
            <a:gs pos="0">
              <a:schemeClr val="phClr">
                <a:tint val="100000"/>
                <a:shade val="0"/>
                <a:satMod val="100000"/>
              </a:schemeClr>
            </a:gs>
            <a:gs pos="100000">
              <a:schemeClr val="phClr">
                <a:shade val="10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Banded" id="{98DFF888-2449-4D28-977C-6306C017633E}" vid="{9792607F-9579-4224-82FF-9C88C3E1E53D}"/>
    </a:ext>
  </a:extLst>
</a:theme>
</file>

<file path=docProps/app.xml><?xml version="1.0" encoding="utf-8"?>
<Properties xmlns="http://schemas.openxmlformats.org/officeDocument/2006/extended-properties" xmlns:vt="http://schemas.openxmlformats.org/officeDocument/2006/docPropsVTypes">
  <Template>TM03090430[[fn=À bandes]]</Template>
  <TotalTime>387</TotalTime>
  <Words>1443</Words>
  <Application>Microsoft Office PowerPoint</Application>
  <PresentationFormat>Grand écran</PresentationFormat>
  <Paragraphs>111</Paragraphs>
  <Slides>25</Slides>
  <Notes>0</Notes>
  <HiddenSlides>0</HiddenSlides>
  <MMClips>0</MMClips>
  <ScaleCrop>false</ScaleCrop>
  <HeadingPairs>
    <vt:vector size="6" baseType="variant">
      <vt:variant>
        <vt:lpstr>Polices utilisées</vt:lpstr>
      </vt:variant>
      <vt:variant>
        <vt:i4>2</vt:i4>
      </vt:variant>
      <vt:variant>
        <vt:lpstr>Thème</vt:lpstr>
      </vt:variant>
      <vt:variant>
        <vt:i4>1</vt:i4>
      </vt:variant>
      <vt:variant>
        <vt:lpstr>Titres des diapositives</vt:lpstr>
      </vt:variant>
      <vt:variant>
        <vt:i4>25</vt:i4>
      </vt:variant>
    </vt:vector>
  </HeadingPairs>
  <TitlesOfParts>
    <vt:vector size="28" baseType="lpstr">
      <vt:lpstr>Corbel</vt:lpstr>
      <vt:lpstr>Wingdings</vt:lpstr>
      <vt:lpstr>À bandes</vt:lpstr>
      <vt:lpstr>Projet final de formation Data Analyst</vt:lpstr>
      <vt:lpstr>Introduction et Problématique</vt:lpstr>
      <vt:lpstr>Le contexte :</vt:lpstr>
      <vt:lpstr>Données et préparation</vt:lpstr>
      <vt:lpstr>Préparation du fichier Twitch</vt:lpstr>
      <vt:lpstr>Préparation du fichier Steam</vt:lpstr>
      <vt:lpstr>Travaux Annexes</vt:lpstr>
      <vt:lpstr>Analyse exploratoire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Recommandations business</vt:lpstr>
      <vt:lpstr>Miser sur le multijoueur en priorité</vt:lpstr>
      <vt:lpstr>Les petits plus qui aident</vt:lpstr>
      <vt:lpstr>Sources</vt:lpstr>
      <vt:lpstr>Glossaire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Camille DROUHOT</dc:creator>
  <cp:lastModifiedBy>Camille DROUHOT</cp:lastModifiedBy>
  <cp:revision>26</cp:revision>
  <dcterms:created xsi:type="dcterms:W3CDTF">2025-10-20T08:17:02Z</dcterms:created>
  <dcterms:modified xsi:type="dcterms:W3CDTF">2025-10-23T08:08:12Z</dcterms:modified>
</cp:coreProperties>
</file>