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roxima Nova"/>
      <p:regular r:id="rId47"/>
      <p:bold r:id="rId48"/>
      <p:italic r:id="rId49"/>
      <p:boldItalic r:id="rId50"/>
    </p:embeddedFon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ProximaNova-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3ace032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3ace032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3ace032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3ace032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3ace0324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3ace0324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3ace0324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3ace0324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3ace032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3ace032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3ace0324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3ace0324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3ace0324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3ace0324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3ace032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3ace032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3ace032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3ace032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3ace0324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3ace0324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dda6cb2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dda6cb2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3ace0324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3ace032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3ace0324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3ace0324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3ace0324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3ace0324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3ace0324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3ace0324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654cf29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654cf29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654cf29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654cf29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654cf29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8654cf29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654cf29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654cf29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654cf29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654cf29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654cf29d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654cf29d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3aa814c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3aa814c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3ace0324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3ace0324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654cf29d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654cf29d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654cf29d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654cf29d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654cf29d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654cf29d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654cf29d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654cf29d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654cf29d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654cf29d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654cf29d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654cf29d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654cf29d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654cf29d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8654cf29d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8654cf29d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8654cf29d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8654cf29d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3aa814c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3aa814c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8654cf29d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8654cf29d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654cf29d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654cf29d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3ace032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3ace032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3ace032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3ace032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3ace032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3ace032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3ace032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3ace032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3ace032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3ace032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
            <a:ext cx="9144000" cy="5143500"/>
          </a:xfrm>
          <a:prstGeom prst="rect">
            <a:avLst/>
          </a:prstGeom>
          <a:noFill/>
          <a:ln>
            <a:noFill/>
          </a:ln>
        </p:spPr>
      </p:pic>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3">
            <a:alphaModFix/>
          </a:blip>
          <a:stretch>
            <a:fillRect/>
          </a:stretch>
        </p:blipFill>
        <p:spPr>
          <a:xfrm>
            <a:off x="7519076" y="4312962"/>
            <a:ext cx="1313227" cy="5811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1"/>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66" name="Google Shape;66;p11"/>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V Presentation Tempalte" type="blank">
  <p:cSld name="BLANK">
    <p:spTree>
      <p:nvGrpSpPr>
        <p:cNvPr id="67" name="Shape 67"/>
        <p:cNvGrpSpPr/>
        <p:nvPr/>
      </p:nvGrpSpPr>
      <p:grpSpPr>
        <a:xfrm>
          <a:off x="0" y="0"/>
          <a:ext cx="0" cy="0"/>
          <a:chOff x="0" y="0"/>
          <a:chExt cx="0" cy="0"/>
        </a:xfrm>
      </p:grpSpPr>
      <p:sp>
        <p:nvSpPr>
          <p:cNvPr id="68" name="Google Shape;6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4"/>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24" name="Google Shape;24;p4"/>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5"/>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31" name="Google Shape;31;p5"/>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5" name="Google Shape;35;p6"/>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36" name="Google Shape;36;p6"/>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7"/>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42" name="Google Shape;42;p7"/>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8"/>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47" name="Google Shape;47;p8"/>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9"/>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55" name="Google Shape;55;p9"/>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0"/>
          <p:cNvPicPr preferRelativeResize="0"/>
          <p:nvPr/>
        </p:nvPicPr>
        <p:blipFill rotWithShape="1">
          <a:blip r:embed="rId2">
            <a:alphaModFix/>
          </a:blip>
          <a:srcRect b="0" l="0" r="0" t="0"/>
          <a:stretch/>
        </p:blipFill>
        <p:spPr>
          <a:xfrm>
            <a:off x="4783950" y="0"/>
            <a:ext cx="4360048" cy="5143500"/>
          </a:xfrm>
          <a:prstGeom prst="rect">
            <a:avLst/>
          </a:prstGeom>
          <a:noFill/>
          <a:ln>
            <a:noFill/>
          </a:ln>
        </p:spPr>
      </p:pic>
      <p:pic>
        <p:nvPicPr>
          <p:cNvPr id="60" name="Google Shape;60;p10"/>
          <p:cNvPicPr preferRelativeResize="0"/>
          <p:nvPr/>
        </p:nvPicPr>
        <p:blipFill>
          <a:blip r:embed="rId3">
            <a:alphaModFix/>
          </a:blip>
          <a:stretch>
            <a:fillRect/>
          </a:stretch>
        </p:blipFill>
        <p:spPr>
          <a:xfrm>
            <a:off x="7609901" y="440812"/>
            <a:ext cx="1313227" cy="58112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HTTP/CORS" TargetMode="External"/><Relationship Id="rId4" Type="http://schemas.openxmlformats.org/officeDocument/2006/relationships/hyperlink" Target="https://caniuse.com/sharedwork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API/MessagePort#:~:text=The%20MessagePort%20interface%20of%20the,MessagePort%20is%20a%20transferable%20object." TargetMode="External"/><Relationship Id="rId4" Type="http://schemas.openxmlformats.org/officeDocument/2006/relationships/hyperlink" Target="https://developer.mozilla.org/en-US/docs/Web/API/Channel_Messaging_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vuejs.org/" TargetMode="External"/><Relationship Id="rId4" Type="http://schemas.openxmlformats.org/officeDocument/2006/relationships/hyperlink" Target="https://webpack.js.org/" TargetMode="External"/><Relationship Id="rId5" Type="http://schemas.openxmlformats.org/officeDocument/2006/relationships/hyperlink" Target="https://vuex.vuej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cv.engineering/posts/managing-refresh-tokens-with-a-shared-web-wor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javascript.com/" TargetMode="External"/><Relationship Id="rId4" Type="http://schemas.openxmlformats.org/officeDocument/2006/relationships/hyperlink" Target="https://vuejs.org/" TargetMode="External"/><Relationship Id="rId5" Type="http://schemas.openxmlformats.org/officeDocument/2006/relationships/hyperlink" Target="https://vuex.vuejs.org/" TargetMode="External"/><Relationship Id="rId6" Type="http://schemas.openxmlformats.org/officeDocument/2006/relationships/hyperlink" Target="https://auth0.com/blog/refresh-tokens-what-are-they-and-when-to-use-the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OAuth"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wt.i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acv.engineering/posts/managing-refresh-tokens-with-a-shared-web-worker/" TargetMode="External"/><Relationship Id="rId4" Type="http://schemas.openxmlformats.org/officeDocument/2006/relationships/hyperlink" Target="https://github.com/camillekaniecki/connect-tech-2022-shared-web-work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uth0.com/docs/authenticate/login/configure-silent-authentic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aniuse.com/webworker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Arial"/>
                <a:ea typeface="Arial"/>
                <a:cs typeface="Arial"/>
                <a:sym typeface="Arial"/>
              </a:rPr>
              <a:t>Shared web workers -- A new way to manage token refresh requests</a:t>
            </a:r>
            <a:endParaRPr/>
          </a:p>
        </p:txBody>
      </p:sp>
      <p:sp>
        <p:nvSpPr>
          <p:cNvPr id="74" name="Google Shape;74;p13"/>
          <p:cNvSpPr txBox="1"/>
          <p:nvPr>
            <p:ph idx="1" type="subTitle"/>
          </p:nvPr>
        </p:nvSpPr>
        <p:spPr>
          <a:xfrm>
            <a:off x="311700" y="2834125"/>
            <a:ext cx="8520600" cy="124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crazy idea brought to you by</a:t>
            </a:r>
            <a:endParaRPr/>
          </a:p>
          <a:p>
            <a:pPr indent="0" lvl="0" marL="0" rtl="0" algn="ctr">
              <a:spcBef>
                <a:spcPts val="0"/>
              </a:spcBef>
              <a:spcAft>
                <a:spcPts val="0"/>
              </a:spcAft>
              <a:buNone/>
            </a:pPr>
            <a:r>
              <a:rPr lang="en"/>
              <a:t>Camille Kaniecki, SE III at ACV Auctions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Couple of Caveats</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09600" rtl="0" algn="l">
              <a:spcBef>
                <a:spcPts val="0"/>
              </a:spcBef>
              <a:spcAft>
                <a:spcPts val="0"/>
              </a:spcAft>
              <a:buClr>
                <a:schemeClr val="dk2"/>
              </a:buClr>
              <a:buSzPts val="1800"/>
              <a:buFont typeface="Roboto"/>
              <a:buAutoNum type="arabicPeriod"/>
            </a:pPr>
            <a:r>
              <a:rPr lang="en"/>
              <a:t>For a web worker to collaborate with a web application, they must all be within the same domain (</a:t>
            </a:r>
            <a:r>
              <a:rPr lang="en">
                <a:uFill>
                  <a:noFill/>
                </a:uFill>
                <a:hlinkClick r:id="rId3"/>
              </a:rPr>
              <a:t>CORS</a:t>
            </a:r>
            <a:r>
              <a:rPr lang="en"/>
              <a:t> same-origin policy).</a:t>
            </a:r>
            <a:endParaRPr/>
          </a:p>
          <a:p>
            <a:pPr indent="-342900" lvl="0" marL="609600" rtl="0" algn="l">
              <a:spcBef>
                <a:spcPts val="0"/>
              </a:spcBef>
              <a:spcAft>
                <a:spcPts val="0"/>
              </a:spcAft>
              <a:buClr>
                <a:schemeClr val="dk2"/>
              </a:buClr>
              <a:buSzPts val="1800"/>
              <a:buFont typeface="Arial"/>
              <a:buAutoNum type="arabicPeriod"/>
            </a:pPr>
            <a:r>
              <a:rPr lang="en"/>
              <a:t>Web workers are unable to access DOM elements or the window object.</a:t>
            </a:r>
            <a:endParaRPr/>
          </a:p>
          <a:p>
            <a:pPr indent="-342900" lvl="0" marL="609600" rtl="0" algn="l">
              <a:spcBef>
                <a:spcPts val="0"/>
              </a:spcBef>
              <a:spcAft>
                <a:spcPts val="0"/>
              </a:spcAft>
              <a:buClr>
                <a:schemeClr val="dk2"/>
              </a:buClr>
              <a:buSzPts val="1800"/>
              <a:buFont typeface="Roboto"/>
              <a:buAutoNum type="arabicPeriod"/>
            </a:pPr>
            <a:r>
              <a:rPr lang="en"/>
              <a:t>Shared web workers (covered next) </a:t>
            </a:r>
            <a:r>
              <a:rPr lang="en">
                <a:uFill>
                  <a:noFill/>
                </a:uFill>
                <a:hlinkClick r:id="rId4"/>
              </a:rPr>
              <a:t>are not supported</a:t>
            </a:r>
            <a:r>
              <a:rPr lang="en"/>
              <a:t> by many mobile web browsers. Arguably, this is not much of a detriment to adoption because most mobile application usage does not rely on multiple browser tabs.</a:t>
            </a:r>
            <a:endParaRPr/>
          </a:p>
          <a:p>
            <a:pPr indent="0" lvl="0" marL="0" rtl="0" algn="l">
              <a:spcBef>
                <a:spcPts val="5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Web Workers</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mainly two kinds:</a:t>
            </a:r>
            <a:endParaRPr/>
          </a:p>
          <a:p>
            <a:pPr indent="-342900" lvl="0" marL="457200" rtl="0" algn="l">
              <a:spcBef>
                <a:spcPts val="1600"/>
              </a:spcBef>
              <a:spcAft>
                <a:spcPts val="0"/>
              </a:spcAft>
              <a:buSzPts val="1800"/>
              <a:buAutoNum type="arabicPeriod"/>
            </a:pPr>
            <a:r>
              <a:rPr lang="en"/>
              <a:t>Web worker</a:t>
            </a:r>
            <a:endParaRPr/>
          </a:p>
          <a:p>
            <a:pPr indent="-317500" lvl="1" marL="914400" rtl="0" algn="l">
              <a:spcBef>
                <a:spcPts val="0"/>
              </a:spcBef>
              <a:spcAft>
                <a:spcPts val="0"/>
              </a:spcAft>
              <a:buSzPts val="1400"/>
              <a:buAutoNum type="alphaLcPeriod"/>
            </a:pPr>
            <a:r>
              <a:rPr lang="en"/>
              <a:t>Can only be accessed by the script which created it</a:t>
            </a:r>
            <a:endParaRPr/>
          </a:p>
          <a:p>
            <a:pPr indent="-342900" lvl="0" marL="457200" rtl="0" algn="l">
              <a:spcBef>
                <a:spcPts val="0"/>
              </a:spcBef>
              <a:spcAft>
                <a:spcPts val="0"/>
              </a:spcAft>
              <a:buSzPts val="1800"/>
              <a:buAutoNum type="arabicPeriod"/>
            </a:pPr>
            <a:r>
              <a:rPr lang="en"/>
              <a:t>Shared web worker</a:t>
            </a:r>
            <a:endParaRPr/>
          </a:p>
          <a:p>
            <a:pPr indent="-317500" lvl="1" marL="914400" rtl="0" algn="l">
              <a:spcBef>
                <a:spcPts val="0"/>
              </a:spcBef>
              <a:spcAft>
                <a:spcPts val="0"/>
              </a:spcAft>
              <a:buSzPts val="1400"/>
              <a:buAutoNum type="alphaLcPeriod"/>
            </a:pPr>
            <a:r>
              <a:rPr lang="en"/>
              <a:t>Can be accessed by any script in any browser tab (from the same domain)</a:t>
            </a:r>
            <a:endParaRPr/>
          </a:p>
          <a:p>
            <a:pPr indent="0" lvl="0" marL="0" rtl="0" algn="l">
              <a:spcBef>
                <a:spcPts val="1600"/>
              </a:spcBef>
              <a:spcAft>
                <a:spcPts val="1600"/>
              </a:spcAft>
              <a:buNone/>
            </a:pPr>
            <a:r>
              <a:rPr lang="en"/>
              <a:t>(We are disregarding service worker and others from the scope of this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 case</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web workers have the potential to serve as the perfect vehicle to manage token refresh cycles for SPAs since they can “listen” to multiple open tabs simultaneously.</a:t>
            </a:r>
            <a:endParaRPr/>
          </a:p>
          <a:p>
            <a:pPr indent="0" lvl="0" marL="0" rtl="0" algn="l">
              <a:spcBef>
                <a:spcPts val="1600"/>
              </a:spcBef>
              <a:spcAft>
                <a:spcPts val="1600"/>
              </a:spcAft>
              <a:buNone/>
            </a:pPr>
            <a:r>
              <a:rPr lang="en"/>
              <a:t>In fact, shared web workers are accessible to not only the browser application, but also other applications and even other web workers themselves.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the hood</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mechanism by which shared web workers communicate with these objects is via the browser </a:t>
            </a:r>
            <a:r>
              <a:rPr lang="en" u="sng">
                <a:solidFill>
                  <a:schemeClr val="hlink"/>
                </a:solidFill>
                <a:hlinkClick r:id="rId3"/>
              </a:rPr>
              <a:t>MessagePort object</a:t>
            </a:r>
            <a:r>
              <a:rPr lang="en"/>
              <a:t>. </a:t>
            </a:r>
            <a:endParaRPr/>
          </a:p>
          <a:p>
            <a:pPr indent="0" lvl="0" marL="0" rtl="0" algn="l">
              <a:spcBef>
                <a:spcPts val="1600"/>
              </a:spcBef>
              <a:spcAft>
                <a:spcPts val="0"/>
              </a:spcAft>
              <a:buNone/>
            </a:pPr>
            <a:r>
              <a:rPr lang="en"/>
              <a:t>MessagePorts are an interface for the </a:t>
            </a:r>
            <a:r>
              <a:rPr lang="en" u="sng">
                <a:solidFill>
                  <a:schemeClr val="hlink"/>
                </a:solidFill>
                <a:hlinkClick r:id="rId4"/>
              </a:rPr>
              <a:t>Channel Messaging API</a:t>
            </a:r>
            <a:r>
              <a:rPr lang="en"/>
              <a:t> and come equipped with some basic functionality for handling events, such as connecting, sending messages, handling errors, and closing connections. </a:t>
            </a:r>
            <a:endParaRPr/>
          </a:p>
          <a:p>
            <a:pPr indent="0" lvl="0" marL="0" rtl="0" algn="l">
              <a:spcBef>
                <a:spcPts val="1600"/>
              </a:spcBef>
              <a:spcAft>
                <a:spcPts val="1600"/>
              </a:spcAft>
              <a:buNone/>
            </a:pPr>
            <a:r>
              <a:rPr lang="en"/>
              <a:t>You’ll see this in action in the examples to follow.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Prove it!</a:t>
            </a:r>
            <a:endParaRPr/>
          </a:p>
        </p:txBody>
      </p:sp>
      <p:sp>
        <p:nvSpPr>
          <p:cNvPr id="152" name="Google Shape;152;p2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I inspect a web worker?  Depends on the browser and the type of worker.</a:t>
            </a:r>
            <a:endParaRPr/>
          </a:p>
          <a:p>
            <a:pPr indent="0" lvl="0" marL="0" rtl="0" algn="l">
              <a:spcBef>
                <a:spcPts val="1600"/>
              </a:spcBef>
              <a:spcAft>
                <a:spcPts val="0"/>
              </a:spcAft>
              <a:buNone/>
            </a:pPr>
            <a:r>
              <a:rPr lang="en"/>
              <a:t>In Chrome, you can view any running web workers by opening up a new tab and navigating to </a:t>
            </a:r>
            <a:r>
              <a:rPr lang="en" sz="1500">
                <a:solidFill>
                  <a:srgbClr val="1E2740"/>
                </a:solidFill>
                <a:highlight>
                  <a:srgbClr val="FFFFFF"/>
                </a:highlight>
                <a:latin typeface="Courier New"/>
                <a:ea typeface="Courier New"/>
                <a:cs typeface="Courier New"/>
                <a:sym typeface="Courier New"/>
              </a:rPr>
              <a:t>chrome://inspect/#workers</a:t>
            </a:r>
            <a:r>
              <a:rPr lang="en">
                <a:solidFill>
                  <a:srgbClr val="1E2740"/>
                </a:solidFill>
                <a:highlight>
                  <a:srgbClr val="FFFFFF"/>
                </a:highlight>
              </a:rPr>
              <a:t> </a:t>
            </a:r>
            <a:r>
              <a:rPr lang="en"/>
              <a:t>in </a:t>
            </a:r>
            <a:r>
              <a:rPr lang="en"/>
              <a:t>the address bar.</a:t>
            </a:r>
            <a:endParaRPr/>
          </a:p>
          <a:p>
            <a:pPr indent="0" lvl="0" marL="0" rtl="0" algn="l">
              <a:spcBef>
                <a:spcPts val="1600"/>
              </a:spcBef>
              <a:spcAft>
                <a:spcPts val="0"/>
              </a:spcAft>
              <a:buNone/>
            </a:pPr>
            <a:r>
              <a:rPr lang="en"/>
              <a:t>A new window will appear with your web workers, as well as a separate console available for logging which is specific to your workers.</a:t>
            </a:r>
            <a:endParaRPr/>
          </a:p>
          <a:p>
            <a:pPr indent="0" lvl="0" marL="0" rtl="0" algn="l">
              <a:spcBef>
                <a:spcPts val="1600"/>
              </a:spcBef>
              <a:spcAft>
                <a:spcPts val="1600"/>
              </a:spcAft>
              <a:buNone/>
            </a:pPr>
            <a:r>
              <a:t/>
            </a:r>
            <a:endParaRPr/>
          </a:p>
        </p:txBody>
      </p:sp>
      <p:pic>
        <p:nvPicPr>
          <p:cNvPr id="153" name="Google Shape;153;p26"/>
          <p:cNvPicPr preferRelativeResize="0"/>
          <p:nvPr/>
        </p:nvPicPr>
        <p:blipFill>
          <a:blip r:embed="rId3">
            <a:alphaModFix/>
          </a:blip>
          <a:stretch>
            <a:fillRect/>
          </a:stretch>
        </p:blipFill>
        <p:spPr>
          <a:xfrm>
            <a:off x="2450450" y="3201300"/>
            <a:ext cx="6101499" cy="180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give you a full working example with a brand-new SPA, since we don’t have a readily available authorization service, we are instead going to focus on a more generic approach and walk you through the universal components of the </a:t>
            </a:r>
            <a:r>
              <a:rPr lang="en"/>
              <a:t>implementation</a:t>
            </a:r>
            <a:r>
              <a:rPr lang="en"/>
              <a:t> which you can then utilize in multiple frameworks of your choosing.</a:t>
            </a:r>
            <a:endParaRPr/>
          </a:p>
          <a:p>
            <a:pPr indent="0" lvl="0" marL="0" rtl="0" algn="l">
              <a:spcBef>
                <a:spcPts val="1600"/>
              </a:spcBef>
              <a:spcAft>
                <a:spcPts val="0"/>
              </a:spcAft>
              <a:buNone/>
            </a:pPr>
            <a:r>
              <a:rPr lang="en"/>
              <a:t>In our example, we will use components of:</a:t>
            </a:r>
            <a:endParaRPr/>
          </a:p>
          <a:p>
            <a:pPr indent="-342900" lvl="0" marL="457200" rtl="0" algn="l">
              <a:spcBef>
                <a:spcPts val="1600"/>
              </a:spcBef>
              <a:spcAft>
                <a:spcPts val="0"/>
              </a:spcAft>
              <a:buSzPts val="1800"/>
              <a:buChar char="●"/>
            </a:pPr>
            <a:r>
              <a:rPr lang="en" u="sng">
                <a:solidFill>
                  <a:schemeClr val="hlink"/>
                </a:solidFill>
                <a:hlinkClick r:id="rId3"/>
              </a:rPr>
              <a:t>Vue.js</a:t>
            </a:r>
            <a:r>
              <a:rPr lang="en"/>
              <a:t> (Vue2)</a:t>
            </a:r>
            <a:endParaRPr/>
          </a:p>
          <a:p>
            <a:pPr indent="-342900" lvl="0" marL="457200" rtl="0" algn="l">
              <a:spcBef>
                <a:spcPts val="0"/>
              </a:spcBef>
              <a:spcAft>
                <a:spcPts val="0"/>
              </a:spcAft>
              <a:buSzPts val="1800"/>
              <a:buChar char="●"/>
            </a:pPr>
            <a:r>
              <a:rPr lang="en" u="sng">
                <a:solidFill>
                  <a:schemeClr val="hlink"/>
                </a:solidFill>
                <a:hlinkClick r:id="rId4"/>
              </a:rPr>
              <a:t>Webpack</a:t>
            </a:r>
            <a:endParaRPr/>
          </a:p>
          <a:p>
            <a:pPr indent="-342900" lvl="0" marL="457200" rtl="0" algn="l">
              <a:spcBef>
                <a:spcPts val="0"/>
              </a:spcBef>
              <a:spcAft>
                <a:spcPts val="0"/>
              </a:spcAft>
              <a:buSzPts val="1800"/>
              <a:buChar char="●"/>
            </a:pPr>
            <a:r>
              <a:rPr lang="en" u="sng">
                <a:solidFill>
                  <a:schemeClr val="hlink"/>
                </a:solidFill>
                <a:hlinkClick r:id="rId5"/>
              </a:rPr>
              <a:t>Vuex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Part 1</a:t>
            </a:r>
            <a:endParaRPr/>
          </a:p>
        </p:txBody>
      </p:sp>
      <p:sp>
        <p:nvSpPr>
          <p:cNvPr id="165" name="Google Shape;165;p28"/>
          <p:cNvSpPr txBox="1"/>
          <p:nvPr>
            <p:ph idx="1" type="body"/>
          </p:nvPr>
        </p:nvSpPr>
        <p:spPr>
          <a:xfrm>
            <a:off x="311700" y="1152475"/>
            <a:ext cx="473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Worker Initialization Files</a:t>
            </a:r>
            <a:endParaRPr b="1"/>
          </a:p>
          <a:p>
            <a:pPr indent="0" lvl="0" marL="0" rtl="0" algn="l">
              <a:spcBef>
                <a:spcPts val="1600"/>
              </a:spcBef>
              <a:spcAft>
                <a:spcPts val="0"/>
              </a:spcAft>
              <a:buNone/>
            </a:pPr>
            <a:r>
              <a:rPr lang="en"/>
              <a:t>These are the files which call upon the browser’s MessagePort Object</a:t>
            </a:r>
            <a:endParaRPr/>
          </a:p>
          <a:p>
            <a:pPr indent="0" lvl="0" marL="0" rtl="0" algn="l">
              <a:spcBef>
                <a:spcPts val="1600"/>
              </a:spcBef>
              <a:spcAft>
                <a:spcPts val="1600"/>
              </a:spcAft>
              <a:buNone/>
            </a:pPr>
            <a:r>
              <a:rPr lang="en"/>
              <a:t>Since these will run within the shared web worker, they need to be outside of our src folder (hence they are in our /public folder, </a:t>
            </a:r>
            <a:r>
              <a:rPr lang="en"/>
              <a:t>which</a:t>
            </a:r>
            <a:r>
              <a:rPr lang="en"/>
              <a:t> will be copied into our /dist folder via Webpack)</a:t>
            </a:r>
            <a:endParaRPr/>
          </a:p>
        </p:txBody>
      </p:sp>
      <p:pic>
        <p:nvPicPr>
          <p:cNvPr descr="Web Worker files in public folder" id="166" name="Google Shape;166;p28"/>
          <p:cNvPicPr preferRelativeResize="0"/>
          <p:nvPr/>
        </p:nvPicPr>
        <p:blipFill>
          <a:blip r:embed="rId3">
            <a:alphaModFix/>
          </a:blip>
          <a:stretch>
            <a:fillRect/>
          </a:stretch>
        </p:blipFill>
        <p:spPr>
          <a:xfrm>
            <a:off x="5437325" y="1152475"/>
            <a:ext cx="3394975" cy="365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Part 2</a:t>
            </a:r>
            <a:endParaRPr/>
          </a:p>
        </p:txBody>
      </p:sp>
      <p:sp>
        <p:nvSpPr>
          <p:cNvPr id="172" name="Google Shape;172;p29"/>
          <p:cNvSpPr txBox="1"/>
          <p:nvPr>
            <p:ph idx="1" type="body"/>
          </p:nvPr>
        </p:nvSpPr>
        <p:spPr>
          <a:xfrm>
            <a:off x="311700" y="1152475"/>
            <a:ext cx="597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Helper files (</a:t>
            </a:r>
            <a:r>
              <a:rPr i="1" lang="en"/>
              <a:t>custom utilities scripts</a:t>
            </a:r>
            <a:r>
              <a:rPr lang="en"/>
              <a:t>)</a:t>
            </a:r>
            <a:endParaRPr/>
          </a:p>
          <a:p>
            <a:pPr indent="0" lvl="0" marL="0" rtl="0" algn="l">
              <a:spcBef>
                <a:spcPts val="1600"/>
              </a:spcBef>
              <a:spcAft>
                <a:spcPts val="1600"/>
              </a:spcAft>
              <a:buNone/>
            </a:pPr>
            <a:r>
              <a:rPr lang="en"/>
              <a:t>These are the two files used to manage connections to the web workers.  Since these will actually need to interact with our main application thread, we include this in our src folder.</a:t>
            </a:r>
            <a:endParaRPr/>
          </a:p>
        </p:txBody>
      </p:sp>
      <p:pic>
        <p:nvPicPr>
          <p:cNvPr descr="Web Worker helps in our Vue.js application" id="173" name="Google Shape;173;p29"/>
          <p:cNvPicPr preferRelativeResize="0"/>
          <p:nvPr/>
        </p:nvPicPr>
        <p:blipFill>
          <a:blip r:embed="rId3">
            <a:alphaModFix/>
          </a:blip>
          <a:stretch>
            <a:fillRect/>
          </a:stretch>
        </p:blipFill>
        <p:spPr>
          <a:xfrm>
            <a:off x="6589210" y="1304875"/>
            <a:ext cx="2239640"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Part 3</a:t>
            </a:r>
            <a:endParaRPr/>
          </a:p>
        </p:txBody>
      </p:sp>
      <p:sp>
        <p:nvSpPr>
          <p:cNvPr id="179" name="Google Shape;179;p30"/>
          <p:cNvSpPr txBox="1"/>
          <p:nvPr>
            <p:ph idx="1" type="body"/>
          </p:nvPr>
        </p:nvSpPr>
        <p:spPr>
          <a:xfrm>
            <a:off x="311700" y="1152475"/>
            <a:ext cx="622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App.js, we’ll have a few lines of code to actually initialize our web workers as well as our token refresh interval.</a:t>
            </a:r>
            <a:endParaRPr/>
          </a:p>
          <a:p>
            <a:pPr indent="0" lvl="0" marL="0" rtl="0" algn="l">
              <a:spcBef>
                <a:spcPts val="1600"/>
              </a:spcBef>
              <a:spcAft>
                <a:spcPts val="1600"/>
              </a:spcAft>
              <a:buNone/>
            </a:pPr>
            <a:r>
              <a:rPr lang="en"/>
              <a:t>We will cover this briefly and focus on the important bits, as each application will be different and have different utilization of </a:t>
            </a:r>
            <a:r>
              <a:rPr lang="en">
                <a:latin typeface="Roboto Mono"/>
                <a:ea typeface="Roboto Mono"/>
                <a:cs typeface="Roboto Mono"/>
                <a:sym typeface="Roboto Mono"/>
              </a:rPr>
              <a:t>App.vue</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this down…</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look at some lines of code outside of their use case context.</a:t>
            </a:r>
            <a:endParaRPr/>
          </a:p>
          <a:p>
            <a:pPr indent="0" lvl="0" marL="0" rtl="0" algn="l">
              <a:spcBef>
                <a:spcPts val="1600"/>
              </a:spcBef>
              <a:spcAft>
                <a:spcPts val="0"/>
              </a:spcAft>
              <a:buNone/>
            </a:pPr>
            <a:r>
              <a:rPr lang="en"/>
              <a:t>For more information and better formatting (aka not slides!), refer to this article: </a:t>
            </a:r>
            <a:r>
              <a:rPr lang="en" u="sng">
                <a:solidFill>
                  <a:schemeClr val="hlink"/>
                </a:solidFill>
                <a:hlinkClick r:id="rId3"/>
              </a:rPr>
              <a:t>https://acv.engineering/posts/managing-refresh-tokens-with-a-shared-web-worker/</a:t>
            </a:r>
            <a:endParaRPr/>
          </a:p>
          <a:p>
            <a:pPr indent="0" lvl="0" marL="0" rtl="0" algn="l">
              <a:spcBef>
                <a:spcPts val="1600"/>
              </a:spcBef>
              <a:spcAft>
                <a:spcPts val="0"/>
              </a:spcAft>
              <a:buNone/>
            </a:pPr>
            <a:r>
              <a:rPr lang="en"/>
              <a:t>Keep in mind:</a:t>
            </a:r>
            <a:endParaRPr/>
          </a:p>
          <a:p>
            <a:pPr indent="-342900" lvl="0" marL="457200" rtl="0" algn="l">
              <a:spcBef>
                <a:spcPts val="1600"/>
              </a:spcBef>
              <a:spcAft>
                <a:spcPts val="0"/>
              </a:spcAft>
              <a:buSzPts val="1800"/>
              <a:buAutoNum type="arabicPeriod"/>
            </a:pPr>
            <a:r>
              <a:rPr lang="en"/>
              <a:t>Your individual use case may be different with regards to token refresh cycles</a:t>
            </a:r>
            <a:endParaRPr/>
          </a:p>
          <a:p>
            <a:pPr indent="-342900" lvl="0" marL="457200" rtl="0" algn="l">
              <a:spcBef>
                <a:spcPts val="0"/>
              </a:spcBef>
              <a:spcAft>
                <a:spcPts val="0"/>
              </a:spcAft>
              <a:buSzPts val="1800"/>
              <a:buAutoNum type="arabicPeriod"/>
            </a:pPr>
            <a:r>
              <a:rPr lang="en"/>
              <a:t>This is not a fully bootstrapped example, but will instead aim to show you the components’ potentiality that you can then appropriate and adapt to fit the needs of your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a:t>
            </a:r>
            <a:endParaRPr/>
          </a:p>
        </p:txBody>
      </p:sp>
      <p:sp>
        <p:nvSpPr>
          <p:cNvPr id="80" name="Google Shape;8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a:t>
            </a:r>
            <a:endParaRPr/>
          </a:p>
          <a:p>
            <a:pPr indent="0" lvl="0" marL="0" rtl="0" algn="l">
              <a:spcBef>
                <a:spcPts val="1600"/>
              </a:spcBef>
              <a:spcAft>
                <a:spcPts val="0"/>
              </a:spcAft>
              <a:buNone/>
            </a:pPr>
            <a:r>
              <a:rPr lang="en"/>
              <a:t>This session brought you you by a conference newbie.  Constructive feedback and questions following this presentation welcome! Please lower your expectations and resign yourself to some blatherings from a madwoman.</a:t>
            </a:r>
            <a:endParaRPr/>
          </a:p>
          <a:p>
            <a:pPr indent="0" lvl="0" marL="0" rtl="0" algn="l">
              <a:spcBef>
                <a:spcPts val="1600"/>
              </a:spcBef>
              <a:spcAft>
                <a:spcPts val="0"/>
              </a:spcAft>
              <a:buNone/>
            </a:pPr>
            <a:r>
              <a:rPr lang="en"/>
              <a:t>This presentation also assumes that you have some basic knowledge of </a:t>
            </a:r>
            <a:r>
              <a:rPr lang="en" u="sng">
                <a:solidFill>
                  <a:schemeClr val="hlink"/>
                </a:solidFill>
                <a:hlinkClick r:id="rId3"/>
              </a:rPr>
              <a:t>JavaScript</a:t>
            </a:r>
            <a:r>
              <a:rPr lang="en"/>
              <a:t>, </a:t>
            </a:r>
            <a:r>
              <a:rPr lang="en" u="sng">
                <a:solidFill>
                  <a:schemeClr val="hlink"/>
                </a:solidFill>
                <a:hlinkClick r:id="rId4"/>
              </a:rPr>
              <a:t>Vue.js</a:t>
            </a:r>
            <a:r>
              <a:rPr lang="en"/>
              <a:t>, </a:t>
            </a:r>
            <a:r>
              <a:rPr lang="en" u="sng">
                <a:solidFill>
                  <a:schemeClr val="hlink"/>
                </a:solidFill>
                <a:hlinkClick r:id="rId5"/>
              </a:rPr>
              <a:t>Vuex</a:t>
            </a:r>
            <a:r>
              <a:rPr lang="en"/>
              <a:t>, and </a:t>
            </a:r>
            <a:r>
              <a:rPr lang="en" u="sng">
                <a:solidFill>
                  <a:schemeClr val="hlink"/>
                </a:solidFill>
                <a:hlinkClick r:id="rId6"/>
              </a:rPr>
              <a:t>token refresh cycles</a:t>
            </a:r>
            <a:r>
              <a:rPr lang="en"/>
              <a:t>.</a:t>
            </a:r>
            <a:endParaRPr/>
          </a:p>
          <a:p>
            <a:pPr indent="0" lvl="0" marL="0" rtl="0" algn="l">
              <a:spcBef>
                <a:spcPts val="1600"/>
              </a:spcBef>
              <a:spcAft>
                <a:spcPts val="1600"/>
              </a:spcAft>
              <a:buNone/>
            </a:pPr>
            <a:r>
              <a:rPr lang="en"/>
              <a:t>Enjoy!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/public/sharedWorker.js</a:t>
            </a:r>
            <a:endParaRPr/>
          </a:p>
        </p:txBody>
      </p:sp>
      <p:sp>
        <p:nvSpPr>
          <p:cNvPr id="191" name="Google Shape;191;p32"/>
          <p:cNvSpPr txBox="1"/>
          <p:nvPr>
            <p:ph idx="1" type="body"/>
          </p:nvPr>
        </p:nvSpPr>
        <p:spPr>
          <a:xfrm>
            <a:off x="311700" y="1152475"/>
            <a:ext cx="473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Roboto Mono"/>
                <a:ea typeface="Roboto Mono"/>
                <a:cs typeface="Roboto Mono"/>
                <a:sym typeface="Roboto Mono"/>
              </a:rPr>
              <a:t>let timers =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const alreadyHaveTimerType = (dataType, obj) =&gt;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return obj.name === dataType;</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onconnect = (ev) =&gt; {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const [port] = ev.ports;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port.onmessage = (MessageEvent) =&gt;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const { eventName, data = {} } = MessageEvent.data;</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if (eventName === 'setInterval') {</a:t>
            </a:r>
            <a:endParaRPr sz="1050">
              <a:solidFill>
                <a:schemeClr val="dk1"/>
              </a:solidFill>
              <a:latin typeface="Roboto Mono"/>
              <a:ea typeface="Roboto Mono"/>
              <a:cs typeface="Roboto Mono"/>
              <a:sym typeface="Roboto Mono"/>
            </a:endParaRPr>
          </a:p>
          <a:p>
            <a:pPr indent="0" lvl="0" marL="0" rtl="0" algn="l">
              <a:spcBef>
                <a:spcPts val="1600"/>
              </a:spcBef>
              <a:spcAft>
                <a:spcPts val="1600"/>
              </a:spcAft>
              <a:buNone/>
            </a:pPr>
            <a:r>
              <a:t/>
            </a:r>
            <a:endParaRPr>
              <a:solidFill>
                <a:schemeClr val="dk1"/>
              </a:solidFill>
              <a:latin typeface="Roboto Mono"/>
              <a:ea typeface="Roboto Mono"/>
              <a:cs typeface="Roboto Mono"/>
              <a:sym typeface="Roboto Mono"/>
            </a:endParaRPr>
          </a:p>
        </p:txBody>
      </p:sp>
      <p:sp>
        <p:nvSpPr>
          <p:cNvPr id="192" name="Google Shape;192;p32"/>
          <p:cNvSpPr txBox="1"/>
          <p:nvPr/>
        </p:nvSpPr>
        <p:spPr>
          <a:xfrm>
            <a:off x="5043900" y="1152475"/>
            <a:ext cx="37884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Firstly, we initialize an array of timers.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step is not necessary, but it makes the code more reusable in that you can can simply add or remove as many different timers as you like with the same script.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example, you can use one timer for managing token refresh cycles, and another for polling on changes for some other data set, all with the same shared web worker.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solidFill>
                  <a:srgbClr val="1E2740"/>
                </a:solidFill>
                <a:latin typeface="Roboto"/>
                <a:ea typeface="Roboto"/>
                <a:cs typeface="Roboto"/>
                <a:sym typeface="Roboto"/>
              </a:rPr>
              <a:t>Next, we include a method </a:t>
            </a:r>
            <a:r>
              <a:rPr lang="en" sz="1500">
                <a:solidFill>
                  <a:srgbClr val="1E2740"/>
                </a:solidFill>
              </a:rPr>
              <a:t>(</a:t>
            </a:r>
            <a:r>
              <a:rPr lang="en" sz="1500">
                <a:solidFill>
                  <a:srgbClr val="1E2740"/>
                </a:solidFill>
                <a:latin typeface="Courier New"/>
                <a:ea typeface="Courier New"/>
                <a:cs typeface="Courier New"/>
                <a:sym typeface="Courier New"/>
              </a:rPr>
              <a:t>alreadyHaveTimerType</a:t>
            </a:r>
            <a:r>
              <a:rPr lang="en" sz="1500">
                <a:solidFill>
                  <a:srgbClr val="1E2740"/>
                </a:solidFill>
              </a:rPr>
              <a:t>)</a:t>
            </a:r>
            <a:r>
              <a:rPr lang="en">
                <a:solidFill>
                  <a:srgbClr val="1E2740"/>
                </a:solidFill>
                <a:latin typeface="Roboto"/>
                <a:ea typeface="Roboto"/>
                <a:cs typeface="Roboto"/>
                <a:sym typeface="Roboto"/>
              </a:rPr>
              <a:t> which will be used to make sure we don’t end up having concurrent timers performing the same function.</a:t>
            </a:r>
            <a:endParaRPr sz="1300">
              <a:latin typeface="Roboto"/>
              <a:ea typeface="Roboto"/>
              <a:cs typeface="Roboto"/>
              <a:sym typeface="Roboto"/>
            </a:endParaRPr>
          </a:p>
        </p:txBody>
      </p:sp>
      <p:cxnSp>
        <p:nvCxnSpPr>
          <p:cNvPr id="193" name="Google Shape;193;p32"/>
          <p:cNvCxnSpPr/>
          <p:nvPr/>
        </p:nvCxnSpPr>
        <p:spPr>
          <a:xfrm rot="10800000">
            <a:off x="1946900" y="1327150"/>
            <a:ext cx="3052800" cy="29700"/>
          </a:xfrm>
          <a:prstGeom prst="straightConnector1">
            <a:avLst/>
          </a:prstGeom>
          <a:noFill/>
          <a:ln cap="flat" cmpd="sng" w="9525">
            <a:solidFill>
              <a:srgbClr val="FF9900"/>
            </a:solidFill>
            <a:prstDash val="solid"/>
            <a:round/>
            <a:headEnd len="med" w="med" type="none"/>
            <a:tailEnd len="med" w="med" type="triangle"/>
          </a:ln>
        </p:spPr>
      </p:cxnSp>
      <p:cxnSp>
        <p:nvCxnSpPr>
          <p:cNvPr id="194" name="Google Shape;194;p32"/>
          <p:cNvCxnSpPr/>
          <p:nvPr/>
        </p:nvCxnSpPr>
        <p:spPr>
          <a:xfrm rot="10800000">
            <a:off x="3067750" y="2182800"/>
            <a:ext cx="1946700" cy="15633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/public/sharedWorker.js</a:t>
            </a:r>
            <a:endParaRPr/>
          </a:p>
        </p:txBody>
      </p:sp>
      <p:sp>
        <p:nvSpPr>
          <p:cNvPr id="200" name="Google Shape;200;p33"/>
          <p:cNvSpPr txBox="1"/>
          <p:nvPr>
            <p:ph idx="1" type="body"/>
          </p:nvPr>
        </p:nvSpPr>
        <p:spPr>
          <a:xfrm>
            <a:off x="311700" y="1152475"/>
            <a:ext cx="473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Roboto Mono"/>
                <a:ea typeface="Roboto Mono"/>
                <a:cs typeface="Roboto Mono"/>
                <a:sym typeface="Roboto Mono"/>
              </a:rPr>
              <a:t>let timers =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const alreadyHaveTimerType = (dataType, obj) =&gt;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return obj.name === dataType;</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onconnect = (ev) =&gt; {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const [port] = ev.ports;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port.onmessage = (MessageEvent) =&gt; {</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const { eventName, data = {} } = MessageEvent.data;</a:t>
            </a:r>
            <a:endParaRPr sz="1050">
              <a:solidFill>
                <a:schemeClr val="dk1"/>
              </a:solidFill>
              <a:latin typeface="Roboto Mono"/>
              <a:ea typeface="Roboto Mono"/>
              <a:cs typeface="Roboto Mono"/>
              <a:sym typeface="Roboto Mono"/>
            </a:endParaRPr>
          </a:p>
          <a:p>
            <a:pPr indent="0" lvl="0" marL="0" rtl="0" algn="l">
              <a:spcBef>
                <a:spcPts val="1600"/>
              </a:spcBef>
              <a:spcAft>
                <a:spcPts val="0"/>
              </a:spcAft>
              <a:buNone/>
            </a:pPr>
            <a:r>
              <a:rPr lang="en" sz="1050">
                <a:solidFill>
                  <a:schemeClr val="dk1"/>
                </a:solidFill>
                <a:latin typeface="Roboto Mono"/>
                <a:ea typeface="Roboto Mono"/>
                <a:cs typeface="Roboto Mono"/>
                <a:sym typeface="Roboto Mono"/>
              </a:rPr>
              <a:t>        if (eventName === 'setInterval') {</a:t>
            </a:r>
            <a:endParaRPr sz="1050">
              <a:solidFill>
                <a:schemeClr val="dk1"/>
              </a:solidFill>
              <a:latin typeface="Roboto Mono"/>
              <a:ea typeface="Roboto Mono"/>
              <a:cs typeface="Roboto Mono"/>
              <a:sym typeface="Roboto Mono"/>
            </a:endParaRPr>
          </a:p>
          <a:p>
            <a:pPr indent="0" lvl="0" marL="0" rtl="0" algn="l">
              <a:spcBef>
                <a:spcPts val="1600"/>
              </a:spcBef>
              <a:spcAft>
                <a:spcPts val="1600"/>
              </a:spcAft>
              <a:buNone/>
            </a:pPr>
            <a:r>
              <a:t/>
            </a:r>
            <a:endParaRPr>
              <a:solidFill>
                <a:schemeClr val="dk1"/>
              </a:solidFill>
              <a:latin typeface="Roboto Mono"/>
              <a:ea typeface="Roboto Mono"/>
              <a:cs typeface="Roboto Mono"/>
              <a:sym typeface="Roboto Mono"/>
            </a:endParaRPr>
          </a:p>
        </p:txBody>
      </p:sp>
      <p:sp>
        <p:nvSpPr>
          <p:cNvPr id="201" name="Google Shape;201;p33"/>
          <p:cNvSpPr txBox="1"/>
          <p:nvPr/>
        </p:nvSpPr>
        <p:spPr>
          <a:xfrm>
            <a:off x="5043900" y="1152475"/>
            <a:ext cx="3788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 next bit of code is mostly standard re: web browsers as it will be connecting to (and listening for messages on) the browser’s MessagePort object.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Once we set up a port connection and start receiving events, then we can customize how our application interacts with them.</a:t>
            </a:r>
            <a:endParaRPr sz="1800">
              <a:latin typeface="Roboto"/>
              <a:ea typeface="Roboto"/>
              <a:cs typeface="Roboto"/>
              <a:sym typeface="Roboto"/>
            </a:endParaRPr>
          </a:p>
        </p:txBody>
      </p:sp>
      <p:cxnSp>
        <p:nvCxnSpPr>
          <p:cNvPr id="202" name="Google Shape;202;p33"/>
          <p:cNvCxnSpPr/>
          <p:nvPr/>
        </p:nvCxnSpPr>
        <p:spPr>
          <a:xfrm flipH="1">
            <a:off x="2652300" y="2013625"/>
            <a:ext cx="2315400" cy="1218600"/>
          </a:xfrm>
          <a:prstGeom prst="straightConnector1">
            <a:avLst/>
          </a:prstGeom>
          <a:noFill/>
          <a:ln cap="flat" cmpd="sng" w="9525">
            <a:solidFill>
              <a:schemeClr val="accent1"/>
            </a:solidFill>
            <a:prstDash val="solid"/>
            <a:round/>
            <a:headEnd len="med" w="med" type="none"/>
            <a:tailEnd len="med" w="med" type="triangle"/>
          </a:ln>
        </p:spPr>
      </p:cxnSp>
      <p:cxnSp>
        <p:nvCxnSpPr>
          <p:cNvPr id="203" name="Google Shape;203;p33"/>
          <p:cNvCxnSpPr>
            <a:stCxn id="201" idx="2"/>
          </p:cNvCxnSpPr>
          <p:nvPr/>
        </p:nvCxnSpPr>
        <p:spPr>
          <a:xfrm flipH="1">
            <a:off x="6902400" y="4107775"/>
            <a:ext cx="35700" cy="493800"/>
          </a:xfrm>
          <a:prstGeom prst="straightConnector1">
            <a:avLst/>
          </a:prstGeom>
          <a:noFill/>
          <a:ln cap="flat" cmpd="sng" w="9525">
            <a:solidFill>
              <a:schemeClr val="accent1"/>
            </a:solidFill>
            <a:prstDash val="solid"/>
            <a:round/>
            <a:headEnd len="med" w="med" type="none"/>
            <a:tailEnd len="med" w="med" type="none"/>
          </a:ln>
        </p:spPr>
      </p:cxnSp>
      <p:cxnSp>
        <p:nvCxnSpPr>
          <p:cNvPr id="204" name="Google Shape;204;p33"/>
          <p:cNvCxnSpPr/>
          <p:nvPr/>
        </p:nvCxnSpPr>
        <p:spPr>
          <a:xfrm rot="10800000">
            <a:off x="3982100" y="4468550"/>
            <a:ext cx="2934900" cy="1182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/public/sharedWorker.js</a:t>
            </a:r>
            <a:endParaRPr/>
          </a:p>
        </p:txBody>
      </p:sp>
      <p:sp>
        <p:nvSpPr>
          <p:cNvPr id="210" name="Google Shape;210;p34"/>
          <p:cNvSpPr txBox="1"/>
          <p:nvPr>
            <p:ph idx="1" type="body"/>
          </p:nvPr>
        </p:nvSpPr>
        <p:spPr>
          <a:xfrm>
            <a:off x="311700" y="941525"/>
            <a:ext cx="4732200" cy="355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latin typeface="Roboto Mono"/>
                <a:ea typeface="Roboto Mono"/>
                <a:cs typeface="Roboto Mono"/>
                <a:sym typeface="Roboto Mono"/>
              </a:rPr>
              <a:t>if (eventName === 'setInterval')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const dataTypeObjTimersExist = timers.some(alreadyHaveTimerType.bind(null, data.type));</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if (dataTypeObjTimersExist)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const prunedTimers = timers.filter(timerObj =&gt;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if (timerObj.name === data.type)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clearInterval(timerObj.timer);</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return timerObj.name !== data.type;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timers = prunedTimers;</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endParaRPr sz="850">
              <a:solidFill>
                <a:schemeClr val="dk1"/>
              </a:solidFill>
              <a:latin typeface="Roboto Mono"/>
              <a:ea typeface="Roboto Mono"/>
              <a:cs typeface="Roboto Mono"/>
              <a:sym typeface="Roboto Mono"/>
            </a:endParaRPr>
          </a:p>
          <a:p>
            <a:pPr indent="0" lvl="0" marL="0" rtl="0" algn="l">
              <a:lnSpc>
                <a:spcPct val="100000"/>
              </a:lnSpc>
              <a:spcBef>
                <a:spcPts val="1600"/>
              </a:spcBef>
              <a:spcAft>
                <a:spcPts val="0"/>
              </a:spcAft>
              <a:buNone/>
            </a:pPr>
            <a:r>
              <a:rPr lang="en" sz="850">
                <a:solidFill>
                  <a:schemeClr val="dk1"/>
                </a:solidFill>
                <a:latin typeface="Roboto Mono"/>
                <a:ea typeface="Roboto Mono"/>
                <a:cs typeface="Roboto Mono"/>
                <a:sym typeface="Roboto Mono"/>
              </a:rPr>
              <a:t>      const intervalObj = setInterval(() =&gt;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port.postMessage({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event: eventName,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Data,</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 data.interval)</a:t>
            </a:r>
            <a:r>
              <a:rPr lang="en" sz="850">
                <a:solidFill>
                  <a:schemeClr val="dk1"/>
                </a:solidFill>
                <a:latin typeface="Roboto Mono"/>
                <a:ea typeface="Roboto Mono"/>
                <a:cs typeface="Roboto Mono"/>
                <a:sym typeface="Roboto Mono"/>
              </a:rPr>
              <a:t>;</a:t>
            </a:r>
            <a:endParaRPr sz="850">
              <a:solidFill>
                <a:schemeClr val="dk1"/>
              </a:solidFill>
              <a:latin typeface="Roboto Mono"/>
              <a:ea typeface="Roboto Mono"/>
              <a:cs typeface="Roboto Mono"/>
              <a:sym typeface="Roboto Mono"/>
            </a:endParaRPr>
          </a:p>
          <a:p>
            <a:pPr indent="0" lvl="0" marL="0" rtl="0" algn="l">
              <a:lnSpc>
                <a:spcPct val="100000"/>
              </a:lnSpc>
              <a:spcBef>
                <a:spcPts val="1600"/>
              </a:spcBef>
              <a:spcAft>
                <a:spcPts val="1600"/>
              </a:spcAft>
              <a:buNone/>
            </a:pPr>
            <a:r>
              <a:rPr lang="en" sz="850">
                <a:solidFill>
                  <a:schemeClr val="dk1"/>
                </a:solidFill>
                <a:latin typeface="Roboto Mono"/>
                <a:ea typeface="Roboto Mono"/>
                <a:cs typeface="Roboto Mono"/>
                <a:sym typeface="Roboto Mono"/>
              </a:rPr>
              <a:t>      const newTimerObj =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name: data.type,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timer: intervalObj,</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appUuid: data.appUuid,</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timers.push(newTimerObj);</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endParaRPr sz="850">
              <a:solidFill>
                <a:schemeClr val="dk1"/>
              </a:solidFill>
              <a:latin typeface="Roboto Mono"/>
              <a:ea typeface="Roboto Mono"/>
              <a:cs typeface="Roboto Mono"/>
              <a:sym typeface="Roboto Mono"/>
            </a:endParaRPr>
          </a:p>
        </p:txBody>
      </p:sp>
      <p:sp>
        <p:nvSpPr>
          <p:cNvPr id="211" name="Google Shape;211;p34"/>
          <p:cNvSpPr txBox="1"/>
          <p:nvPr/>
        </p:nvSpPr>
        <p:spPr>
          <a:xfrm>
            <a:off x="4336025" y="1152475"/>
            <a:ext cx="4586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When the MessagePort detects a </a:t>
            </a:r>
            <a:r>
              <a:rPr lang="en" sz="1800">
                <a:latin typeface="Roboto Mono"/>
                <a:ea typeface="Roboto Mono"/>
                <a:cs typeface="Roboto Mono"/>
                <a:sym typeface="Roboto Mono"/>
              </a:rPr>
              <a:t>setInterval</a:t>
            </a:r>
            <a:r>
              <a:rPr lang="en" sz="1800">
                <a:latin typeface="Roboto"/>
                <a:ea typeface="Roboto"/>
                <a:cs typeface="Roboto"/>
                <a:sym typeface="Roboto"/>
              </a:rPr>
              <a:t> event, we firstly want to check whether a timer of that type already exists, as we only ever want one timer of each type for this application.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If there is already a timer of that same type, we remove it, create a new interval object, and then add it to our timer array.</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Not shown here, we also detect if a </a:t>
            </a:r>
            <a:r>
              <a:rPr lang="en" sz="1800">
                <a:latin typeface="Roboto Mono"/>
                <a:ea typeface="Roboto Mono"/>
                <a:cs typeface="Roboto Mono"/>
                <a:sym typeface="Roboto Mono"/>
              </a:rPr>
              <a:t>clearAllTimers</a:t>
            </a:r>
            <a:r>
              <a:rPr lang="en" sz="1800">
                <a:latin typeface="Roboto"/>
                <a:ea typeface="Roboto"/>
                <a:cs typeface="Roboto"/>
                <a:sym typeface="Roboto"/>
              </a:rPr>
              <a:t> event is fired, which empties the </a:t>
            </a:r>
            <a:r>
              <a:rPr lang="en" sz="1800">
                <a:latin typeface="Roboto Mono"/>
                <a:ea typeface="Roboto Mono"/>
                <a:cs typeface="Roboto Mono"/>
                <a:sym typeface="Roboto Mono"/>
              </a:rPr>
              <a:t>timers</a:t>
            </a:r>
            <a:r>
              <a:rPr lang="en" sz="1800">
                <a:latin typeface="Roboto"/>
                <a:ea typeface="Roboto"/>
                <a:cs typeface="Roboto"/>
                <a:sym typeface="Roboto"/>
              </a:rPr>
              <a:t> array.</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/src/workers/sharedWorkerHerlper.js</a:t>
            </a:r>
            <a:endParaRPr/>
          </a:p>
        </p:txBody>
      </p:sp>
      <p:sp>
        <p:nvSpPr>
          <p:cNvPr id="217" name="Google Shape;217;p35"/>
          <p:cNvSpPr txBox="1"/>
          <p:nvPr>
            <p:ph idx="1" type="body"/>
          </p:nvPr>
        </p:nvSpPr>
        <p:spPr>
          <a:xfrm>
            <a:off x="311700" y="941525"/>
            <a:ext cx="4732200" cy="355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850">
                <a:solidFill>
                  <a:schemeClr val="dk1"/>
                </a:solidFill>
                <a:latin typeface="Roboto Mono"/>
                <a:ea typeface="Roboto Mono"/>
                <a:cs typeface="Roboto Mono"/>
                <a:sym typeface="Roboto Mono"/>
              </a:rPr>
              <a:t>export default class SharedWorkerHelper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constructor()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if (window.SharedWorker)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 = new SharedWorker('/workers/sharedWorker.js');</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this.events =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this.worker.port.start();</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this.worker.port.addEventListener(</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'Message',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(e) =&gt; this.callEventCallback(e.data),</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False,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this.worker.port.addEventListener(</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'Error',</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 =&gt; this.callEventCallback('error'),</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False,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endParaRPr sz="850">
              <a:solidFill>
                <a:schemeClr val="dk1"/>
              </a:solidFill>
              <a:latin typeface="Roboto Mono"/>
              <a:ea typeface="Roboto Mono"/>
              <a:cs typeface="Roboto Mono"/>
              <a:sym typeface="Roboto Mono"/>
            </a:endParaRPr>
          </a:p>
        </p:txBody>
      </p:sp>
      <p:sp>
        <p:nvSpPr>
          <p:cNvPr id="218" name="Google Shape;218;p35"/>
          <p:cNvSpPr txBox="1"/>
          <p:nvPr/>
        </p:nvSpPr>
        <p:spPr>
          <a:xfrm>
            <a:off x="4896475" y="1152475"/>
            <a:ext cx="4026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Firstly, we check to make sure our browser actually supports shared web workers.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If we do, we start one up and then open up a browser MessagePort Object.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Then we add some event listeners. This is all pretty standard as far as web workers go.</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/src/workers/sharedWorkerHerlper.js</a:t>
            </a:r>
            <a:endParaRPr/>
          </a:p>
        </p:txBody>
      </p:sp>
      <p:sp>
        <p:nvSpPr>
          <p:cNvPr id="224" name="Google Shape;224;p36"/>
          <p:cNvSpPr txBox="1"/>
          <p:nvPr>
            <p:ph idx="1" type="body"/>
          </p:nvPr>
        </p:nvSpPr>
        <p:spPr>
          <a:xfrm>
            <a:off x="311700" y="865325"/>
            <a:ext cx="4732200" cy="355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latin typeface="Roboto Mono"/>
                <a:ea typeface="Roboto Mono"/>
                <a:cs typeface="Roboto Mono"/>
                <a:sym typeface="Roboto Mono"/>
              </a:rPr>
              <a:t>trigger(eventName, data)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this.worker.port.postMessage({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eventName,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data,</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clearAllTimers()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this.worker.port.postMessage({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eventName: 'clearAllTimers',</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terminate()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this.clearAllTimers();</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this.worker.port.postMessage({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type: 'cmd',</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action: 'die',</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on(eventName, callback)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this.events[eventName] = callback;</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callEventCallback({ event, data })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if (Object.prototype.hasOwnProperty.call(this.events, event))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this.events[event].call(null, data);</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  }</a:t>
            </a:r>
            <a:br>
              <a:rPr lang="en" sz="850">
                <a:solidFill>
                  <a:schemeClr val="dk1"/>
                </a:solidFill>
                <a:latin typeface="Roboto Mono"/>
                <a:ea typeface="Roboto Mono"/>
                <a:cs typeface="Roboto Mono"/>
                <a:sym typeface="Roboto Mono"/>
              </a:rPr>
            </a:br>
            <a:r>
              <a:rPr lang="en" sz="850">
                <a:solidFill>
                  <a:schemeClr val="dk1"/>
                </a:solidFill>
                <a:latin typeface="Roboto Mono"/>
                <a:ea typeface="Roboto Mono"/>
                <a:cs typeface="Roboto Mono"/>
                <a:sym typeface="Roboto Mono"/>
              </a:rPr>
              <a:t>}</a:t>
            </a:r>
            <a:endParaRPr sz="850">
              <a:solidFill>
                <a:schemeClr val="dk1"/>
              </a:solidFill>
              <a:latin typeface="Roboto Mono"/>
              <a:ea typeface="Roboto Mono"/>
              <a:cs typeface="Roboto Mono"/>
              <a:sym typeface="Roboto Mono"/>
            </a:endParaRPr>
          </a:p>
          <a:p>
            <a:pPr indent="0" lvl="0" marL="0" rtl="0" algn="l">
              <a:lnSpc>
                <a:spcPct val="100000"/>
              </a:lnSpc>
              <a:spcBef>
                <a:spcPts val="1600"/>
              </a:spcBef>
              <a:spcAft>
                <a:spcPts val="1600"/>
              </a:spcAft>
              <a:buNone/>
            </a:pPr>
            <a:r>
              <a:t/>
            </a:r>
            <a:endParaRPr sz="850">
              <a:solidFill>
                <a:schemeClr val="dk1"/>
              </a:solidFill>
              <a:latin typeface="Roboto Mono"/>
              <a:ea typeface="Roboto Mono"/>
              <a:cs typeface="Roboto Mono"/>
              <a:sym typeface="Roboto Mono"/>
            </a:endParaRPr>
          </a:p>
        </p:txBody>
      </p:sp>
      <p:sp>
        <p:nvSpPr>
          <p:cNvPr id="225" name="Google Shape;225;p36"/>
          <p:cNvSpPr txBox="1"/>
          <p:nvPr/>
        </p:nvSpPr>
        <p:spPr>
          <a:xfrm>
            <a:off x="4896475" y="1152475"/>
            <a:ext cx="4026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 rest is all pretty standard as far as event listening and callbacks are concerned, so for the sake of time, we are going to gloss over these but leave the code in the slides for you go to back and review after this presentation</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231" name="Google Shape;231;p37"/>
          <p:cNvSpPr txBox="1"/>
          <p:nvPr>
            <p:ph idx="1" type="body"/>
          </p:nvPr>
        </p:nvSpPr>
        <p:spPr>
          <a:xfrm>
            <a:off x="311700" y="1152475"/>
            <a:ext cx="473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importing our SharedWorkerHelper.js file, we’ll define 3 pieces of state in our </a:t>
            </a:r>
            <a:r>
              <a:rPr lang="en">
                <a:latin typeface="Roboto Mono"/>
                <a:ea typeface="Roboto Mono"/>
                <a:cs typeface="Roboto Mono"/>
                <a:sym typeface="Roboto Mono"/>
              </a:rPr>
              <a:t>data()</a:t>
            </a:r>
            <a:r>
              <a:rPr lang="en"/>
              <a:t> method:</a:t>
            </a:r>
            <a:endParaRPr/>
          </a:p>
          <a:p>
            <a:pPr indent="-342900" lvl="0" marL="457200" rtl="0" algn="l">
              <a:spcBef>
                <a:spcPts val="1600"/>
              </a:spcBef>
              <a:spcAft>
                <a:spcPts val="0"/>
              </a:spcAft>
              <a:buSzPts val="1800"/>
              <a:buAutoNum type="arabicPeriod"/>
            </a:pPr>
            <a:r>
              <a:rPr lang="en"/>
              <a:t>A </a:t>
            </a:r>
            <a:r>
              <a:rPr lang="en">
                <a:latin typeface="Roboto Mono"/>
                <a:ea typeface="Roboto Mono"/>
                <a:cs typeface="Roboto Mono"/>
                <a:sym typeface="Roboto Mono"/>
              </a:rPr>
              <a:t>uuid</a:t>
            </a:r>
            <a:r>
              <a:rPr lang="en"/>
              <a:t> for this application instance (initialized to </a:t>
            </a:r>
            <a:r>
              <a:rPr lang="en">
                <a:latin typeface="Roboto Mono"/>
                <a:ea typeface="Roboto Mono"/>
                <a:cs typeface="Roboto Mono"/>
                <a:sym typeface="Roboto Mono"/>
              </a:rPr>
              <a:t>null</a:t>
            </a:r>
            <a:r>
              <a:rPr lang="en"/>
              <a:t>)</a:t>
            </a:r>
            <a:endParaRPr/>
          </a:p>
          <a:p>
            <a:pPr indent="-342900" lvl="0" marL="457200" rtl="0" algn="l">
              <a:spcBef>
                <a:spcPts val="0"/>
              </a:spcBef>
              <a:spcAft>
                <a:spcPts val="0"/>
              </a:spcAft>
              <a:buSzPts val="1800"/>
              <a:buAutoNum type="arabicPeriod"/>
            </a:pPr>
            <a:r>
              <a:rPr lang="en"/>
              <a:t>A worker object (also initialized to </a:t>
            </a:r>
            <a:r>
              <a:rPr lang="en">
                <a:latin typeface="Roboto Mono"/>
                <a:ea typeface="Roboto Mono"/>
                <a:cs typeface="Roboto Mono"/>
                <a:sym typeface="Roboto Mono"/>
              </a:rPr>
              <a:t>null</a:t>
            </a:r>
            <a:r>
              <a:rPr lang="en"/>
              <a:t>)</a:t>
            </a:r>
            <a:endParaRPr/>
          </a:p>
          <a:p>
            <a:pPr indent="-342900" lvl="0" marL="457200" rtl="0" algn="l">
              <a:spcBef>
                <a:spcPts val="0"/>
              </a:spcBef>
              <a:spcAft>
                <a:spcPts val="0"/>
              </a:spcAft>
              <a:buSzPts val="1800"/>
              <a:buAutoNum type="arabicPeriod"/>
            </a:pPr>
            <a:r>
              <a:rPr lang="en"/>
              <a:t>A refresh interval (in </a:t>
            </a:r>
            <a:r>
              <a:rPr lang="en"/>
              <a:t>milliseconds</a:t>
            </a:r>
            <a:r>
              <a:rPr lang="en"/>
              <a:t>) for how long we want each token refresh cycle to be</a:t>
            </a:r>
            <a:endParaRPr/>
          </a:p>
        </p:txBody>
      </p:sp>
      <p:pic>
        <p:nvPicPr>
          <p:cNvPr descr="App.vue data state initialization" id="232" name="Google Shape;232;p37"/>
          <p:cNvPicPr preferRelativeResize="0"/>
          <p:nvPr/>
        </p:nvPicPr>
        <p:blipFill>
          <a:blip r:embed="rId3">
            <a:alphaModFix/>
          </a:blip>
          <a:stretch>
            <a:fillRect/>
          </a:stretch>
        </p:blipFill>
        <p:spPr>
          <a:xfrm>
            <a:off x="5043900" y="1440200"/>
            <a:ext cx="3788401" cy="153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238" name="Google Shape;238;p38"/>
          <p:cNvSpPr txBox="1"/>
          <p:nvPr>
            <p:ph idx="1" type="body"/>
          </p:nvPr>
        </p:nvSpPr>
        <p:spPr>
          <a:xfrm>
            <a:off x="311700" y="1152475"/>
            <a:ext cx="494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We’ll also add a few computed properties to verify whether or not our state has an active shared web worker and supports them:</a:t>
            </a:r>
            <a:endParaRPr/>
          </a:p>
        </p:txBody>
      </p:sp>
      <p:pic>
        <p:nvPicPr>
          <p:cNvPr id="239" name="Google Shape;239;p38"/>
          <p:cNvPicPr preferRelativeResize="0"/>
          <p:nvPr/>
        </p:nvPicPr>
        <p:blipFill>
          <a:blip r:embed="rId3">
            <a:alphaModFix/>
          </a:blip>
          <a:stretch>
            <a:fillRect/>
          </a:stretch>
        </p:blipFill>
        <p:spPr>
          <a:xfrm>
            <a:off x="5486400" y="1170125"/>
            <a:ext cx="3505200" cy="266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245" name="Google Shape;245;p39"/>
          <p:cNvSpPr txBox="1"/>
          <p:nvPr>
            <p:ph idx="1" type="body"/>
          </p:nvPr>
        </p:nvSpPr>
        <p:spPr>
          <a:xfrm>
            <a:off x="311700" y="1152475"/>
            <a:ext cx="4692300" cy="3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comes the fun part!</a:t>
            </a:r>
            <a:endParaRPr/>
          </a:p>
          <a:p>
            <a:pPr indent="0" lvl="0" marL="0" rtl="0" algn="l">
              <a:spcBef>
                <a:spcPts val="1600"/>
              </a:spcBef>
              <a:spcAft>
                <a:spcPts val="0"/>
              </a:spcAft>
              <a:buNone/>
            </a:pPr>
            <a:r>
              <a:rPr lang="en"/>
              <a:t>In the </a:t>
            </a:r>
            <a:r>
              <a:rPr lang="en">
                <a:latin typeface="Roboto Mono"/>
                <a:ea typeface="Roboto Mono"/>
                <a:cs typeface="Roboto Mono"/>
                <a:sym typeface="Roboto Mono"/>
              </a:rPr>
              <a:t>created()</a:t>
            </a:r>
            <a:r>
              <a:rPr lang="en"/>
              <a:t> Vue lifecycle hook, we’ll use the npm uuid package to </a:t>
            </a:r>
            <a:r>
              <a:rPr lang="en"/>
              <a:t>generate</a:t>
            </a:r>
            <a:r>
              <a:rPr lang="en"/>
              <a:t> a unique identifier for this instance of our application.</a:t>
            </a:r>
            <a:endParaRPr/>
          </a:p>
          <a:p>
            <a:pPr indent="0" lvl="0" marL="0" rtl="0" algn="l">
              <a:spcBef>
                <a:spcPts val="1600"/>
              </a:spcBef>
              <a:spcAft>
                <a:spcPts val="1600"/>
              </a:spcAft>
              <a:buNone/>
            </a:pPr>
            <a:r>
              <a:rPr lang="en"/>
              <a:t>Then, we check for previously-existing web workers, and </a:t>
            </a:r>
            <a:r>
              <a:rPr lang="en"/>
              <a:t>🔪 them. Then we create a new worker.</a:t>
            </a:r>
            <a:endParaRPr/>
          </a:p>
        </p:txBody>
      </p:sp>
      <p:pic>
        <p:nvPicPr>
          <p:cNvPr id="246" name="Google Shape;246;p39"/>
          <p:cNvPicPr preferRelativeResize="0"/>
          <p:nvPr/>
        </p:nvPicPr>
        <p:blipFill>
          <a:blip r:embed="rId3">
            <a:alphaModFix/>
          </a:blip>
          <a:stretch>
            <a:fillRect/>
          </a:stretch>
        </p:blipFill>
        <p:spPr>
          <a:xfrm>
            <a:off x="5004050" y="1170125"/>
            <a:ext cx="3987551" cy="2281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252" name="Google Shape;252;p40"/>
          <p:cNvSpPr txBox="1"/>
          <p:nvPr>
            <p:ph idx="1" type="body"/>
          </p:nvPr>
        </p:nvSpPr>
        <p:spPr>
          <a:xfrm>
            <a:off x="311700" y="1152475"/>
            <a:ext cx="8520600" cy="355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Next, we’ll make sure that we have a refresh interval defined and that we are not on a page which does not require authentication (such as the login page), before actually firing up our shared web worker.</a:t>
            </a:r>
            <a:endParaRPr/>
          </a:p>
        </p:txBody>
      </p:sp>
      <p:pic>
        <p:nvPicPr>
          <p:cNvPr id="253" name="Google Shape;253;p40"/>
          <p:cNvPicPr preferRelativeResize="0"/>
          <p:nvPr/>
        </p:nvPicPr>
        <p:blipFill>
          <a:blip r:embed="rId3">
            <a:alphaModFix/>
          </a:blip>
          <a:stretch>
            <a:fillRect/>
          </a:stretch>
        </p:blipFill>
        <p:spPr>
          <a:xfrm>
            <a:off x="311700" y="2431226"/>
            <a:ext cx="8520599" cy="15044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App.vue</a:t>
            </a:r>
            <a:endParaRPr/>
          </a:p>
        </p:txBody>
      </p:sp>
      <p:sp>
        <p:nvSpPr>
          <p:cNvPr id="259" name="Google Shape;259;p41"/>
          <p:cNvSpPr txBox="1"/>
          <p:nvPr/>
        </p:nvSpPr>
        <p:spPr>
          <a:xfrm>
            <a:off x="3086100" y="1152475"/>
            <a:ext cx="5836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We also need to define a few methods to manage our worker’s lifecycle.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Note:</a:t>
            </a:r>
            <a:r>
              <a:rPr lang="en" sz="1800">
                <a:latin typeface="Roboto"/>
                <a:ea typeface="Roboto"/>
                <a:cs typeface="Roboto"/>
                <a:sym typeface="Roboto"/>
              </a:rPr>
              <a:t> </a:t>
            </a:r>
            <a:r>
              <a:rPr lang="en" sz="1800">
                <a:latin typeface="Roboto Mono"/>
                <a:ea typeface="Roboto Mono"/>
                <a:cs typeface="Roboto Mono"/>
                <a:sym typeface="Roboto Mono"/>
              </a:rPr>
              <a:t>this.authErrors</a:t>
            </a:r>
            <a:r>
              <a:rPr lang="en" sz="1800">
                <a:latin typeface="Roboto"/>
                <a:ea typeface="Roboto"/>
                <a:cs typeface="Roboto"/>
                <a:sym typeface="Roboto"/>
              </a:rPr>
              <a:t> and </a:t>
            </a:r>
            <a:r>
              <a:rPr lang="en" sz="1800">
                <a:latin typeface="Roboto Mono"/>
                <a:ea typeface="Roboto Mono"/>
                <a:cs typeface="Roboto Mono"/>
                <a:sym typeface="Roboto Mono"/>
              </a:rPr>
              <a:t>this.currentRefreshTokens</a:t>
            </a:r>
            <a:r>
              <a:rPr lang="en" sz="1800">
                <a:latin typeface="Roboto"/>
                <a:ea typeface="Roboto"/>
                <a:cs typeface="Roboto"/>
                <a:sym typeface="Roboto"/>
              </a:rPr>
              <a:t> are both Vuex getters in our authorization module, as is the action </a:t>
            </a:r>
            <a:r>
              <a:rPr lang="en" sz="1800">
                <a:latin typeface="Roboto Mono"/>
                <a:ea typeface="Roboto Mono"/>
                <a:cs typeface="Roboto Mono"/>
                <a:sym typeface="Roboto Mono"/>
              </a:rPr>
              <a:t>this.refreshTokens</a:t>
            </a: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Right now, handleWorkerUpdate is generic, and has only one case, but is built to be expanded as needs dictate.</a:t>
            </a:r>
            <a:endParaRPr sz="1800">
              <a:latin typeface="Roboto"/>
              <a:ea typeface="Roboto"/>
              <a:cs typeface="Roboto"/>
              <a:sym typeface="Roboto"/>
            </a:endParaRPr>
          </a:p>
        </p:txBody>
      </p:sp>
      <p:pic>
        <p:nvPicPr>
          <p:cNvPr id="260" name="Google Shape;260;p41"/>
          <p:cNvPicPr preferRelativeResize="0"/>
          <p:nvPr/>
        </p:nvPicPr>
        <p:blipFill>
          <a:blip r:embed="rId3">
            <a:alphaModFix/>
          </a:blip>
          <a:stretch>
            <a:fillRect/>
          </a:stretch>
        </p:blipFill>
        <p:spPr>
          <a:xfrm>
            <a:off x="152400" y="941525"/>
            <a:ext cx="2562329" cy="404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time!</a:t>
            </a:r>
            <a:endParaRPr/>
          </a:p>
        </p:txBody>
      </p:sp>
      <p:sp>
        <p:nvSpPr>
          <p:cNvPr id="86" name="Google Shape;8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oAuth</a:t>
            </a:r>
            <a:endParaRPr/>
          </a:p>
          <a:p>
            <a:pPr indent="-317500" lvl="1" marL="914400" rtl="0" algn="l">
              <a:spcBef>
                <a:spcPts val="0"/>
              </a:spcBef>
              <a:spcAft>
                <a:spcPts val="0"/>
              </a:spcAft>
              <a:buSzPts val="1400"/>
              <a:buChar char="○"/>
            </a:pPr>
            <a:r>
              <a:rPr lang="en"/>
              <a:t>Open standard authorization protocol</a:t>
            </a:r>
            <a:endParaRPr/>
          </a:p>
          <a:p>
            <a:pPr indent="-317500" lvl="1" marL="914400" rtl="0" algn="l">
              <a:spcBef>
                <a:spcPts val="0"/>
              </a:spcBef>
              <a:spcAft>
                <a:spcPts val="0"/>
              </a:spcAft>
              <a:buSzPts val="1400"/>
              <a:buChar char="○"/>
            </a:pPr>
            <a:r>
              <a:rPr lang="en"/>
              <a:t>Uses authorization tokens as proof of identity rather than username/password</a:t>
            </a:r>
            <a:endParaRPr/>
          </a:p>
          <a:p>
            <a:pPr indent="-317500" lvl="1" marL="914400" rtl="0" algn="l">
              <a:spcBef>
                <a:spcPts val="0"/>
              </a:spcBef>
              <a:spcAft>
                <a:spcPts val="0"/>
              </a:spcAft>
              <a:buSzPts val="1400"/>
              <a:buChar char="○"/>
            </a:pPr>
            <a:r>
              <a:rPr lang="en"/>
              <a:t>Uses JSON for payload data</a:t>
            </a:r>
            <a:endParaRPr/>
          </a:p>
          <a:p>
            <a:pPr indent="-317500" lvl="1" marL="914400" rtl="0" algn="l">
              <a:spcBef>
                <a:spcPts val="0"/>
              </a:spcBef>
              <a:spcAft>
                <a:spcPts val="0"/>
              </a:spcAft>
              <a:buSzPts val="1400"/>
              <a:buChar char="○"/>
            </a:pPr>
            <a:r>
              <a:rPr lang="en"/>
              <a:t>Uses API calls rather than session cookies. Better for short, relatively infrequent </a:t>
            </a:r>
            <a:r>
              <a:rPr lang="en"/>
              <a:t>transitions</a:t>
            </a:r>
            <a:r>
              <a:rPr lang="en"/>
              <a:t> than something which needs constant access (i.e. medical system, regulatory technologies or mission-critical services)</a:t>
            </a:r>
            <a:endParaRPr/>
          </a:p>
          <a:p>
            <a:pPr indent="-342900" lvl="0" marL="457200" rtl="0" algn="l">
              <a:spcBef>
                <a:spcPts val="0"/>
              </a:spcBef>
              <a:spcAft>
                <a:spcPts val="0"/>
              </a:spcAft>
              <a:buSzPts val="1800"/>
              <a:buChar char="●"/>
            </a:pPr>
            <a:r>
              <a:rPr lang="en"/>
              <a:t>Authorization</a:t>
            </a:r>
            <a:endParaRPr/>
          </a:p>
          <a:p>
            <a:pPr indent="-317500" lvl="1" marL="914400" rtl="0" algn="l">
              <a:spcBef>
                <a:spcPts val="0"/>
              </a:spcBef>
              <a:spcAft>
                <a:spcPts val="0"/>
              </a:spcAft>
              <a:buSzPts val="1400"/>
              <a:buChar char="○"/>
            </a:pPr>
            <a:r>
              <a:rPr lang="en"/>
              <a:t>Access rights or grants of an authenticated user or service</a:t>
            </a:r>
            <a:endParaRPr/>
          </a:p>
          <a:p>
            <a:pPr indent="-317500" lvl="1" marL="914400" rtl="0" algn="l">
              <a:spcBef>
                <a:spcPts val="0"/>
              </a:spcBef>
              <a:spcAft>
                <a:spcPts val="0"/>
              </a:spcAft>
              <a:buSzPts val="1400"/>
              <a:buChar char="○"/>
            </a:pPr>
            <a:r>
              <a:rPr lang="en"/>
              <a:t>Different from authentication</a:t>
            </a:r>
            <a:endParaRPr/>
          </a:p>
          <a:p>
            <a:pPr indent="-342900" lvl="0" marL="457200" rtl="0" algn="l">
              <a:spcBef>
                <a:spcPts val="0"/>
              </a:spcBef>
              <a:spcAft>
                <a:spcPts val="0"/>
              </a:spcAft>
              <a:buSzPts val="1800"/>
              <a:buChar char="●"/>
            </a:pPr>
            <a:r>
              <a:rPr lang="en"/>
              <a:t>Authentication</a:t>
            </a:r>
            <a:endParaRPr/>
          </a:p>
          <a:p>
            <a:pPr indent="-317500" lvl="1" marL="914400" rtl="0" algn="l">
              <a:spcBef>
                <a:spcPts val="0"/>
              </a:spcBef>
              <a:spcAft>
                <a:spcPts val="0"/>
              </a:spcAft>
              <a:buSzPts val="1400"/>
              <a:buChar char="○"/>
            </a:pPr>
            <a:r>
              <a:rPr lang="en"/>
              <a:t>Verifying</a:t>
            </a:r>
            <a:r>
              <a:rPr lang="en"/>
              <a:t> the identity of a user or service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this?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shared web worker lets us:</a:t>
            </a:r>
            <a:endParaRPr/>
          </a:p>
          <a:p>
            <a:pPr indent="-342900" lvl="0" marL="457200" rtl="0" algn="l">
              <a:spcBef>
                <a:spcPts val="1600"/>
              </a:spcBef>
              <a:spcAft>
                <a:spcPts val="0"/>
              </a:spcAft>
              <a:buSzPts val="1800"/>
              <a:buAutoNum type="arabicPeriod"/>
            </a:pPr>
            <a:r>
              <a:rPr lang="en"/>
              <a:t>Keep the logic (and state data) for the token refresh within the application itself, avoiding unnecessary data exposure</a:t>
            </a:r>
            <a:endParaRPr/>
          </a:p>
          <a:p>
            <a:pPr indent="-342900" lvl="0" marL="457200" rtl="0" algn="l">
              <a:spcBef>
                <a:spcPts val="0"/>
              </a:spcBef>
              <a:spcAft>
                <a:spcPts val="0"/>
              </a:spcAft>
              <a:buSzPts val="1800"/>
              <a:buAutoNum type="arabicPeriod"/>
            </a:pPr>
            <a:r>
              <a:rPr lang="en"/>
              <a:t>Prevents a race condition by having each open instance or tab of our application supercede control from any previously-running timers</a:t>
            </a:r>
            <a:endParaRPr/>
          </a:p>
          <a:p>
            <a:pPr indent="-342900" lvl="0" marL="457200" rtl="0" algn="l">
              <a:spcBef>
                <a:spcPts val="0"/>
              </a:spcBef>
              <a:spcAft>
                <a:spcPts val="0"/>
              </a:spcAft>
              <a:buSzPts val="1800"/>
              <a:buAutoNum type="arabicPeriod"/>
            </a:pPr>
            <a:r>
              <a:rPr lang="en"/>
              <a:t>Maintain a more constant timer outside of the main application loop (mitigating delays from heavy processing tasks in the main thread)</a:t>
            </a:r>
            <a:endParaRPr/>
          </a:p>
          <a:p>
            <a:pPr indent="0" lvl="0" marL="0" rtl="0" algn="l">
              <a:spcBef>
                <a:spcPts val="1600"/>
              </a:spcBef>
              <a:spcAft>
                <a:spcPts val="1600"/>
              </a:spcAft>
              <a:buNone/>
            </a:pPr>
            <a:r>
              <a:rPr lang="en"/>
              <a:t>Here’s an illustration of this process…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sp>
        <p:nvSpPr>
          <p:cNvPr id="277" name="Google Shape;27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suppose our application is open in two browser tabs.</a:t>
            </a:r>
            <a:endParaRPr/>
          </a:p>
          <a:p>
            <a:pPr indent="0" lvl="0" marL="0" rtl="0" algn="l">
              <a:spcBef>
                <a:spcPts val="1600"/>
              </a:spcBef>
              <a:spcAft>
                <a:spcPts val="0"/>
              </a:spcAft>
              <a:buNone/>
            </a:pPr>
            <a:r>
              <a:rPr lang="en"/>
              <a:t>The “active” tab is the one which has initialized the web worker and already sent over its </a:t>
            </a:r>
            <a:r>
              <a:rPr lang="en">
                <a:latin typeface="Roboto Mono"/>
                <a:ea typeface="Roboto Mono"/>
                <a:cs typeface="Roboto Mono"/>
                <a:sym typeface="Roboto Mono"/>
              </a:rPr>
              <a:t>uuid</a:t>
            </a:r>
            <a:r>
              <a:rPr lang="en"/>
              <a:t> and timer request</a:t>
            </a:r>
            <a:r>
              <a:rPr lang="en"/>
              <a:t>.</a:t>
            </a:r>
            <a:endParaRPr/>
          </a:p>
          <a:p>
            <a:pPr indent="0" lvl="0" marL="0" rtl="0" algn="l">
              <a:spcBef>
                <a:spcPts val="1600"/>
              </a:spcBef>
              <a:spcAft>
                <a:spcPts val="1600"/>
              </a:spcAft>
              <a:buNone/>
            </a:pPr>
            <a:r>
              <a:rPr lang="en"/>
              <a:t>The shared web worker is managing the </a:t>
            </a:r>
            <a:r>
              <a:rPr b="1" lang="en"/>
              <a:t>timer</a:t>
            </a:r>
            <a:r>
              <a:rPr lang="en"/>
              <a:t> for the </a:t>
            </a:r>
            <a:r>
              <a:rPr lang="en">
                <a:latin typeface="Roboto Mono"/>
                <a:ea typeface="Roboto Mono"/>
                <a:cs typeface="Roboto Mono"/>
                <a:sym typeface="Roboto Mono"/>
              </a:rPr>
              <a:t>refreshToken</a:t>
            </a:r>
            <a:r>
              <a:rPr lang="en"/>
              <a:t> method within the application, but the </a:t>
            </a:r>
            <a:r>
              <a:rPr b="1" lang="en"/>
              <a:t>application itself</a:t>
            </a:r>
            <a:r>
              <a:rPr lang="en"/>
              <a:t> is pulling the token information from local storage as well as calling the token refresh endpoint.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pic>
        <p:nvPicPr>
          <p:cNvPr descr="Step 1" id="283" name="Google Shape;283;p45"/>
          <p:cNvPicPr preferRelativeResize="0"/>
          <p:nvPr/>
        </p:nvPicPr>
        <p:blipFill>
          <a:blip r:embed="rId3">
            <a:alphaModFix/>
          </a:blip>
          <a:stretch>
            <a:fillRect/>
          </a:stretch>
        </p:blipFill>
        <p:spPr>
          <a:xfrm>
            <a:off x="311700" y="914400"/>
            <a:ext cx="8520600" cy="39674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sp>
        <p:nvSpPr>
          <p:cNvPr id="289" name="Google Shape;28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let’s suppose our user switches to the second tab.</a:t>
            </a:r>
            <a:endParaRPr/>
          </a:p>
          <a:p>
            <a:pPr indent="0" lvl="0" marL="0" rtl="0" algn="l">
              <a:spcBef>
                <a:spcPts val="1600"/>
              </a:spcBef>
              <a:spcAft>
                <a:spcPts val="0"/>
              </a:spcAft>
              <a:buNone/>
            </a:pPr>
            <a:r>
              <a:rPr lang="en"/>
              <a:t>This new tab tries to make a timer request to the shared web worker with its unique uuid. The shared web worker realized this is a different timer of the same instance, and creates a new timer, overriding the old one.</a:t>
            </a:r>
            <a:endParaRPr/>
          </a:p>
          <a:p>
            <a:pPr indent="0" lvl="0" marL="0" rtl="0" algn="l">
              <a:spcBef>
                <a:spcPts val="1600"/>
              </a:spcBef>
              <a:spcAft>
                <a:spcPts val="1600"/>
              </a:spcAft>
              <a:buNone/>
            </a:pPr>
            <a:r>
              <a:rPr lang="en"/>
              <a:t>This means the active tab then takes over making the calls to the token refresh endpoint as well as managing the JWT and refresh tokens within local storage.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pic>
        <p:nvPicPr>
          <p:cNvPr descr="Step 1" id="295" name="Google Shape;295;p47"/>
          <p:cNvPicPr preferRelativeResize="0"/>
          <p:nvPr/>
        </p:nvPicPr>
        <p:blipFill>
          <a:blip r:embed="rId3">
            <a:alphaModFix/>
          </a:blip>
          <a:stretch>
            <a:fillRect/>
          </a:stretch>
        </p:blipFill>
        <p:spPr>
          <a:xfrm>
            <a:off x="399650" y="1017725"/>
            <a:ext cx="8370250" cy="3914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sp>
        <p:nvSpPr>
          <p:cNvPr id="301" name="Google Shape;30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active tab then takes over making the calls to the token refresh endpoint as well as managing the JWT and refresh tokens within local storage.</a:t>
            </a:r>
            <a:endParaRPr/>
          </a:p>
          <a:p>
            <a:pPr indent="0" lvl="0" marL="0" rtl="0" algn="l">
              <a:spcBef>
                <a:spcPts val="1600"/>
              </a:spcBef>
              <a:spcAft>
                <a:spcPts val="1600"/>
              </a:spcAft>
              <a:buNone/>
            </a:pPr>
            <a:r>
              <a:rPr lang="en"/>
              <a:t>Note: There are many ways to save application token data other than local storage. In this example, the important part is that it is stored somewhere outside of state in a location reachable by all open application tabs to preserve data </a:t>
            </a:r>
            <a:r>
              <a:rPr lang="en"/>
              <a:t>integrity</a:t>
            </a:r>
            <a:r>
              <a:rPr lang="en"/>
              <a:t> and mitigate stale tokens.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pic>
        <p:nvPicPr>
          <p:cNvPr descr="Step 1" id="307" name="Google Shape;307;p49"/>
          <p:cNvPicPr preferRelativeResize="0"/>
          <p:nvPr/>
        </p:nvPicPr>
        <p:blipFill>
          <a:blip r:embed="rId3">
            <a:alphaModFix/>
          </a:blip>
          <a:stretch>
            <a:fillRect/>
          </a:stretch>
        </p:blipFill>
        <p:spPr>
          <a:xfrm>
            <a:off x="241113" y="1606800"/>
            <a:ext cx="8661775" cy="3618100"/>
          </a:xfrm>
          <a:prstGeom prst="rect">
            <a:avLst/>
          </a:prstGeom>
          <a:noFill/>
          <a:ln>
            <a:noFill/>
          </a:ln>
        </p:spPr>
      </p:pic>
      <p:sp>
        <p:nvSpPr>
          <p:cNvPr id="308" name="Google Shape;308;p49"/>
          <p:cNvSpPr txBox="1"/>
          <p:nvPr>
            <p:ph idx="1" type="body"/>
          </p:nvPr>
        </p:nvSpPr>
        <p:spPr>
          <a:xfrm>
            <a:off x="311700" y="1076275"/>
            <a:ext cx="8520600" cy="81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current active tab then takes over making the calls to the token refresh endpoint as well as managing the JWT and refresh tokens within local storage.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Why of the Web Worker</a:t>
            </a:r>
            <a:endParaRPr/>
          </a:p>
        </p:txBody>
      </p:sp>
      <p:sp>
        <p:nvSpPr>
          <p:cNvPr id="314" name="Google Shape;31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process</a:t>
            </a:r>
            <a:r>
              <a:rPr lang="en"/>
              <a:t> is repeated every time a new tab is opened for this application (within the same domain).</a:t>
            </a:r>
            <a:endParaRPr/>
          </a:p>
          <a:p>
            <a:pPr indent="0" lvl="0" marL="0" rtl="0" algn="l">
              <a:spcBef>
                <a:spcPts val="1600"/>
              </a:spcBef>
              <a:spcAft>
                <a:spcPts val="0"/>
              </a:spcAft>
              <a:buNone/>
            </a:pPr>
            <a:r>
              <a:rPr lang="en"/>
              <a:t>This process prevents a race condition when calling the </a:t>
            </a:r>
            <a:r>
              <a:rPr lang="en">
                <a:latin typeface="Roboto Mono"/>
                <a:ea typeface="Roboto Mono"/>
                <a:cs typeface="Roboto Mono"/>
                <a:sym typeface="Roboto Mono"/>
              </a:rPr>
              <a:t>tokenRefresh</a:t>
            </a:r>
            <a:r>
              <a:rPr lang="en"/>
              <a:t> endpoint, as well as prevents the endpoint from being called with stale token information.</a:t>
            </a:r>
            <a:endParaRPr/>
          </a:p>
          <a:p>
            <a:pPr indent="0" lvl="0" marL="0" rtl="0" algn="l">
              <a:spcBef>
                <a:spcPts val="1600"/>
              </a:spcBef>
              <a:spcAft>
                <a:spcPts val="1600"/>
              </a:spcAft>
              <a:buNone/>
            </a:pPr>
            <a:r>
              <a:rPr lang="en"/>
              <a:t>Additionally, the background threading of the shared web worker means that there are no gaps or delays in processing, as the original thread running the application does not need to worry about finishing any calculations before the timer event is fired to the port (it only needs to listen on the shared MessagePort object).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last note…</a:t>
            </a:r>
            <a:endParaRPr/>
          </a:p>
        </p:txBody>
      </p:sp>
      <p:sp>
        <p:nvSpPr>
          <p:cNvPr id="320" name="Google Shape;320;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repo with code samples, we fall back to regular web workers when shared web workers are not supported.</a:t>
            </a:r>
            <a:endParaRPr/>
          </a:p>
          <a:p>
            <a:pPr indent="0" lvl="0" marL="0" rtl="0" algn="l">
              <a:spcBef>
                <a:spcPts val="1600"/>
              </a:spcBef>
              <a:spcAft>
                <a:spcPts val="1600"/>
              </a:spcAft>
              <a:buNone/>
            </a:pPr>
            <a:r>
              <a:rPr lang="en"/>
              <a:t>See repo linked at the end of this presentation for the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Introduction to Token Refresh Cycles</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definitions! (sorry)</a:t>
            </a:r>
            <a:endParaRPr/>
          </a:p>
          <a:p>
            <a:pPr indent="-342900" lvl="0" marL="457200" rtl="0" algn="l">
              <a:spcBef>
                <a:spcPts val="1600"/>
              </a:spcBef>
              <a:spcAft>
                <a:spcPts val="0"/>
              </a:spcAft>
              <a:buSzPts val="1800"/>
              <a:buChar char="●"/>
            </a:pPr>
            <a:r>
              <a:rPr lang="en"/>
              <a:t>Token</a:t>
            </a:r>
            <a:endParaRPr/>
          </a:p>
          <a:p>
            <a:pPr indent="-317500" lvl="1" marL="914400" rtl="0" algn="l">
              <a:spcBef>
                <a:spcPts val="0"/>
              </a:spcBef>
              <a:spcAft>
                <a:spcPts val="0"/>
              </a:spcAft>
              <a:buSzPts val="1400"/>
              <a:buChar char="○"/>
            </a:pPr>
            <a:r>
              <a:rPr lang="en"/>
              <a:t>Pieces of data (JSON) in this case, which, when decrypted, provide information about authorization grants for a particular user or service.</a:t>
            </a:r>
            <a:endParaRPr/>
          </a:p>
          <a:p>
            <a:pPr indent="-317500" lvl="1" marL="914400" rtl="0" algn="l">
              <a:spcBef>
                <a:spcPts val="0"/>
              </a:spcBef>
              <a:spcAft>
                <a:spcPts val="0"/>
              </a:spcAft>
              <a:buSzPts val="1400"/>
              <a:buChar char="○"/>
            </a:pPr>
            <a:r>
              <a:rPr lang="en"/>
              <a:t>Multiple types involved for oauth:</a:t>
            </a:r>
            <a:endParaRPr/>
          </a:p>
          <a:p>
            <a:pPr indent="-317500" lvl="2" marL="1371600" rtl="0" algn="l">
              <a:spcBef>
                <a:spcPts val="0"/>
              </a:spcBef>
              <a:spcAft>
                <a:spcPts val="0"/>
              </a:spcAft>
              <a:buSzPts val="1400"/>
              <a:buChar char="■"/>
            </a:pPr>
            <a:r>
              <a:rPr lang="en" u="sng">
                <a:solidFill>
                  <a:schemeClr val="hlink"/>
                </a:solidFill>
                <a:hlinkClick r:id="rId3"/>
              </a:rPr>
              <a:t>JWT</a:t>
            </a:r>
            <a:r>
              <a:rPr lang="en"/>
              <a:t> tokens</a:t>
            </a:r>
            <a:endParaRPr/>
          </a:p>
          <a:p>
            <a:pPr indent="-317500" lvl="3" marL="1828800" rtl="0" algn="l">
              <a:spcBef>
                <a:spcPts val="0"/>
              </a:spcBef>
              <a:spcAft>
                <a:spcPts val="0"/>
              </a:spcAft>
              <a:buSzPts val="1400"/>
              <a:buChar char="●"/>
            </a:pPr>
            <a:r>
              <a:rPr lang="en"/>
              <a:t>“JSON Web Token token”, but JWT is just…missing something</a:t>
            </a:r>
            <a:endParaRPr/>
          </a:p>
          <a:p>
            <a:pPr indent="-317500" lvl="3" marL="1828800" rtl="0" algn="l">
              <a:spcBef>
                <a:spcPts val="0"/>
              </a:spcBef>
              <a:spcAft>
                <a:spcPts val="0"/>
              </a:spcAft>
              <a:buSzPts val="1400"/>
              <a:buChar char="●"/>
            </a:pPr>
            <a:r>
              <a:rPr lang="en"/>
              <a:t>“Bearer” token (anyone who “holds” the token can use it). (think RFID badge)</a:t>
            </a:r>
            <a:endParaRPr/>
          </a:p>
          <a:p>
            <a:pPr indent="-317500" lvl="3" marL="1828800" rtl="0" algn="l">
              <a:spcBef>
                <a:spcPts val="0"/>
              </a:spcBef>
              <a:spcAft>
                <a:spcPts val="0"/>
              </a:spcAft>
              <a:buSzPts val="1400"/>
              <a:buChar char="●"/>
            </a:pPr>
            <a:r>
              <a:rPr lang="en"/>
              <a:t>How prevent you giving your ID badge to a friend? Have them be short-lived.</a:t>
            </a:r>
            <a:endParaRPr/>
          </a:p>
          <a:p>
            <a:pPr indent="-317500" lvl="2" marL="1371600" rtl="0" algn="l">
              <a:spcBef>
                <a:spcPts val="0"/>
              </a:spcBef>
              <a:spcAft>
                <a:spcPts val="0"/>
              </a:spcAft>
              <a:buSzPts val="1400"/>
              <a:buChar char="■"/>
            </a:pPr>
            <a:r>
              <a:rPr lang="en"/>
              <a:t>Refresh tokens</a:t>
            </a:r>
            <a:endParaRPr/>
          </a:p>
          <a:p>
            <a:pPr indent="-317500" lvl="3" marL="1828800" rtl="0" algn="l">
              <a:spcBef>
                <a:spcPts val="0"/>
              </a:spcBef>
              <a:spcAft>
                <a:spcPts val="0"/>
              </a:spcAft>
              <a:buSzPts val="1400"/>
              <a:buChar char="●"/>
            </a:pPr>
            <a:r>
              <a:rPr lang="en"/>
              <a:t>Think travel visa. (as long as your visa is still valid, you can get a new badge)</a:t>
            </a:r>
            <a:endParaRPr/>
          </a:p>
          <a:p>
            <a:pPr indent="-317500" lvl="3" marL="1828800" rtl="0" algn="l">
              <a:spcBef>
                <a:spcPts val="0"/>
              </a:spcBef>
              <a:spcAft>
                <a:spcPts val="0"/>
              </a:spcAft>
              <a:buSzPts val="1400"/>
              <a:buChar char="●"/>
            </a:pPr>
            <a:r>
              <a:rPr lang="en"/>
              <a:t>Do not carry any sensitive information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may not actually even need token refresh cycles on an interval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that is a story for another day…</a:t>
            </a:r>
            <a:endParaRPr b="1"/>
          </a:p>
          <a:p>
            <a:pPr indent="0" lvl="0" marL="0" rtl="0" algn="l">
              <a:spcBef>
                <a:spcPts val="1600"/>
              </a:spcBef>
              <a:spcAft>
                <a:spcPts val="0"/>
              </a:spcAft>
              <a:buNone/>
            </a:pPr>
            <a:r>
              <a:rPr b="1" lang="en"/>
              <a:t>Thank you for attending!!</a:t>
            </a:r>
            <a:endParaRPr b="1"/>
          </a:p>
          <a:p>
            <a:pPr indent="0" lvl="0" marL="0" rtl="0" algn="l">
              <a:spcBef>
                <a:spcPts val="1600"/>
              </a:spcBef>
              <a:spcAft>
                <a:spcPts val="0"/>
              </a:spcAft>
              <a:buNone/>
            </a:pPr>
            <a:br>
              <a:rPr lang="en"/>
            </a:br>
            <a:r>
              <a:rPr b="1" lang="en"/>
              <a:t>More resources below:</a:t>
            </a:r>
            <a:endParaRPr b="1"/>
          </a:p>
          <a:p>
            <a:pPr indent="0" lvl="0" marL="0" rtl="0" algn="l">
              <a:spcBef>
                <a:spcPts val="1600"/>
              </a:spcBef>
              <a:spcAft>
                <a:spcPts val="0"/>
              </a:spcAft>
              <a:buNone/>
            </a:pPr>
            <a:r>
              <a:rPr lang="en"/>
              <a:t>Tech blog article on this topic: </a:t>
            </a:r>
            <a:r>
              <a:rPr lang="en" u="sng">
                <a:solidFill>
                  <a:schemeClr val="hlink"/>
                </a:solidFill>
                <a:hlinkClick r:id="rId3"/>
              </a:rPr>
              <a:t>https://acv.engineering/posts/managing-refresh-tokens-with-a-shared-web-worker/</a:t>
            </a:r>
            <a:r>
              <a:rPr lang="en"/>
              <a:t> </a:t>
            </a:r>
            <a:endParaRPr/>
          </a:p>
          <a:p>
            <a:pPr indent="0" lvl="0" marL="0" rtl="0" algn="l">
              <a:spcBef>
                <a:spcPts val="1600"/>
              </a:spcBef>
              <a:spcAft>
                <a:spcPts val="0"/>
              </a:spcAft>
              <a:buNone/>
            </a:pPr>
            <a:r>
              <a:rPr lang="en"/>
              <a:t>Code snippets: </a:t>
            </a:r>
            <a:r>
              <a:rPr lang="en" u="sng">
                <a:solidFill>
                  <a:schemeClr val="hlink"/>
                </a:solidFill>
                <a:hlinkClick r:id="rId4"/>
              </a:rPr>
              <a:t>https://github.com/camillekaniecki/connect-tech-2022-shared-web-workers</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SPAs and Token Refresh Cycles</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again?? Yes.)</a:t>
            </a:r>
            <a:endParaRPr/>
          </a:p>
          <a:p>
            <a:pPr indent="-342900" lvl="0" marL="457200" rtl="0" algn="l">
              <a:spcBef>
                <a:spcPts val="1600"/>
              </a:spcBef>
              <a:spcAft>
                <a:spcPts val="0"/>
              </a:spcAft>
              <a:buSzPts val="1800"/>
              <a:buChar char="●"/>
            </a:pPr>
            <a:r>
              <a:rPr lang="en"/>
              <a:t>SPA</a:t>
            </a:r>
            <a:endParaRPr/>
          </a:p>
          <a:p>
            <a:pPr indent="-317500" lvl="1" marL="914400" rtl="0" algn="l">
              <a:spcBef>
                <a:spcPts val="0"/>
              </a:spcBef>
              <a:spcAft>
                <a:spcPts val="0"/>
              </a:spcAft>
              <a:buSzPts val="1400"/>
              <a:buChar char="○"/>
            </a:pPr>
            <a:r>
              <a:rPr lang="en"/>
              <a:t>Single-page application</a:t>
            </a:r>
            <a:endParaRPr/>
          </a:p>
          <a:p>
            <a:pPr indent="-342900" lvl="0" marL="457200" rtl="0" algn="l">
              <a:spcBef>
                <a:spcPts val="0"/>
              </a:spcBef>
              <a:spcAft>
                <a:spcPts val="0"/>
              </a:spcAft>
              <a:buSzPts val="1800"/>
              <a:buChar char="●"/>
            </a:pPr>
            <a:r>
              <a:rPr lang="en"/>
              <a:t>Refresh Token Rotation</a:t>
            </a:r>
            <a:endParaRPr/>
          </a:p>
          <a:p>
            <a:pPr indent="-317500" lvl="1" marL="914400" rtl="0" algn="l">
              <a:spcBef>
                <a:spcPts val="0"/>
              </a:spcBef>
              <a:spcAft>
                <a:spcPts val="0"/>
              </a:spcAft>
              <a:buSzPts val="1400"/>
              <a:buChar char="○"/>
            </a:pPr>
            <a:r>
              <a:rPr lang="en"/>
              <a:t>Need a refresh token to get a new JWT</a:t>
            </a:r>
            <a:endParaRPr/>
          </a:p>
          <a:p>
            <a:pPr indent="-317500" lvl="1" marL="914400" rtl="0" algn="l">
              <a:spcBef>
                <a:spcPts val="0"/>
              </a:spcBef>
              <a:spcAft>
                <a:spcPts val="0"/>
              </a:spcAft>
              <a:buSzPts val="1400"/>
              <a:buChar char="○"/>
            </a:pPr>
            <a:r>
              <a:rPr lang="en"/>
              <a:t>When you request a new JWT, you also </a:t>
            </a:r>
            <a:r>
              <a:rPr lang="en"/>
              <a:t>receive</a:t>
            </a:r>
            <a:r>
              <a:rPr lang="en"/>
              <a:t> a new refresh token</a:t>
            </a:r>
            <a:endParaRPr/>
          </a:p>
          <a:p>
            <a:pPr indent="-317500" lvl="1" marL="914400" rtl="0" algn="l">
              <a:spcBef>
                <a:spcPts val="0"/>
              </a:spcBef>
              <a:spcAft>
                <a:spcPts val="0"/>
              </a:spcAft>
              <a:buSzPts val="1400"/>
              <a:buChar char="○"/>
            </a:pPr>
            <a:r>
              <a:rPr lang="en"/>
              <a:t>Previous refresh token becomes invalidated immediately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SPAs and Token Refresh Cycles</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strike a balance between security and user experience. We need to ask users to authenticate themselves enough times that we can still verify their identity, but not so many times that the user becomes frustrated or the service hits volume limits.</a:t>
            </a:r>
            <a:endParaRPr/>
          </a:p>
          <a:p>
            <a:pPr indent="0" lvl="0" marL="0" rtl="0" algn="l">
              <a:spcBef>
                <a:spcPts val="1600"/>
              </a:spcBef>
              <a:spcAft>
                <a:spcPts val="1600"/>
              </a:spcAft>
              <a:buNone/>
            </a:pPr>
            <a:r>
              <a:rPr lang="en"/>
              <a:t>In the case of SPAs, a common option is to call a token refresh endpoint to get a new refresh token on a set interval.  Exchanging the refresh token on this interval invalidates the old one in the </a:t>
            </a:r>
            <a:r>
              <a:rPr lang="en"/>
              <a:t>off chance</a:t>
            </a:r>
            <a:r>
              <a:rPr lang="en"/>
              <a:t> it becomes compromised.  Each refresh token is then used to renew JWTs as well, to ensure </a:t>
            </a:r>
            <a:r>
              <a:rPr lang="en"/>
              <a:t>continued</a:t>
            </a:r>
            <a:r>
              <a:rPr lang="en"/>
              <a:t> authorization of any necessary api endpoints.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Sounds simple!</a:t>
            </a:r>
            <a:endParaRPr/>
          </a:p>
        </p:txBody>
      </p:sp>
      <p:sp>
        <p:nvSpPr>
          <p:cNvPr id="110" name="Google Shape;110;p19"/>
          <p:cNvSpPr txBox="1"/>
          <p:nvPr>
            <p:ph idx="1" type="body"/>
          </p:nvPr>
        </p:nvSpPr>
        <p:spPr>
          <a:xfrm>
            <a:off x="311700" y="1152475"/>
            <a:ext cx="8520600" cy="3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not quite.</a:t>
            </a:r>
            <a:endParaRPr/>
          </a:p>
          <a:p>
            <a:pPr indent="0" lvl="0" marL="0" rtl="0" algn="l">
              <a:spcBef>
                <a:spcPts val="1600"/>
              </a:spcBef>
              <a:spcAft>
                <a:spcPts val="0"/>
              </a:spcAft>
              <a:buNone/>
            </a:pPr>
            <a:r>
              <a:rPr lang="en"/>
              <a:t>Hard to avoid token refresh requests without stale data, or ending up with race conditions on you token refresh endpoint between different api calls, especially in multiple browser tabs.</a:t>
            </a:r>
            <a:endParaRPr/>
          </a:p>
          <a:p>
            <a:pPr indent="0" lvl="0" marL="0" rtl="0" algn="l">
              <a:spcBef>
                <a:spcPts val="1600"/>
              </a:spcBef>
              <a:spcAft>
                <a:spcPts val="0"/>
              </a:spcAft>
              <a:buNone/>
            </a:pPr>
            <a:r>
              <a:rPr lang="en"/>
              <a:t>There are many ways to solve this problem, including (but not limited to):</a:t>
            </a:r>
            <a:endParaRPr/>
          </a:p>
          <a:p>
            <a:pPr indent="-342900" lvl="0" marL="457200" rtl="0" algn="l">
              <a:spcBef>
                <a:spcPts val="1600"/>
              </a:spcBef>
              <a:spcAft>
                <a:spcPts val="0"/>
              </a:spcAft>
              <a:buSzPts val="1800"/>
              <a:buChar char="●"/>
            </a:pPr>
            <a:r>
              <a:rPr lang="en"/>
              <a:t>A custom token refresh locking mechanism</a:t>
            </a:r>
            <a:endParaRPr/>
          </a:p>
          <a:p>
            <a:pPr indent="-342900" lvl="0" marL="457200" rtl="0" algn="l">
              <a:spcBef>
                <a:spcPts val="0"/>
              </a:spcBef>
              <a:spcAft>
                <a:spcPts val="0"/>
              </a:spcAft>
              <a:buSzPts val="1800"/>
              <a:buChar char="●"/>
            </a:pPr>
            <a:r>
              <a:rPr lang="en"/>
              <a:t>“Free-for-all” requests with graceful failing of unauthorized calls</a:t>
            </a:r>
            <a:endParaRPr/>
          </a:p>
          <a:p>
            <a:pPr indent="-342900" lvl="0" marL="457200" rtl="0" algn="l">
              <a:spcBef>
                <a:spcPts val="0"/>
              </a:spcBef>
              <a:spcAft>
                <a:spcPts val="0"/>
              </a:spcAft>
              <a:buSzPts val="1800"/>
              <a:buChar char="●"/>
            </a:pPr>
            <a:r>
              <a:rPr lang="en" u="sng">
                <a:solidFill>
                  <a:schemeClr val="hlink"/>
                </a:solidFill>
                <a:hlinkClick r:id="rId3"/>
              </a:rPr>
              <a:t>Silent authentication</a:t>
            </a:r>
            <a:endParaRPr/>
          </a:p>
          <a:p>
            <a:pPr indent="-342900" lvl="0" marL="457200" rtl="0" algn="l">
              <a:spcBef>
                <a:spcPts val="0"/>
              </a:spcBef>
              <a:spcAft>
                <a:spcPts val="0"/>
              </a:spcAft>
              <a:buSzPts val="1800"/>
              <a:buChar char="●"/>
            </a:pPr>
            <a:r>
              <a:rPr lang="en"/>
              <a:t>Utilization of background threading (web workers)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Proposition!</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presentation aims to </a:t>
            </a:r>
            <a:r>
              <a:rPr lang="en"/>
              <a:t>persuade</a:t>
            </a:r>
            <a:r>
              <a:rPr lang="en"/>
              <a:t> you to give Shared Web Workers a try for </a:t>
            </a:r>
            <a:r>
              <a:rPr lang="en"/>
              <a:t>managing</a:t>
            </a:r>
            <a:r>
              <a:rPr lang="en"/>
              <a:t> token refresh cycles on a timed interval.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web worker?</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 worker is any browser-provided service which allows scripting to be run in a background thread (client side).  JavaScript is single-threaded, and this was by design to coordinate with the browser’s main rendering loop.</a:t>
            </a:r>
            <a:endParaRPr/>
          </a:p>
          <a:p>
            <a:pPr indent="0" lvl="0" marL="0" rtl="0" algn="l">
              <a:spcBef>
                <a:spcPts val="1600"/>
              </a:spcBef>
              <a:spcAft>
                <a:spcPts val="0"/>
              </a:spcAft>
              <a:buNone/>
            </a:pPr>
            <a:r>
              <a:rPr lang="en"/>
              <a:t>Now supported by </a:t>
            </a:r>
            <a:r>
              <a:rPr lang="en" u="sng">
                <a:solidFill>
                  <a:schemeClr val="hlink"/>
                </a:solidFill>
                <a:hlinkClick r:id="rId3"/>
              </a:rPr>
              <a:t>nearly every web browser.</a:t>
            </a:r>
            <a:endParaRPr/>
          </a:p>
          <a:p>
            <a:pPr indent="0" lvl="0" marL="0" rtl="0" algn="l">
              <a:spcBef>
                <a:spcPts val="1600"/>
              </a:spcBef>
              <a:spcAft>
                <a:spcPts val="0"/>
              </a:spcAft>
              <a:buNone/>
            </a:pPr>
            <a:r>
              <a:rPr lang="en"/>
              <a:t>Adoption of web workers has been slow…no one seems to know why 🤷🏻‍♀️</a:t>
            </a:r>
            <a:endParaRPr/>
          </a:p>
          <a:p>
            <a:pPr indent="0" lvl="0" marL="0" rtl="0" algn="l">
              <a:spcBef>
                <a:spcPts val="1600"/>
              </a:spcBef>
              <a:spcAft>
                <a:spcPts val="1600"/>
              </a:spcAft>
              <a:buNone/>
            </a:pPr>
            <a:r>
              <a:rPr lang="en"/>
              <a:t>Time to break the cycle!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