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56" r:id="rId5"/>
    <p:sldId id="353" r:id="rId6"/>
    <p:sldId id="355" r:id="rId7"/>
    <p:sldId id="346" r:id="rId8"/>
    <p:sldId id="356" r:id="rId9"/>
    <p:sldId id="379" r:id="rId10"/>
    <p:sldId id="363" r:id="rId11"/>
    <p:sldId id="380" r:id="rId12"/>
    <p:sldId id="381" r:id="rId13"/>
    <p:sldId id="382" r:id="rId14"/>
    <p:sldId id="366" r:id="rId15"/>
    <p:sldId id="364" r:id="rId16"/>
    <p:sldId id="367" r:id="rId17"/>
    <p:sldId id="368" r:id="rId18"/>
    <p:sldId id="370" r:id="rId19"/>
    <p:sldId id="372" r:id="rId20"/>
    <p:sldId id="375" r:id="rId21"/>
    <p:sldId id="373" r:id="rId22"/>
    <p:sldId id="376" r:id="rId23"/>
    <p:sldId id="377" r:id="rId24"/>
    <p:sldId id="3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Minaudo" userId="d2b11633-1f8f-4312-b16f-0d2396921520" providerId="ADAL" clId="{21CCC727-8F67-46A7-823C-C9D3D1DEC279}"/>
  </pc:docChgLst>
  <pc:docChgLst>
    <pc:chgData name="Camille Minaudo" userId="d2b11633-1f8f-4312-b16f-0d2396921520" providerId="ADAL" clId="{A45E5EA6-CE7A-4C75-A91D-EAF967266A77}"/>
    <pc:docChg chg="custSel delSld modSld">
      <pc:chgData name="Camille Minaudo" userId="d2b11633-1f8f-4312-b16f-0d2396921520" providerId="ADAL" clId="{A45E5EA6-CE7A-4C75-A91D-EAF967266A77}" dt="2023-12-18T17:15:23.142" v="10" actId="2696"/>
      <pc:docMkLst>
        <pc:docMk/>
      </pc:docMkLst>
      <pc:sldChg chg="addSp">
        <pc:chgData name="Camille Minaudo" userId="d2b11633-1f8f-4312-b16f-0d2396921520" providerId="ADAL" clId="{A45E5EA6-CE7A-4C75-A91D-EAF967266A77}" dt="2023-12-18T16:51:13.758" v="0"/>
        <pc:sldMkLst>
          <pc:docMk/>
          <pc:sldMk cId="1812890471" sldId="364"/>
        </pc:sldMkLst>
        <pc:spChg chg="add">
          <ac:chgData name="Camille Minaudo" userId="d2b11633-1f8f-4312-b16f-0d2396921520" providerId="ADAL" clId="{A45E5EA6-CE7A-4C75-A91D-EAF967266A77}" dt="2023-12-18T16:51:13.758" v="0"/>
          <ac:spMkLst>
            <pc:docMk/>
            <pc:sldMk cId="1812890471" sldId="364"/>
            <ac:spMk id="28" creationId="{31C875B1-04A2-4618-9FB9-D165A2B90258}"/>
          </ac:spMkLst>
        </pc:spChg>
      </pc:sldChg>
      <pc:sldChg chg="delSp modSp">
        <pc:chgData name="Camille Minaudo" userId="d2b11633-1f8f-4312-b16f-0d2396921520" providerId="ADAL" clId="{A45E5EA6-CE7A-4C75-A91D-EAF967266A77}" dt="2023-12-18T17:15:06.625" v="7" actId="207"/>
        <pc:sldMkLst>
          <pc:docMk/>
          <pc:sldMk cId="2684122622" sldId="373"/>
        </pc:sldMkLst>
        <pc:spChg chg="mod">
          <ac:chgData name="Camille Minaudo" userId="d2b11633-1f8f-4312-b16f-0d2396921520" providerId="ADAL" clId="{A45E5EA6-CE7A-4C75-A91D-EAF967266A77}" dt="2023-12-18T17:15:06.625" v="7" actId="207"/>
          <ac:spMkLst>
            <pc:docMk/>
            <pc:sldMk cId="2684122622" sldId="373"/>
            <ac:spMk id="6" creationId="{BC2781F2-7D07-433B-828A-F5713DCCFC16}"/>
          </ac:spMkLst>
        </pc:spChg>
        <pc:spChg chg="del">
          <ac:chgData name="Camille Minaudo" userId="d2b11633-1f8f-4312-b16f-0d2396921520" providerId="ADAL" clId="{A45E5EA6-CE7A-4C75-A91D-EAF967266A77}" dt="2023-12-18T17:14:56.300" v="6" actId="478"/>
          <ac:spMkLst>
            <pc:docMk/>
            <pc:sldMk cId="2684122622" sldId="373"/>
            <ac:spMk id="8" creationId="{D24DE643-A2A2-4610-A49B-9C81B9AA4FA2}"/>
          </ac:spMkLst>
        </pc:spChg>
        <pc:spChg chg="del">
          <ac:chgData name="Camille Minaudo" userId="d2b11633-1f8f-4312-b16f-0d2396921520" providerId="ADAL" clId="{A45E5EA6-CE7A-4C75-A91D-EAF967266A77}" dt="2023-12-18T17:14:56.300" v="6" actId="478"/>
          <ac:spMkLst>
            <pc:docMk/>
            <pc:sldMk cId="2684122622" sldId="373"/>
            <ac:spMk id="9" creationId="{7062E9C3-78E1-4578-94B8-BE435248ED6B}"/>
          </ac:spMkLst>
        </pc:spChg>
      </pc:sldChg>
      <pc:sldChg chg="delSp">
        <pc:chgData name="Camille Minaudo" userId="d2b11633-1f8f-4312-b16f-0d2396921520" providerId="ADAL" clId="{A45E5EA6-CE7A-4C75-A91D-EAF967266A77}" dt="2023-12-18T17:15:12.922" v="9" actId="478"/>
        <pc:sldMkLst>
          <pc:docMk/>
          <pc:sldMk cId="3059699863" sldId="376"/>
        </pc:sldMkLst>
        <pc:spChg chg="del">
          <ac:chgData name="Camille Minaudo" userId="d2b11633-1f8f-4312-b16f-0d2396921520" providerId="ADAL" clId="{A45E5EA6-CE7A-4C75-A91D-EAF967266A77}" dt="2023-12-18T17:15:12.922" v="9" actId="478"/>
          <ac:spMkLst>
            <pc:docMk/>
            <pc:sldMk cId="3059699863" sldId="376"/>
            <ac:spMk id="8" creationId="{66C07B73-2D52-468E-9828-704C4D5A8410}"/>
          </ac:spMkLst>
        </pc:spChg>
        <pc:spChg chg="del">
          <ac:chgData name="Camille Minaudo" userId="d2b11633-1f8f-4312-b16f-0d2396921520" providerId="ADAL" clId="{A45E5EA6-CE7A-4C75-A91D-EAF967266A77}" dt="2023-12-18T17:15:10.652" v="8" actId="478"/>
          <ac:spMkLst>
            <pc:docMk/>
            <pc:sldMk cId="3059699863" sldId="376"/>
            <ac:spMk id="9" creationId="{AC19ADC8-D339-460F-A617-DAC398341372}"/>
          </ac:spMkLst>
        </pc:spChg>
      </pc:sldChg>
      <pc:sldChg chg="del">
        <pc:chgData name="Camille Minaudo" userId="d2b11633-1f8f-4312-b16f-0d2396921520" providerId="ADAL" clId="{A45E5EA6-CE7A-4C75-A91D-EAF967266A77}" dt="2023-12-18T17:14:25.331" v="2" actId="2696"/>
        <pc:sldMkLst>
          <pc:docMk/>
          <pc:sldMk cId="2633124219" sldId="383"/>
        </pc:sldMkLst>
      </pc:sldChg>
      <pc:sldChg chg="del">
        <pc:chgData name="Camille Minaudo" userId="d2b11633-1f8f-4312-b16f-0d2396921520" providerId="ADAL" clId="{A45E5EA6-CE7A-4C75-A91D-EAF967266A77}" dt="2023-12-18T17:14:25.382" v="5" actId="2696"/>
        <pc:sldMkLst>
          <pc:docMk/>
          <pc:sldMk cId="2866998275" sldId="384"/>
        </pc:sldMkLst>
      </pc:sldChg>
      <pc:sldChg chg="del">
        <pc:chgData name="Camille Minaudo" userId="d2b11633-1f8f-4312-b16f-0d2396921520" providerId="ADAL" clId="{A45E5EA6-CE7A-4C75-A91D-EAF967266A77}" dt="2023-12-18T17:14:25.333" v="3" actId="2696"/>
        <pc:sldMkLst>
          <pc:docMk/>
          <pc:sldMk cId="1884481541" sldId="385"/>
        </pc:sldMkLst>
      </pc:sldChg>
      <pc:sldChg chg="del">
        <pc:chgData name="Camille Minaudo" userId="d2b11633-1f8f-4312-b16f-0d2396921520" providerId="ADAL" clId="{A45E5EA6-CE7A-4C75-A91D-EAF967266A77}" dt="2023-12-18T17:14:25.323" v="1" actId="2696"/>
        <pc:sldMkLst>
          <pc:docMk/>
          <pc:sldMk cId="2661735550" sldId="386"/>
        </pc:sldMkLst>
      </pc:sldChg>
      <pc:sldChg chg="del">
        <pc:chgData name="Camille Minaudo" userId="d2b11633-1f8f-4312-b16f-0d2396921520" providerId="ADAL" clId="{A45E5EA6-CE7A-4C75-A91D-EAF967266A77}" dt="2023-12-18T17:15:23.142" v="10" actId="2696"/>
        <pc:sldMkLst>
          <pc:docMk/>
          <pc:sldMk cId="2416037306" sldId="387"/>
        </pc:sldMkLst>
      </pc:sldChg>
      <pc:sldChg chg="del">
        <pc:chgData name="Camille Minaudo" userId="d2b11633-1f8f-4312-b16f-0d2396921520" providerId="ADAL" clId="{A45E5EA6-CE7A-4C75-A91D-EAF967266A77}" dt="2023-12-18T17:14:25.341" v="4" actId="2696"/>
        <pc:sldMkLst>
          <pc:docMk/>
          <pc:sldMk cId="3748865829" sldId="388"/>
        </pc:sldMkLst>
      </pc:sldChg>
    </pc:docChg>
  </pc:docChgLst>
  <pc:docChgLst>
    <pc:chgData name="Camille Minaudo" userId="d2b11633-1f8f-4312-b16f-0d2396921520" providerId="ADAL" clId="{738EBDC0-4BB0-4515-8F9F-F8986E990DB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62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1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9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1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83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0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F810D5-A1BB-4183-A7C2-1125CDAA4C5F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randemia.org/sites/default/files/logo_universidad_barcelona_nuevo.jpg">
            <a:extLst>
              <a:ext uri="{FF2B5EF4-FFF2-40B4-BE49-F238E27FC236}">
                <a16:creationId xmlns:a16="http://schemas.microsoft.com/office/drawing/2014/main" id="{1F98846C-7200-4BA9-9CE8-CB7B0729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3" y="4800600"/>
            <a:ext cx="2743200" cy="1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EFD84-A04D-4B51-B8B5-E6D8D29A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2504365"/>
          </a:xfrm>
        </p:spPr>
        <p:txBody>
          <a:bodyPr>
            <a:normAutofit fontScale="90000"/>
          </a:bodyPr>
          <a:lstStyle/>
          <a:p>
            <a:r>
              <a:rPr lang="en-GB" dirty="0"/>
              <a:t>Building a process-based model,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9AAF3-698C-4393-AF75-93D8EADFA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404" y="3825380"/>
            <a:ext cx="7063740" cy="2273668"/>
          </a:xfrm>
        </p:spPr>
        <p:txBody>
          <a:bodyPr>
            <a:normAutofit/>
          </a:bodyPr>
          <a:lstStyle/>
          <a:p>
            <a:r>
              <a:rPr lang="en-GB" sz="2800" dirty="0"/>
              <a:t>Camille Minaudo</a:t>
            </a:r>
          </a:p>
          <a:p>
            <a:endParaRPr lang="en-GB" sz="2800" dirty="0"/>
          </a:p>
          <a:p>
            <a:r>
              <a:rPr lang="en-GB" dirty="0" err="1"/>
              <a:t>Sistemes</a:t>
            </a:r>
            <a:r>
              <a:rPr lang="en-GB" dirty="0"/>
              <a:t> </a:t>
            </a:r>
            <a:r>
              <a:rPr lang="en-GB" dirty="0" err="1"/>
              <a:t>Dinàmics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Ecologia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2944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275900" y="23221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Production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649895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𝑃𝑟𝑜𝑑𝑢𝑐𝑡𝑖𝑜𝑛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𝑅𝑒𝑠𝑝𝑖𝑟𝑎𝑡𝑖𝑜𝑛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𝑃h𝑦𝑠𝑖𝑐𝑎𝑙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𝑓𝑙𝑢𝑥𝑒𝑠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6498959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728715" y="289621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Respiration</a:t>
            </a:r>
            <a:endParaRPr lang="en-GB" i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0B4E1-ECB1-4262-B310-162201A0145F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</p:spTree>
    <p:extLst>
      <p:ext uri="{BB962C8B-B14F-4D97-AF65-F5344CB8AC3E}">
        <p14:creationId xmlns:p14="http://schemas.microsoft.com/office/powerpoint/2010/main" val="313820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blipFill>
                <a:blip r:embed="rId3"/>
                <a:stretch>
                  <a:fillRect l="-1466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endParaRPr lang="en-GB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088E29-8245-42FD-8925-C8B1FE41407F}"/>
                  </a:ext>
                </a:extLst>
              </p:cNvPr>
              <p:cNvSpPr txBox="1"/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088E29-8245-42FD-8925-C8B1FE41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blipFill>
                <a:blip r:embed="rId4"/>
                <a:stretch>
                  <a:fillRect l="-534" r="-1335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36EACA5-D0A7-469E-A7DE-2DF6348980BC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6EA3BA-1A01-49A2-B302-57AE92658C12}"/>
              </a:ext>
            </a:extLst>
          </p:cNvPr>
          <p:cNvCxnSpPr>
            <a:endCxn id="25" idx="2"/>
          </p:cNvCxnSpPr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0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blipFill>
                <a:blip r:embed="rId3"/>
                <a:stretch>
                  <a:fillRect l="-1466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085729-CB25-41D8-8CBE-D29B781BC7DF}"/>
                  </a:ext>
                </a:extLst>
              </p:cNvPr>
              <p:cNvSpPr txBox="1"/>
              <p:nvPr/>
            </p:nvSpPr>
            <p:spPr>
              <a:xfrm>
                <a:off x="2977439" y="5470125"/>
                <a:ext cx="27238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085729-CB25-41D8-8CBE-D29B781B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439" y="5470125"/>
                <a:ext cx="2723823" cy="298928"/>
              </a:xfrm>
              <a:prstGeom prst="rect">
                <a:avLst/>
              </a:prstGeom>
              <a:blipFill>
                <a:blip r:embed="rId4"/>
                <a:stretch>
                  <a:fillRect l="-2908" t="-28571" b="-38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EFD7BC-5442-4499-BBD2-2C6B23F4AEE9}"/>
                  </a:ext>
                </a:extLst>
              </p:cNvPr>
              <p:cNvSpPr txBox="1"/>
              <p:nvPr/>
            </p:nvSpPr>
            <p:spPr>
              <a:xfrm>
                <a:off x="1140910" y="5968327"/>
                <a:ext cx="477547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𝑑𝑃h𝑦𝑡𝑜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EFD7BC-5442-4499-BBD2-2C6B23F4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5968327"/>
                <a:ext cx="4775474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EE4209-DFDF-4E47-8E84-85CAEBA487D5}"/>
                  </a:ext>
                </a:extLst>
              </p:cNvPr>
              <p:cNvSpPr txBox="1"/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EE4209-DFDF-4E47-8E84-85CAEBA4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blipFill>
                <a:blip r:embed="rId6"/>
                <a:stretch>
                  <a:fillRect l="-534" r="-1335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958AC81-8782-47FF-A3AC-563E844FAED7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C383A3-D646-4DB6-9475-6E9949EE9594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875B1-04A2-4618-9FB9-D165A2B90258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</p:spTree>
    <p:extLst>
      <p:ext uri="{BB962C8B-B14F-4D97-AF65-F5344CB8AC3E}">
        <p14:creationId xmlns:p14="http://schemas.microsoft.com/office/powerpoint/2010/main" val="181289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/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𝑅𝑎𝑑𝑖𝑎𝑡𝑖𝑜𝑛𝑠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𝑁𝑢𝑡𝑟𝑖𝑒𝑛𝑡𝑠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blipFill>
                <a:blip r:embed="rId4"/>
                <a:stretch>
                  <a:fillRect l="-394" r="-78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1B59EC-2788-4E3F-8E95-29C8FA08D31B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0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/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𝑅𝑎𝑑𝑖𝑎𝑡𝑖𝑜𝑛𝑠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𝑁𝑢𝑡𝑟𝑖𝑒𝑛𝑡𝑠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blipFill>
                <a:blip r:embed="rId4"/>
                <a:stretch>
                  <a:fillRect l="-394" r="-78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1601B1-9C44-4181-8E71-2210F4114D1C}"/>
                  </a:ext>
                </a:extLst>
              </p:cNvPr>
              <p:cNvSpPr/>
              <p:nvPr/>
            </p:nvSpPr>
            <p:spPr>
              <a:xfrm>
                <a:off x="1089050" y="5879565"/>
                <a:ext cx="2578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1601B1-9C44-4181-8E71-2210F4114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879565"/>
                <a:ext cx="2578206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25205D-9E89-4A4E-B7B8-C3530ADBB7A6}"/>
                  </a:ext>
                </a:extLst>
              </p:cNvPr>
              <p:cNvSpPr/>
              <p:nvPr/>
            </p:nvSpPr>
            <p:spPr>
              <a:xfrm>
                <a:off x="1089050" y="6295630"/>
                <a:ext cx="3779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𝑃h𝑦𝑡𝑜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25205D-9E89-4A4E-B7B8-C3530ADBB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6295630"/>
                <a:ext cx="377968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0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15054" y="38627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epilimnion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98213" y="355764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2D08E-92A0-4F85-80CD-03028EA4C7FB}"/>
              </a:ext>
            </a:extLst>
          </p:cNvPr>
          <p:cNvSpPr/>
          <p:nvPr/>
        </p:nvSpPr>
        <p:spPr>
          <a:xfrm>
            <a:off x="796954" y="6157219"/>
            <a:ext cx="6505664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314A4F-A3A4-463B-A9A4-450CF0EF4025}"/>
              </a:ext>
            </a:extLst>
          </p:cNvPr>
          <p:cNvSpPr txBox="1"/>
          <p:nvPr/>
        </p:nvSpPr>
        <p:spPr>
          <a:xfrm>
            <a:off x="877857" y="61572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E44E0-65BB-4C11-9E2B-186BF2902624}"/>
              </a:ext>
            </a:extLst>
          </p:cNvPr>
          <p:cNvSpPr/>
          <p:nvPr/>
        </p:nvSpPr>
        <p:spPr>
          <a:xfrm>
            <a:off x="796954" y="4429190"/>
            <a:ext cx="6505664" cy="17063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ED56D-CFB9-4479-9E29-6B1C9F3EC489}"/>
              </a:ext>
            </a:extLst>
          </p:cNvPr>
          <p:cNvSpPr txBox="1"/>
          <p:nvPr/>
        </p:nvSpPr>
        <p:spPr>
          <a:xfrm>
            <a:off x="796954" y="445163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hypolimnion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D912D5-D68E-4D17-9D40-6E164BBD57EF}"/>
              </a:ext>
            </a:extLst>
          </p:cNvPr>
          <p:cNvCxnSpPr>
            <a:cxnSpLocks/>
          </p:cNvCxnSpPr>
          <p:nvPr/>
        </p:nvCxnSpPr>
        <p:spPr>
          <a:xfrm flipV="1">
            <a:off x="3632106" y="4040254"/>
            <a:ext cx="0" cy="72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F646E2-4883-4FC2-AC0C-FEE24ED16CE6}"/>
                  </a:ext>
                </a:extLst>
              </p:cNvPr>
              <p:cNvSpPr txBox="1"/>
              <p:nvPr/>
            </p:nvSpPr>
            <p:spPr>
              <a:xfrm>
                <a:off x="3614953" y="4023329"/>
                <a:ext cx="1599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𝐸𝑛𝑡𝑟𝑎𝑖𝑛𝑚𝑒𝑛𝑡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F646E2-4883-4FC2-AC0C-FEE24ED1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53" y="4023329"/>
                <a:ext cx="15993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896F1C4-E562-4BA4-9D08-91C17C6928A5}"/>
              </a:ext>
            </a:extLst>
          </p:cNvPr>
          <p:cNvSpPr txBox="1"/>
          <p:nvPr/>
        </p:nvSpPr>
        <p:spPr>
          <a:xfrm>
            <a:off x="2529374" y="48395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Sed</a:t>
            </a:r>
            <a:endParaRPr lang="en-GB" i="1" baseline="-25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39C8E9E-9D7B-4A14-9DAE-53CE271733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58641" y="3402968"/>
            <a:ext cx="0" cy="28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29C742-A87B-4C55-BD9B-4F600F31C456}"/>
              </a:ext>
            </a:extLst>
          </p:cNvPr>
          <p:cNvSpPr txBox="1"/>
          <p:nvPr/>
        </p:nvSpPr>
        <p:spPr>
          <a:xfrm>
            <a:off x="4583145" y="52088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Mineralization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AB6454-713B-4D6D-87D4-5283CFEA909E}"/>
              </a:ext>
            </a:extLst>
          </p:cNvPr>
          <p:cNvSpPr txBox="1"/>
          <p:nvPr/>
        </p:nvSpPr>
        <p:spPr>
          <a:xfrm>
            <a:off x="3851565" y="6193107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Nutrients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0B3B2F-C986-445C-A95C-CAF54456F70A}"/>
              </a:ext>
            </a:extLst>
          </p:cNvPr>
          <p:cNvCxnSpPr>
            <a:cxnSpLocks/>
          </p:cNvCxnSpPr>
          <p:nvPr/>
        </p:nvCxnSpPr>
        <p:spPr>
          <a:xfrm>
            <a:off x="3086100" y="6274773"/>
            <a:ext cx="0" cy="43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38E379C-6E23-4682-A6CA-9053D3997D52}"/>
              </a:ext>
            </a:extLst>
          </p:cNvPr>
          <p:cNvSpPr txBox="1"/>
          <p:nvPr/>
        </p:nvSpPr>
        <p:spPr>
          <a:xfrm>
            <a:off x="3146190" y="649298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Burial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C4A06D-9E3B-478B-9811-00BEFB1F5CF5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4568824" y="4679661"/>
            <a:ext cx="0" cy="15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B5AF96-9710-40C1-B2C4-F52FC089F94C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 flipH="1">
            <a:off x="5103726" y="2721837"/>
            <a:ext cx="363636" cy="5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9732C5-B43B-4F2B-916D-924647C12E54}"/>
              </a:ext>
            </a:extLst>
          </p:cNvPr>
          <p:cNvSpPr txBox="1"/>
          <p:nvPr/>
        </p:nvSpPr>
        <p:spPr>
          <a:xfrm>
            <a:off x="4765506" y="27444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Hydrolysis</a:t>
            </a:r>
          </a:p>
        </p:txBody>
      </p:sp>
    </p:spTree>
    <p:extLst>
      <p:ext uri="{BB962C8B-B14F-4D97-AF65-F5344CB8AC3E}">
        <p14:creationId xmlns:p14="http://schemas.microsoft.com/office/powerpoint/2010/main" val="153040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7EA437-4337-41B0-B1B0-AA6B4E9B189F}"/>
              </a:ext>
            </a:extLst>
          </p:cNvPr>
          <p:cNvCxnSpPr/>
          <p:nvPr/>
        </p:nvCxnSpPr>
        <p:spPr>
          <a:xfrm>
            <a:off x="325649" y="2844921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D2B2F8-C1B4-4CFD-A36A-60EC7D186F6C}"/>
              </a:ext>
            </a:extLst>
          </p:cNvPr>
          <p:cNvCxnSpPr>
            <a:cxnSpLocks/>
          </p:cNvCxnSpPr>
          <p:nvPr/>
        </p:nvCxnSpPr>
        <p:spPr>
          <a:xfrm flipV="1">
            <a:off x="325649" y="2844921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05EAB6-6988-40CA-9D81-64D6CDF8774F}"/>
              </a:ext>
            </a:extLst>
          </p:cNvPr>
          <p:cNvCxnSpPr/>
          <p:nvPr/>
        </p:nvCxnSpPr>
        <p:spPr>
          <a:xfrm>
            <a:off x="7342960" y="2812269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A34569-B359-4205-9A02-ECF0EFA3FB83}"/>
              </a:ext>
            </a:extLst>
          </p:cNvPr>
          <p:cNvCxnSpPr>
            <a:cxnSpLocks/>
          </p:cNvCxnSpPr>
          <p:nvPr/>
        </p:nvCxnSpPr>
        <p:spPr>
          <a:xfrm flipV="1">
            <a:off x="7342960" y="2812269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FD239-3EA3-45C9-A458-5C142D5D46B2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FD239-3EA3-45C9-A458-5C142D5D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117DCC-5537-4378-9F01-5F2A85E537DA}"/>
              </a:ext>
            </a:extLst>
          </p:cNvPr>
          <p:cNvCxnSpPr/>
          <p:nvPr/>
        </p:nvCxnSpPr>
        <p:spPr>
          <a:xfrm>
            <a:off x="6429959" y="4910484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0BC7C2-464B-4E91-B543-55E21D6C4035}"/>
              </a:ext>
            </a:extLst>
          </p:cNvPr>
          <p:cNvCxnSpPr>
            <a:cxnSpLocks/>
          </p:cNvCxnSpPr>
          <p:nvPr/>
        </p:nvCxnSpPr>
        <p:spPr>
          <a:xfrm flipV="1">
            <a:off x="6429959" y="4910484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C1C0FD-3C9E-41A6-8D53-530ADF2F323C}"/>
              </a:ext>
            </a:extLst>
          </p:cNvPr>
          <p:cNvCxnSpPr>
            <a:cxnSpLocks/>
          </p:cNvCxnSpPr>
          <p:nvPr/>
        </p:nvCxnSpPr>
        <p:spPr>
          <a:xfrm flipV="1">
            <a:off x="7534711" y="1677798"/>
            <a:ext cx="0" cy="2726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300D9-36B5-4011-933C-2571BD01F2E0}"/>
              </a:ext>
            </a:extLst>
          </p:cNvPr>
          <p:cNvSpPr/>
          <p:nvPr/>
        </p:nvSpPr>
        <p:spPr>
          <a:xfrm>
            <a:off x="796954" y="6157219"/>
            <a:ext cx="6505664" cy="369332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012495-6E6A-49A1-841A-9F51ACFE4178}"/>
              </a:ext>
            </a:extLst>
          </p:cNvPr>
          <p:cNvSpPr txBox="1"/>
          <p:nvPr/>
        </p:nvSpPr>
        <p:spPr>
          <a:xfrm>
            <a:off x="877857" y="61572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3EDF02-E2C2-4C16-B979-0DC308777059}"/>
              </a:ext>
            </a:extLst>
          </p:cNvPr>
          <p:cNvSpPr/>
          <p:nvPr/>
        </p:nvSpPr>
        <p:spPr>
          <a:xfrm>
            <a:off x="796954" y="4429190"/>
            <a:ext cx="6505664" cy="1706346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2845-1D85-455C-A0F7-87666FC2DA9A}"/>
              </a:ext>
            </a:extLst>
          </p:cNvPr>
          <p:cNvSpPr txBox="1"/>
          <p:nvPr/>
        </p:nvSpPr>
        <p:spPr>
          <a:xfrm>
            <a:off x="7600426" y="2756637"/>
            <a:ext cx="65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</a:t>
            </a:r>
            <a:r>
              <a:rPr lang="en-GB" baseline="-25000" dirty="0" err="1"/>
              <a:t>mix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27327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5EE0-E847-4662-9FF0-F7C0C7AF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discrete time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C37B1D-EB76-4CF5-8552-43D50C26BDDA}"/>
                  </a:ext>
                </a:extLst>
              </p:cNvPr>
              <p:cNvSpPr txBox="1"/>
              <p:nvPr/>
            </p:nvSpPr>
            <p:spPr>
              <a:xfrm>
                <a:off x="543732" y="2192516"/>
                <a:ext cx="5866093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sz="2000" dirty="0"/>
                        <m:t>+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C37B1D-EB76-4CF5-8552-43D50C26B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2" y="2192516"/>
                <a:ext cx="5866093" cy="586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/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blipFill>
                <a:blip r:embed="rId3"/>
                <a:stretch>
                  <a:fillRect l="-923" t="-2041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2781F2-7D07-433B-828A-F5713DCCFC16}"/>
              </a:ext>
            </a:extLst>
          </p:cNvPr>
          <p:cNvSpPr txBox="1"/>
          <p:nvPr/>
        </p:nvSpPr>
        <p:spPr>
          <a:xfrm>
            <a:off x="409507" y="3867184"/>
            <a:ext cx="781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Oxygen at the current time step (</a:t>
            </a:r>
            <a:r>
              <a:rPr lang="en-US" i="1" dirty="0"/>
              <a:t>t)</a:t>
            </a:r>
            <a:r>
              <a:rPr lang="en-US" dirty="0"/>
              <a:t>, is equal to what it was at the previous time step (</a:t>
            </a:r>
            <a:r>
              <a:rPr lang="en-US" i="1" dirty="0"/>
              <a:t>t-1</a:t>
            </a:r>
            <a:r>
              <a:rPr lang="en-US" dirty="0"/>
              <a:t>), plus the mass movement of oxygen through a set of processes : gross primary production, respiration, atmospheric exchange and physics. </a:t>
            </a:r>
          </a:p>
        </p:txBody>
      </p:sp>
    </p:spTree>
    <p:extLst>
      <p:ext uri="{BB962C8B-B14F-4D97-AF65-F5344CB8AC3E}">
        <p14:creationId xmlns:p14="http://schemas.microsoft.com/office/powerpoint/2010/main" val="268412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5EE0-E847-4662-9FF0-F7C0C7AF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discrete time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/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blipFill>
                <a:blip r:embed="rId2"/>
                <a:stretch>
                  <a:fillRect l="-1278" t="-2041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2781F2-7D07-433B-828A-F5713DCCFC16}"/>
              </a:ext>
            </a:extLst>
          </p:cNvPr>
          <p:cNvSpPr txBox="1"/>
          <p:nvPr/>
        </p:nvSpPr>
        <p:spPr>
          <a:xfrm>
            <a:off x="409507" y="3895113"/>
            <a:ext cx="781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Phytoplankton biomass at the current time step (</a:t>
            </a:r>
            <a:r>
              <a:rPr lang="en-US" i="1" dirty="0"/>
              <a:t>t)</a:t>
            </a:r>
            <a:r>
              <a:rPr lang="en-US" dirty="0"/>
              <a:t>, is equal to what it was at the previous time step (</a:t>
            </a:r>
            <a:r>
              <a:rPr lang="en-US" i="1" dirty="0"/>
              <a:t>t-1</a:t>
            </a:r>
            <a:r>
              <a:rPr lang="en-US" dirty="0"/>
              <a:t>), plus what is being produced through photosynthesis, minus what is lost by respiration and settling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9A78C-A5D2-4A46-A982-14584226B85A}"/>
                  </a:ext>
                </a:extLst>
              </p:cNvPr>
              <p:cNvSpPr txBox="1"/>
              <p:nvPr/>
            </p:nvSpPr>
            <p:spPr>
              <a:xfrm>
                <a:off x="409507" y="2126500"/>
                <a:ext cx="4841197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𝑑𝑃h𝑦𝑡𝑜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9A78C-A5D2-4A46-A982-14584226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2126500"/>
                <a:ext cx="4841197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69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4F82-0092-A457-9B23-67BDDF10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981E-17E5-E767-1A5A-332552A3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 1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is a process-based model?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Why do we want process-based models?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Building a model from scratch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Modelling lake metabolism rates</a:t>
            </a:r>
          </a:p>
          <a:p>
            <a:r>
              <a:rPr lang="en-US" sz="2800" dirty="0"/>
              <a:t>PART 2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Step-by-step model implementation using R, GitHub and Binder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64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36DB-66A0-4AFF-926A-82989EA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422805"/>
          </a:xfrm>
        </p:spPr>
        <p:txBody>
          <a:bodyPr>
            <a:noAutofit/>
          </a:bodyPr>
          <a:lstStyle/>
          <a:p>
            <a:r>
              <a:rPr lang="en-GB" sz="3200" dirty="0"/>
              <a:t>Additional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69F59-3AC1-4FCF-96ED-73048B5797E9}"/>
                  </a:ext>
                </a:extLst>
              </p:cNvPr>
              <p:cNvSpPr txBox="1"/>
              <p:nvPr/>
            </p:nvSpPr>
            <p:spPr>
              <a:xfrm>
                <a:off x="813733" y="1287466"/>
                <a:ext cx="486306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𝐷𝑂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69F59-3AC1-4FCF-96ED-73048B57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1287466"/>
                <a:ext cx="4863062" cy="312650"/>
              </a:xfrm>
              <a:prstGeom prst="rect">
                <a:avLst/>
              </a:prstGeom>
              <a:blipFill>
                <a:blip r:embed="rId2"/>
                <a:stretch>
                  <a:fillRect l="-1629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2FFF51-9E0C-415D-A5E9-9802CBC76FA8}"/>
                  </a:ext>
                </a:extLst>
              </p:cNvPr>
              <p:cNvSpPr txBox="1"/>
              <p:nvPr/>
            </p:nvSpPr>
            <p:spPr>
              <a:xfrm>
                <a:off x="813733" y="1914233"/>
                <a:ext cx="5985485" cy="55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+69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−0.3906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𝑤𝑇𝑒𝑚𝑝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+14.578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2FFF51-9E0C-415D-A5E9-9802CBC76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1914233"/>
                <a:ext cx="5985485" cy="557076"/>
              </a:xfrm>
              <a:prstGeom prst="rect">
                <a:avLst/>
              </a:prstGeom>
              <a:blipFill>
                <a:blip r:embed="rId3"/>
                <a:stretch>
                  <a:fillRect l="-1324" t="-1099" b="-2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AC893-96C3-422C-8A8E-BACD1517A20B}"/>
                  </a:ext>
                </a:extLst>
              </p:cNvPr>
              <p:cNvSpPr txBox="1"/>
              <p:nvPr/>
            </p:nvSpPr>
            <p:spPr>
              <a:xfrm>
                <a:off x="813733" y="2785426"/>
                <a:ext cx="4268156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𝑆𝑒𝑡𝑡𝑙𝑖𝑛𝑔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𝑝h𝑦𝑡𝑜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𝑠𝑒𝑡𝑡𝑙𝑖𝑛𝑔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𝑝h𝑦𝑡𝑜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𝑚𝑖𝑥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AC893-96C3-422C-8A8E-BACD1517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2785426"/>
                <a:ext cx="4268156" cy="464486"/>
              </a:xfrm>
              <a:prstGeom prst="rect">
                <a:avLst/>
              </a:prstGeom>
              <a:blipFill>
                <a:blip r:embed="rId4"/>
                <a:stretch>
                  <a:fillRect l="-2568" t="-3947" r="-285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3AAEC3-638D-4869-B548-71AFB83DA600}"/>
                  </a:ext>
                </a:extLst>
              </p:cNvPr>
              <p:cNvSpPr txBox="1"/>
              <p:nvPr/>
            </p:nvSpPr>
            <p:spPr>
              <a:xfrm>
                <a:off x="813733" y="3564029"/>
                <a:ext cx="6322115" cy="317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𝑝h𝑜𝑠𝑝h𝑜𝑟𝑢𝑠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𝑝𝑁𝑃𝑃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𝑁𝑃𝑃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3AAEC3-638D-4869-B548-71AFB83D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3564029"/>
                <a:ext cx="6322115" cy="317203"/>
              </a:xfrm>
              <a:prstGeom prst="rect">
                <a:avLst/>
              </a:prstGeom>
              <a:blipFill>
                <a:blip r:embed="rId5"/>
                <a:stretch>
                  <a:fillRect l="-1252" t="-1923" b="-3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A72022-D957-4C3B-A952-84720F7C73E2}"/>
                  </a:ext>
                </a:extLst>
              </p:cNvPr>
              <p:cNvSpPr txBox="1"/>
              <p:nvPr/>
            </p:nvSpPr>
            <p:spPr>
              <a:xfrm>
                <a:off x="813733" y="4195349"/>
                <a:ext cx="2701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𝐷𝑂𝐶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𝑑𝑜𝑐𝑅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A72022-D957-4C3B-A952-84720F7C7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4195349"/>
                <a:ext cx="2701316" cy="276999"/>
              </a:xfrm>
              <a:prstGeom prst="rect">
                <a:avLst/>
              </a:prstGeom>
              <a:blipFill>
                <a:blip r:embed="rId6"/>
                <a:stretch>
                  <a:fillRect l="-1351" r="-1126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8132AA-E56D-4526-ADBE-03E2C6C9A671}"/>
                  </a:ext>
                </a:extLst>
              </p:cNvPr>
              <p:cNvSpPr txBox="1"/>
              <p:nvPr/>
            </p:nvSpPr>
            <p:spPr>
              <a:xfrm>
                <a:off x="813733" y="4786465"/>
                <a:ext cx="5688417" cy="34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−1)∙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𝑝h𝑦𝑡𝑜𝑅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8132AA-E56D-4526-ADBE-03E2C6C9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4786465"/>
                <a:ext cx="5688417" cy="345479"/>
              </a:xfrm>
              <a:prstGeom prst="rect">
                <a:avLst/>
              </a:prstGeom>
              <a:blipFill>
                <a:blip r:embed="rId7"/>
                <a:stretch>
                  <a:fillRect l="-1392" t="-1754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4D1E6-528E-40FE-8EBD-8F91AE6D9699}"/>
                  </a:ext>
                </a:extLst>
              </p:cNvPr>
              <p:cNvSpPr txBox="1"/>
              <p:nvPr/>
            </p:nvSpPr>
            <p:spPr>
              <a:xfrm>
                <a:off x="813733" y="5446062"/>
                <a:ext cx="280878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4D1E6-528E-40FE-8EBD-8F91AE6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5446062"/>
                <a:ext cx="2808782" cy="298928"/>
              </a:xfrm>
              <a:prstGeom prst="rect">
                <a:avLst/>
              </a:prstGeom>
              <a:blipFill>
                <a:blip r:embed="rId8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6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483F-63E9-4BE2-BAD7-4508804E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506695"/>
          </a:xfrm>
        </p:spPr>
        <p:txBody>
          <a:bodyPr>
            <a:normAutofit fontScale="90000"/>
          </a:bodyPr>
          <a:lstStyle/>
          <a:p>
            <a:r>
              <a:rPr lang="en-GB" dirty="0"/>
              <a:t>Constants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F4F047-9E5A-4F16-8F79-E99D038D0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786460"/>
                  </p:ext>
                </p:extLst>
              </p:nvPr>
            </p:nvGraphicFramePr>
            <p:xfrm>
              <a:off x="249476" y="1422874"/>
              <a:ext cx="7966408" cy="474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944">
                      <a:extLst>
                        <a:ext uri="{9D8B030D-6E8A-4147-A177-3AD203B41FA5}">
                          <a16:colId xmlns:a16="http://schemas.microsoft.com/office/drawing/2014/main" val="2283776026"/>
                        </a:ext>
                      </a:extLst>
                    </a:gridCol>
                    <a:gridCol w="889233">
                      <a:extLst>
                        <a:ext uri="{9D8B030D-6E8A-4147-A177-3AD203B41FA5}">
                          <a16:colId xmlns:a16="http://schemas.microsoft.com/office/drawing/2014/main" val="1465861401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3145214099"/>
                        </a:ext>
                      </a:extLst>
                    </a:gridCol>
                    <a:gridCol w="3701097">
                      <a:extLst>
                        <a:ext uri="{9D8B030D-6E8A-4147-A177-3AD203B41FA5}">
                          <a16:colId xmlns:a16="http://schemas.microsoft.com/office/drawing/2014/main" val="2570092327"/>
                        </a:ext>
                      </a:extLst>
                    </a:gridCol>
                  </a:tblGrid>
                  <a:tr h="277153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Constant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80133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32/12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Molar ratio between C and O2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3023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Gas exchange coefficient, usually computed from wind speed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86877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Depth of mixed layer (or epilimnion)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856588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𝑠𝑒𝑡𝑡𝑙𝑖𝑛𝑔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𝑝h𝑦𝑡𝑜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Settling velocity of phytoplankton cells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17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𝑝h𝑜𝑠𝑝h𝑜𝑟𝑢𝑠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µ</a:t>
                          </a:r>
                          <a:r>
                            <a:rPr lang="en-GB" sz="1400" dirty="0" err="1"/>
                            <a:t>gP</a:t>
                          </a:r>
                          <a:r>
                            <a:rPr lang="en-GB" sz="1400" dirty="0"/>
                            <a:t>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Phosphorus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369094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𝑝𝑁𝑃𝑃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mgC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unitP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unitLight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Conversion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43769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Arrhenius coefficient for temperature adjustment for NPP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208240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𝐷𝑂𝐶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mg/L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Dissolved organic C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89259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𝑑𝑜𝑐𝑅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DOC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2463938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𝑝h𝑦𝑡𝑜𝑅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phytoplankton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39272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Arrhenius coefficient for temperature adjustment for 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64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F4F047-9E5A-4F16-8F79-E99D038D0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786460"/>
                  </p:ext>
                </p:extLst>
              </p:nvPr>
            </p:nvGraphicFramePr>
            <p:xfrm>
              <a:off x="249476" y="1422874"/>
              <a:ext cx="7966408" cy="474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944">
                      <a:extLst>
                        <a:ext uri="{9D8B030D-6E8A-4147-A177-3AD203B41FA5}">
                          <a16:colId xmlns:a16="http://schemas.microsoft.com/office/drawing/2014/main" val="2283776026"/>
                        </a:ext>
                      </a:extLst>
                    </a:gridCol>
                    <a:gridCol w="889233">
                      <a:extLst>
                        <a:ext uri="{9D8B030D-6E8A-4147-A177-3AD203B41FA5}">
                          <a16:colId xmlns:a16="http://schemas.microsoft.com/office/drawing/2014/main" val="1465861401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3145214099"/>
                        </a:ext>
                      </a:extLst>
                    </a:gridCol>
                    <a:gridCol w="3701097">
                      <a:extLst>
                        <a:ext uri="{9D8B030D-6E8A-4147-A177-3AD203B41FA5}">
                          <a16:colId xmlns:a16="http://schemas.microsoft.com/office/drawing/2014/main" val="257009232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Constant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80133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72000" r="-433333" b="-1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32/12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Molar ratio between C and O2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302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60000" r="-433333" b="-6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Gas exchange coefficient, usually computed from wind speed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86877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442000" r="-433333" b="-10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Depth of mixed layer (or epilimnion)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856588"/>
                      </a:ext>
                    </a:extLst>
                  </a:tr>
                  <a:tr h="3216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511321" r="-433333" b="-879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Settling velocity of phytoplankton cells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648000" r="-433333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µ</a:t>
                          </a:r>
                          <a:r>
                            <a:rPr lang="en-GB" sz="1400" dirty="0" err="1"/>
                            <a:t>gP</a:t>
                          </a:r>
                          <a:r>
                            <a:rPr lang="en-GB" sz="1400" dirty="0"/>
                            <a:t>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Phosphorus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3690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440000" r="-433333" b="-3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mgC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unitP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unitLight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Conversion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4376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533721" r="-433333" b="-284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Arrhenius coefficient for temperature adjustment for NPP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2082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090000" r="-43333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mg/L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Dissolved organic C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892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190000" r="-43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DOC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24639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290000" r="-433333" b="-1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phytoplankton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3927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817647" r="-433333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Arrhenius coefficient for temperature adjustment for 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642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301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214-9B1F-4C4B-B0B4-D0E83F76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process-based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15FE-234D-4AF2-B001-16CDD6D2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representation of the way the world works</a:t>
            </a:r>
          </a:p>
          <a:p>
            <a:r>
              <a:rPr lang="en-US" sz="2000" dirty="0"/>
              <a:t>Reproduces a level of realism</a:t>
            </a:r>
          </a:p>
          <a:p>
            <a:r>
              <a:rPr lang="en-US" sz="2000" dirty="0"/>
              <a:t>However, models are necessary simplifications and do not explain all the variance in observational data</a:t>
            </a:r>
          </a:p>
          <a:p>
            <a:r>
              <a:rPr lang="en-GB" sz="2000" dirty="0"/>
              <a:t>A process-based model is a model that takes an object-oriented perspective, identifying:</a:t>
            </a:r>
          </a:p>
          <a:p>
            <a:pPr lvl="1"/>
            <a:r>
              <a:rPr lang="en-GB" sz="1800" dirty="0"/>
              <a:t>the relevant entities (included properties)</a:t>
            </a:r>
          </a:p>
          <a:p>
            <a:pPr lvl="1"/>
            <a:r>
              <a:rPr lang="en-GB" sz="1800" dirty="0"/>
              <a:t>their state</a:t>
            </a:r>
          </a:p>
          <a:p>
            <a:pPr lvl="1"/>
            <a:r>
              <a:rPr lang="en-GB" sz="1800" dirty="0"/>
              <a:t>and their behaviours.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61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5D6-E72B-9E45-B0D5-87392E20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29" y="510308"/>
            <a:ext cx="7356584" cy="994172"/>
          </a:xfrm>
        </p:spPr>
        <p:txBody>
          <a:bodyPr>
            <a:normAutofit/>
          </a:bodyPr>
          <a:lstStyle/>
          <a:p>
            <a:r>
              <a:rPr lang="en-US" dirty="0"/>
              <a:t>Why process-based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757D-6F8A-B457-3951-F7DE948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 be used for scenarios that are out of sample </a:t>
            </a:r>
          </a:p>
          <a:p>
            <a:r>
              <a:rPr lang="en-US" sz="2000" dirty="0"/>
              <a:t>To challenge our level of understanding of the way our world works</a:t>
            </a:r>
          </a:p>
          <a:p>
            <a:pPr lvl="1"/>
            <a:r>
              <a:rPr lang="en-US" sz="1800" dirty="0"/>
              <a:t>From system A to system B</a:t>
            </a:r>
          </a:p>
          <a:p>
            <a:r>
              <a:rPr lang="en-US" sz="2000" dirty="0"/>
              <a:t>Accommodates a variety of data, even if sampled irregularly</a:t>
            </a:r>
          </a:p>
          <a:p>
            <a:r>
              <a:rPr lang="en-US" sz="2000" dirty="0"/>
              <a:t>Used to infill missing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5D6-E72B-9E45-B0D5-87392E20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29" y="510308"/>
            <a:ext cx="7356584" cy="994172"/>
          </a:xfrm>
        </p:spPr>
        <p:txBody>
          <a:bodyPr>
            <a:normAutofit/>
          </a:bodyPr>
          <a:lstStyle/>
          <a:p>
            <a:r>
              <a:rPr lang="en-US" dirty="0"/>
              <a:t>Building a model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757D-6F8A-B457-3951-F7DE948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What do I want to model?</a:t>
            </a:r>
          </a:p>
          <a:p>
            <a:pPr lvl="1"/>
            <a:r>
              <a:rPr lang="en-US" sz="1800" dirty="0"/>
              <a:t>State variables</a:t>
            </a:r>
          </a:p>
          <a:p>
            <a:r>
              <a:rPr lang="en-US" sz="2000" dirty="0"/>
              <a:t>What do I know about my state variables? </a:t>
            </a:r>
          </a:p>
          <a:p>
            <a:pPr lvl="1"/>
            <a:r>
              <a:rPr lang="en-US" sz="1800" dirty="0"/>
              <a:t>State</a:t>
            </a:r>
          </a:p>
          <a:p>
            <a:pPr lvl="1"/>
            <a:r>
              <a:rPr lang="en-US" sz="1800" dirty="0" err="1"/>
              <a:t>Behaviour</a:t>
            </a:r>
            <a:r>
              <a:rPr lang="en-US" sz="1800" dirty="0"/>
              <a:t> = processes (= equations)</a:t>
            </a:r>
          </a:p>
          <a:p>
            <a:pPr lvl="1"/>
            <a:r>
              <a:rPr lang="en-US" sz="1800" dirty="0"/>
              <a:t>Boundary conditions</a:t>
            </a:r>
          </a:p>
          <a:p>
            <a:r>
              <a:rPr lang="en-US" sz="2000" dirty="0"/>
              <a:t>What data (observations) do I need?</a:t>
            </a:r>
          </a:p>
          <a:p>
            <a:r>
              <a:rPr lang="en-US" sz="2000" dirty="0"/>
              <a:t>How do I want to build my model?</a:t>
            </a:r>
          </a:p>
          <a:p>
            <a:pPr lvl="1"/>
            <a:r>
              <a:rPr lang="en-US" sz="1800" dirty="0"/>
              <a:t>Numerical scheme</a:t>
            </a:r>
          </a:p>
          <a:p>
            <a:pPr lvl="1"/>
            <a:r>
              <a:rPr lang="en-US" sz="1800" dirty="0"/>
              <a:t>Programming language</a:t>
            </a:r>
          </a:p>
          <a:p>
            <a:pPr lvl="1"/>
            <a:r>
              <a:rPr lang="en-US" sz="1800" dirty="0"/>
              <a:t>Numerical platform</a:t>
            </a:r>
          </a:p>
          <a:p>
            <a:r>
              <a:rPr lang="en-US" sz="2000" dirty="0"/>
              <a:t>Let’s go!</a:t>
            </a:r>
          </a:p>
        </p:txBody>
      </p:sp>
    </p:spTree>
    <p:extLst>
      <p:ext uri="{BB962C8B-B14F-4D97-AF65-F5344CB8AC3E}">
        <p14:creationId xmlns:p14="http://schemas.microsoft.com/office/powerpoint/2010/main" val="5083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0CB5D3-8B2E-4A94-8058-20DF94BB9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0" y="2163283"/>
            <a:ext cx="7004807" cy="33705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5C330F-F32B-41BA-8E2A-C00199BA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758951"/>
            <a:ext cx="7063740" cy="1128571"/>
          </a:xfrm>
        </p:spPr>
        <p:txBody>
          <a:bodyPr>
            <a:normAutofit/>
          </a:bodyPr>
          <a:lstStyle/>
          <a:p>
            <a:r>
              <a:rPr lang="en-GB" dirty="0"/>
              <a:t>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9121F-FC7A-48EF-9AFA-04E1C85D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04" y="5809558"/>
            <a:ext cx="7063740" cy="682682"/>
          </a:xfrm>
        </p:spPr>
        <p:txBody>
          <a:bodyPr/>
          <a:lstStyle/>
          <a:p>
            <a:r>
              <a:rPr lang="en-GB" dirty="0"/>
              <a:t>Modelling lake metabolism rates</a:t>
            </a:r>
          </a:p>
        </p:txBody>
      </p:sp>
    </p:spTree>
    <p:extLst>
      <p:ext uri="{BB962C8B-B14F-4D97-AF65-F5344CB8AC3E}">
        <p14:creationId xmlns:p14="http://schemas.microsoft.com/office/powerpoint/2010/main" val="315827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</p:spTree>
    <p:extLst>
      <p:ext uri="{BB962C8B-B14F-4D97-AF65-F5344CB8AC3E}">
        <p14:creationId xmlns:p14="http://schemas.microsoft.com/office/powerpoint/2010/main" val="157091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174B5B-7A6D-4C78-81BB-96DC9282306D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2907399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𝑃h𝑦𝑠𝑖𝑐𝑎𝑙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𝑓𝑙𝑢𝑥𝑒𝑠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2907399" cy="405496"/>
              </a:xfrm>
              <a:prstGeom prst="rect">
                <a:avLst/>
              </a:prstGeom>
              <a:blipFill>
                <a:blip r:embed="rId2"/>
                <a:stretch>
                  <a:fillRect l="-2096" t="-4545" r="-4193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3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174B5B-7A6D-4C78-81BB-96DC9282306D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87492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𝑂𝑟𝑔𝑎𝑛𝑖𝑐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𝑀𝑎𝑡𝑡𝑒𝑟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𝑃h𝑦𝑠𝑖𝑐𝑎𝑙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𝑓𝑙𝑢𝑥𝑒𝑠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/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874924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316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8BE0CE9B782C41B324CF5A9DE4E3CC" ma:contentTypeVersion="9" ma:contentTypeDescription="Crear nuevo documento." ma:contentTypeScope="" ma:versionID="a0f0b942c41cacac54dc793c1ea5f7ef">
  <xsd:schema xmlns:xsd="http://www.w3.org/2001/XMLSchema" xmlns:xs="http://www.w3.org/2001/XMLSchema" xmlns:p="http://schemas.microsoft.com/office/2006/metadata/properties" xmlns:ns3="1de5d872-c50a-4d5a-918c-a1e6719749d6" targetNamespace="http://schemas.microsoft.com/office/2006/metadata/properties" ma:root="true" ma:fieldsID="d2bb6dfff7d30b658c9a0e4687e6ed18" ns3:_="">
    <xsd:import namespace="1de5d872-c50a-4d5a-918c-a1e6719749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5d872-c50a-4d5a-918c-a1e671974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075438-4D6A-4B9E-952E-F7CEF14FD1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10947B-1867-48DE-8308-8329D8FBF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5d872-c50a-4d5a-918c-a1e6719749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6D71AE-261F-4D86-9EDD-C37846FBE2E9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1de5d872-c50a-4d5a-918c-a1e6719749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739</TotalTime>
  <Words>991</Words>
  <Application>Microsoft Office PowerPoint</Application>
  <PresentationFormat>On-screen Show (4:3)</PresentationFormat>
  <Paragraphs>265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Century Schoolbook</vt:lpstr>
      <vt:lpstr>Wingdings 2</vt:lpstr>
      <vt:lpstr>View</vt:lpstr>
      <vt:lpstr>Building a process-based model, from scratch</vt:lpstr>
      <vt:lpstr>Outline</vt:lpstr>
      <vt:lpstr>What is a process-based model?</vt:lpstr>
      <vt:lpstr>Why process-based models?</vt:lpstr>
      <vt:lpstr>Building a model from scratch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discrete time form</vt:lpstr>
      <vt:lpstr>In discrete time form</vt:lpstr>
      <vt:lpstr>Additional equations</vt:lpstr>
      <vt:lpstr>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process-based model, from scratch</dc:title>
  <dc:creator>Camille Minaudo</dc:creator>
  <cp:lastModifiedBy>Camille Minaudo</cp:lastModifiedBy>
  <cp:revision>25</cp:revision>
  <dcterms:created xsi:type="dcterms:W3CDTF">2022-12-21T08:49:16Z</dcterms:created>
  <dcterms:modified xsi:type="dcterms:W3CDTF">2023-12-18T17:16:08Z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0x010100278BE0CE9B782C41B324CF5A9DE4E3CC</vt:lpwstr>
  </property>
</Properties>
</file>