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Anton"/>
      <p:regular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Didact Gothic"/>
      <p:regular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Helvetica Neue Ligh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7B7423-B194-48D6-9059-D7C353718FDF}">
  <a:tblStyle styleId="{FB7B7423-B194-48D6-9059-D7C353718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Light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64" Type="http://schemas.openxmlformats.org/officeDocument/2006/relationships/font" Target="fonts/HelveticaNeueLight-italic.fntdata"/><Relationship Id="rId63" Type="http://schemas.openxmlformats.org/officeDocument/2006/relationships/font" Target="fonts/HelveticaNeue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HelveticaNeue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regular.fntdata"/><Relationship Id="rId52" Type="http://schemas.openxmlformats.org/officeDocument/2006/relationships/font" Target="fonts/Anton-regular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57" Type="http://schemas.openxmlformats.org/officeDocument/2006/relationships/font" Target="fonts/DidactGothic-regular.fntdata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188064d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188064d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82f608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82f608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¿Como crear encuestas de zoom? Disponible en </a:t>
            </a:r>
            <a:r>
              <a:rPr lang="en-GB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El docente generará </a:t>
            </a:r>
            <a:r>
              <a:rPr lang="en-GB" sz="1200" u="sng">
                <a:solidFill>
                  <a:schemeClr val="dk1"/>
                </a:solidFill>
              </a:rPr>
              <a:t>una encuesta de zoom</a:t>
            </a:r>
            <a:r>
              <a:rPr lang="en-GB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cd6686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cd6686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cd6686a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1cd6686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080638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080638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188064df_1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a188064df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cd6686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1cd6686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cd6686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cd6686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1cd6686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1cd6686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cd6686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1cd6686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1cd6686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1cd6686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a188064d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a188064d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252067e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252067e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252067e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252067e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252067e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252067e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276e8e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1276e8e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276e8e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276e8e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276e8e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1276e8e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28555d5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28555d5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28555d55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28555d55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f183680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f183680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18368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18368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188064df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188064df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1cd6686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1cd6686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1cd6686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1cd6686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8555d5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8555d5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252067e0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252067e0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29ccac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29ccac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229ccacb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229ccacb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8555d5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8555d5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28555d5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28555d5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28555d5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28555d5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28555d5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28555d5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188064df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188064df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28555d5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28555d5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6e62b2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b6e62b2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f27a64521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f27a64521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1579fa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1579fa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40ec57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40ec57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a188064df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a188064df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188064df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188064df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188064df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188064df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88064df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88064df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183680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183680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hyperlink" Target="https://coderhouse.typeform.com/to/nRSvWstq#camada=xxxxx&amp;studentemail=xxxxx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5.png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9.png"/><Relationship Id="rId9" Type="http://schemas.openxmlformats.org/officeDocument/2006/relationships/image" Target="../media/image33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Relationship Id="rId7" Type="http://schemas.openxmlformats.org/officeDocument/2006/relationships/image" Target="../media/image42.png"/><Relationship Id="rId8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1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Relationship Id="rId8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1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57.png"/><Relationship Id="rId5" Type="http://schemas.openxmlformats.org/officeDocument/2006/relationships/image" Target="../media/image51.png"/><Relationship Id="rId6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9" Type="http://schemas.openxmlformats.org/officeDocument/2006/relationships/image" Target="../media/image33.png"/><Relationship Id="rId5" Type="http://schemas.openxmlformats.org/officeDocument/2006/relationships/image" Target="../media/image48.png"/><Relationship Id="rId6" Type="http://schemas.openxmlformats.org/officeDocument/2006/relationships/image" Target="../media/image50.png"/><Relationship Id="rId7" Type="http://schemas.openxmlformats.org/officeDocument/2006/relationships/image" Target="../media/image42.png"/><Relationship Id="rId8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50.png"/><Relationship Id="rId5" Type="http://schemas.openxmlformats.org/officeDocument/2006/relationships/image" Target="../media/image42.png"/><Relationship Id="rId6" Type="http://schemas.openxmlformats.org/officeDocument/2006/relationships/image" Target="../media/image55.png"/><Relationship Id="rId7" Type="http://schemas.openxmlformats.org/officeDocument/2006/relationships/image" Target="../media/image51.png"/><Relationship Id="rId8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Relationship Id="rId5" Type="http://schemas.openxmlformats.org/officeDocument/2006/relationships/image" Target="../media/image4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2.png"/><Relationship Id="rId7" Type="http://schemas.openxmlformats.org/officeDocument/2006/relationships/image" Target="../media/image49.png"/><Relationship Id="rId8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Relationship Id="rId6" Type="http://schemas.openxmlformats.org/officeDocument/2006/relationships/image" Target="../media/image42.png"/><Relationship Id="rId7" Type="http://schemas.openxmlformats.org/officeDocument/2006/relationships/image" Target="../media/image49.png"/><Relationship Id="rId8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42.png"/><Relationship Id="rId5" Type="http://schemas.openxmlformats.org/officeDocument/2006/relationships/image" Target="../media/image62.png"/><Relationship Id="rId6" Type="http://schemas.openxmlformats.org/officeDocument/2006/relationships/image" Target="../media/image60.png"/><Relationship Id="rId7" Type="http://schemas.openxmlformats.org/officeDocument/2006/relationships/image" Target="../media/image69.png"/><Relationship Id="rId8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42.png"/><Relationship Id="rId5" Type="http://schemas.openxmlformats.org/officeDocument/2006/relationships/image" Target="../media/image56.png"/><Relationship Id="rId6" Type="http://schemas.openxmlformats.org/officeDocument/2006/relationships/image" Target="../media/image67.png"/><Relationship Id="rId7" Type="http://schemas.openxmlformats.org/officeDocument/2006/relationships/image" Target="../media/image33.png"/><Relationship Id="rId8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59.png"/><Relationship Id="rId7" Type="http://schemas.openxmlformats.org/officeDocument/2006/relationships/image" Target="../media/image33.png"/><Relationship Id="rId8" Type="http://schemas.openxmlformats.org/officeDocument/2006/relationships/image" Target="../media/image6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4.png"/><Relationship Id="rId4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Data Wrangling II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28.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852188" y="13278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REPASO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el Data Wrangling?¿Cuáles eran sus etapas?</a:t>
            </a:r>
            <a:endParaRPr i="1" sz="17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2806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2207650" y="361525"/>
            <a:ext cx="4462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Repaso Data Wrangling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622225" y="1888250"/>
            <a:ext cx="7816200" cy="18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manipulación de datos es el proceso de limpieza y unificación de conjuntos de datos complejos y desordenados para facilitar el acceso,  análisis y modelado. </a:t>
            </a:r>
            <a:endParaRPr sz="1700">
              <a:solidFill>
                <a:srgbClr val="202124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 parte del tiempo de un científico de datos se ocupa en la manipulación de datos.</a:t>
            </a:r>
            <a:endParaRPr sz="1700">
              <a:solidFill>
                <a:srgbClr val="202124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800" y="232650"/>
            <a:ext cx="807625" cy="8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>
            <a:stCxn id="181" idx="6"/>
            <a:endCxn id="182" idx="2"/>
          </p:cNvCxnSpPr>
          <p:nvPr/>
        </p:nvCxnSpPr>
        <p:spPr>
          <a:xfrm>
            <a:off x="1199750" y="2946850"/>
            <a:ext cx="7162500" cy="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4"/>
          <p:cNvSpPr/>
          <p:nvPr/>
        </p:nvSpPr>
        <p:spPr>
          <a:xfrm>
            <a:off x="585650" y="263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2079418" y="263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92936" y="26985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2208487" y="2698602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098650" y="387500"/>
            <a:ext cx="6657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Etapas del data Wrangling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6525630" y="265737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05030" y="263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538280" y="265737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676657" y="2698608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124932" y="26985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660382" y="26985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7897230" y="265737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FF00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8031982" y="26985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6200" y="2133600"/>
            <a:ext cx="18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Descubrimiento.</a:t>
            </a:r>
            <a:endParaRPr sz="1200"/>
          </a:p>
        </p:txBody>
      </p:sp>
      <p:sp>
        <p:nvSpPr>
          <p:cNvPr id="197" name="Google Shape;197;p24"/>
          <p:cNvSpPr txBox="1"/>
          <p:nvPr/>
        </p:nvSpPr>
        <p:spPr>
          <a:xfrm>
            <a:off x="1524000" y="3276600"/>
            <a:ext cx="18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Estructuración.</a:t>
            </a:r>
            <a:endParaRPr sz="1200"/>
          </a:p>
        </p:txBody>
      </p:sp>
      <p:sp>
        <p:nvSpPr>
          <p:cNvPr id="198" name="Google Shape;198;p24"/>
          <p:cNvSpPr txBox="1"/>
          <p:nvPr/>
        </p:nvSpPr>
        <p:spPr>
          <a:xfrm>
            <a:off x="3352800" y="2057400"/>
            <a:ext cx="18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Limpieza.</a:t>
            </a:r>
            <a:endParaRPr sz="1200"/>
          </a:p>
        </p:txBody>
      </p:sp>
      <p:sp>
        <p:nvSpPr>
          <p:cNvPr id="199" name="Google Shape;199;p24"/>
          <p:cNvSpPr txBox="1"/>
          <p:nvPr/>
        </p:nvSpPr>
        <p:spPr>
          <a:xfrm>
            <a:off x="4495800" y="3276600"/>
            <a:ext cx="19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Enriquecimiento.</a:t>
            </a:r>
            <a:endParaRPr sz="1200"/>
          </a:p>
        </p:txBody>
      </p:sp>
      <p:sp>
        <p:nvSpPr>
          <p:cNvPr id="200" name="Google Shape;200;p24"/>
          <p:cNvSpPr txBox="1"/>
          <p:nvPr/>
        </p:nvSpPr>
        <p:spPr>
          <a:xfrm>
            <a:off x="6248400" y="2133600"/>
            <a:ext cx="18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Validación.</a:t>
            </a:r>
            <a:endParaRPr sz="1200"/>
          </a:p>
        </p:txBody>
      </p:sp>
      <p:sp>
        <p:nvSpPr>
          <p:cNvPr id="201" name="Google Shape;201;p24"/>
          <p:cNvSpPr txBox="1"/>
          <p:nvPr/>
        </p:nvSpPr>
        <p:spPr>
          <a:xfrm>
            <a:off x="7543800" y="3276600"/>
            <a:ext cx="13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Publicación.</a:t>
            </a:r>
            <a:endParaRPr sz="1200"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2800" y="232650"/>
            <a:ext cx="807625" cy="8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Data Transformation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Opciones de remoción de duplicados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2153550" y="361525"/>
            <a:ext cx="5544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Primera opción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694650" y="1096350"/>
            <a:ext cx="77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Muchos sets vienen con datos que son duplicados o información replicada en muchas filas. Un ejemplo como el de abajo muestra las dos últimas filas duplicadas. Lo más típico es eliminar una.</a:t>
            </a:r>
            <a:r>
              <a:rPr lang="en-GB"/>
              <a:t> 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4499" l="22470" r="-22469" t="-4500"/>
          <a:stretch/>
        </p:blipFill>
        <p:spPr>
          <a:xfrm>
            <a:off x="1588150" y="2395250"/>
            <a:ext cx="1283825" cy="22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650" y="2507450"/>
            <a:ext cx="1638675" cy="203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5200" y="2639175"/>
            <a:ext cx="1638675" cy="2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1472750" y="2238975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2567175" y="2121875"/>
            <a:ext cx="33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Helvetica Neue"/>
                <a:ea typeface="Helvetica Neue"/>
                <a:cs typeface="Helvetica Neue"/>
                <a:sym typeface="Helvetica Neue"/>
              </a:rPr>
              <a:t>Esta función nos dice si ya habia un duplicado mas arriba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6159075" y="2086574"/>
            <a:ext cx="206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Helvetica Neue"/>
                <a:ea typeface="Helvetica Neue"/>
                <a:cs typeface="Helvetica Neue"/>
                <a:sym typeface="Helvetica Neue"/>
              </a:rPr>
              <a:t>Esta función elimina los duplicados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251250"/>
            <a:ext cx="728848" cy="6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83500" y="161700"/>
            <a:ext cx="759175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100" y="2635700"/>
            <a:ext cx="1070684" cy="18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5226" y="2750650"/>
            <a:ext cx="2792925" cy="16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2105975" y="334550"/>
            <a:ext cx="5544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Segunda opción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993200" y="1248750"/>
            <a:ext cx="72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se pueden eliminar duplicados teniendo en cuenta un número limitado de columnas y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eligiendo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 fila conservar si la última o la primera.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274" y="2663025"/>
            <a:ext cx="2589568" cy="19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1244150" y="2238975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509350" y="1966800"/>
            <a:ext cx="307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Helvetica Neue"/>
                <a:ea typeface="Helvetica Neue"/>
                <a:cs typeface="Helvetica Neue"/>
                <a:sym typeface="Helvetica Neue"/>
              </a:rPr>
              <a:t>Eliminamos los duplicados de las columnas k1 y k2 dejando los </a:t>
            </a:r>
            <a:r>
              <a:rPr b="1" lang="en-GB" sz="900">
                <a:latin typeface="Helvetica Neue"/>
                <a:ea typeface="Helvetica Neue"/>
                <a:cs typeface="Helvetica Neue"/>
                <a:sym typeface="Helvetica Neue"/>
              </a:rPr>
              <a:t>últimos</a:t>
            </a:r>
            <a:r>
              <a:rPr b="1" lang="en-GB" sz="900">
                <a:latin typeface="Helvetica Neue"/>
                <a:ea typeface="Helvetica Neue"/>
                <a:cs typeface="Helvetica Neue"/>
                <a:sym typeface="Helvetica Neue"/>
              </a:rPr>
              <a:t> valores del resto de las columnas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5790550" y="2087475"/>
            <a:ext cx="22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Eliminamos todos los duplicados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251250"/>
            <a:ext cx="728848" cy="6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83500" y="161700"/>
            <a:ext cx="759175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Índices jerárquicos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/>
        </p:nvSpPr>
        <p:spPr>
          <a:xfrm>
            <a:off x="2686950" y="590125"/>
            <a:ext cx="405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Índices</a:t>
            </a: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 Jerárquicos</a:t>
            </a:r>
            <a:endParaRPr i="1" sz="3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474175" y="1396925"/>
            <a:ext cx="77997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indexación jerárquica es una característica importante de los pandas que le permite tener múltiples (dos o más) niveles de índice en un eje. </a:t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forma algo abstracta, proporciona una forma de que trabaje con datos de dimensiones superiores en una forma de dimensiones inferiores.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275" y="235100"/>
            <a:ext cx="950200" cy="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32725"/>
            <a:ext cx="742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25" y="1854400"/>
            <a:ext cx="2116321" cy="30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4271" y="1801050"/>
            <a:ext cx="2742819" cy="30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878775" y="1535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Serie de pandas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897475" y="11603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0515" y="1801050"/>
            <a:ext cx="2047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2686950" y="590125"/>
            <a:ext cx="405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Índices Jerárquicos</a:t>
            </a:r>
            <a:endParaRPr i="1" sz="3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132725"/>
            <a:ext cx="7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83500" y="161700"/>
            <a:ext cx="759175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" name="Google Shape;62;p14">
            <a:hlinkClick r:id="rId4"/>
          </p:cNvPr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MIRALO AQUI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615500" y="1400850"/>
            <a:ext cx="76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25" y="1854400"/>
            <a:ext cx="2116321" cy="30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4271" y="1801050"/>
            <a:ext cx="2742819" cy="30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878775" y="1535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Serie de pandas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97475" y="12365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0515" y="1801050"/>
            <a:ext cx="2047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3297025" y="1454200"/>
            <a:ext cx="29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Vista de los dos niveles de índices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516050" y="14542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Acceso al primer nivel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686950" y="590125"/>
            <a:ext cx="405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Índices Jerárquicos</a:t>
            </a:r>
            <a:endParaRPr i="1" sz="3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132725"/>
            <a:ext cx="7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5125" y="161700"/>
            <a:ext cx="917550" cy="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615500" y="1400850"/>
            <a:ext cx="52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25" y="1854400"/>
            <a:ext cx="2116321" cy="30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878775" y="1535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Serie de pandas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897475" y="11603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515" y="1801050"/>
            <a:ext cx="2047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3296900" y="1503725"/>
            <a:ext cx="29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Acceso al segundo nivel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6516050" y="1454200"/>
            <a:ext cx="23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Acceso al primer nivel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1333" y="1801050"/>
            <a:ext cx="29813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/>
        </p:nvSpPr>
        <p:spPr>
          <a:xfrm>
            <a:off x="2686950" y="590125"/>
            <a:ext cx="405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Índices Jerárquicos</a:t>
            </a:r>
            <a:endParaRPr i="1" sz="3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132725"/>
            <a:ext cx="7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5125" y="161700"/>
            <a:ext cx="917550" cy="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615500" y="1400850"/>
            <a:ext cx="52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074" y="1861475"/>
            <a:ext cx="1704275" cy="24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1503675" y="14661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Serie de pandas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508225" y="11574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3399300" y="1503725"/>
            <a:ext cx="29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Haciendo un reshape con unstack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050" y="2051750"/>
            <a:ext cx="2643800" cy="19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6825" y="2051750"/>
            <a:ext cx="2178025" cy="136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/>
        </p:nvSpPr>
        <p:spPr>
          <a:xfrm>
            <a:off x="2686950" y="590125"/>
            <a:ext cx="405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300">
                <a:latin typeface="Anton"/>
                <a:ea typeface="Anton"/>
                <a:cs typeface="Anton"/>
                <a:sym typeface="Anton"/>
              </a:rPr>
              <a:t>Índices Jerárquicos</a:t>
            </a:r>
            <a:endParaRPr i="1" sz="3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132725"/>
            <a:ext cx="7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5125" y="161700"/>
            <a:ext cx="917550" cy="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Pivot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/>
        </p:nvSpPr>
        <p:spPr>
          <a:xfrm>
            <a:off x="4058550" y="361525"/>
            <a:ext cx="1494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latin typeface="Anton"/>
                <a:ea typeface="Anton"/>
                <a:cs typeface="Anton"/>
                <a:sym typeface="Anton"/>
              </a:rPr>
              <a:t>Pivot</a:t>
            </a:r>
            <a:endParaRPr i="1" sz="38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951075" y="1400850"/>
            <a:ext cx="7563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PIVOT rota una tabla convirtiendo los valores únicos de una columna en múltiples columnas. 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su vez, ejecuta agregaciones donde se requieren en cualquier valor de columna restante que se desee en el resultado final.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7050"/>
            <a:ext cx="928275" cy="5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4525" y="231875"/>
            <a:ext cx="887750" cy="8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23" y="2189575"/>
            <a:ext cx="2443601" cy="16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 txBox="1"/>
          <p:nvPr/>
        </p:nvSpPr>
        <p:spPr>
          <a:xfrm>
            <a:off x="519200" y="955125"/>
            <a:ext cx="816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En este caso, vemos como utiliza los valores únicos de la columna B y los transforma en </a:t>
            </a: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múltiples</a:t>
            </a: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 columnas. 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186" y="2183125"/>
            <a:ext cx="2125040" cy="1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9750" y="2238675"/>
            <a:ext cx="3284875" cy="17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6400" y="3109075"/>
            <a:ext cx="540425" cy="4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/>
        </p:nvSpPr>
        <p:spPr>
          <a:xfrm>
            <a:off x="4058550" y="361525"/>
            <a:ext cx="1494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latin typeface="Anton"/>
                <a:ea typeface="Anton"/>
                <a:cs typeface="Anton"/>
                <a:sym typeface="Anton"/>
              </a:rPr>
              <a:t>Pivot</a:t>
            </a:r>
            <a:endParaRPr i="1" sz="38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800" y="277050"/>
            <a:ext cx="928275" cy="5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92050" y="161700"/>
            <a:ext cx="850625" cy="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075" y="2470525"/>
            <a:ext cx="43338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525" y="2413900"/>
            <a:ext cx="2785900" cy="18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8"/>
          <p:cNvSpPr txBox="1"/>
          <p:nvPr/>
        </p:nvSpPr>
        <p:spPr>
          <a:xfrm>
            <a:off x="519200" y="1488525"/>
            <a:ext cx="81645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Ahora, vemos como</a:t>
            </a:r>
            <a:r>
              <a:rPr lang="en-GB" sz="15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utiliza los valores únicos de la columna B y los transforma en múltiples columnas</a:t>
            </a: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pic>
        <p:nvPicPr>
          <p:cNvPr id="360" name="Google Shape;36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000" y="3109075"/>
            <a:ext cx="540425" cy="4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8"/>
          <p:cNvSpPr txBox="1"/>
          <p:nvPr/>
        </p:nvSpPr>
        <p:spPr>
          <a:xfrm>
            <a:off x="6947275" y="3155850"/>
            <a:ext cx="17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Puede se pueden usar varios valores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4058550" y="361525"/>
            <a:ext cx="1494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latin typeface="Anton"/>
                <a:ea typeface="Anton"/>
                <a:cs typeface="Anton"/>
                <a:sym typeface="Anton"/>
              </a:rPr>
              <a:t>Pivot</a:t>
            </a:r>
            <a:endParaRPr i="1" sz="38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277050"/>
            <a:ext cx="928275" cy="5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92050" y="161700"/>
            <a:ext cx="850625" cy="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25" y="2620725"/>
            <a:ext cx="20097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519200" y="1336125"/>
            <a:ext cx="816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 Podemos rotar una tabla convirtiendo los valores únicos de una columna en múltiples columnas.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En el caso de abajo, utilizamos los valores únicos de la columna B y los transformamos en </a:t>
            </a: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múltiples</a:t>
            </a:r>
            <a:r>
              <a:rPr lang="en-GB">
                <a:solidFill>
                  <a:srgbClr val="202124"/>
                </a:solidFill>
                <a:highlight>
                  <a:schemeClr val="lt1"/>
                </a:highlight>
              </a:rPr>
              <a:t> columnas 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200" y="3109075"/>
            <a:ext cx="540425" cy="4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9"/>
          <p:cNvSpPr txBox="1"/>
          <p:nvPr/>
        </p:nvSpPr>
        <p:spPr>
          <a:xfrm>
            <a:off x="4221675" y="2523125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Index no puede tener valores repetidos. Esto da un error porque ‘A’ tiene valores repetidos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4725" y="3097975"/>
            <a:ext cx="40576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4058550" y="361525"/>
            <a:ext cx="1494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800">
                <a:latin typeface="Anton"/>
                <a:ea typeface="Anton"/>
                <a:cs typeface="Anton"/>
                <a:sym typeface="Anton"/>
              </a:rPr>
              <a:t>Pivot</a:t>
            </a:r>
            <a:endParaRPr i="1" sz="38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" y="277050"/>
            <a:ext cx="928275" cy="5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92050" y="161700"/>
            <a:ext cx="850625" cy="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GroupBy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 txBox="1"/>
          <p:nvPr/>
        </p:nvSpPr>
        <p:spPr>
          <a:xfrm>
            <a:off x="704125" y="1930325"/>
            <a:ext cx="77982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sentencia </a:t>
            </a:r>
            <a:r>
              <a:rPr b="1"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identifica una columna seleccionada para utilizarla para agrupar resultados.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Divide los datos en grupos por los valores de la columna especificada, y devuelve una fila de resultados para cada grupo.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puede utilizar </a:t>
            </a:r>
            <a:r>
              <a:rPr b="1"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 más de un nombre de columna.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2187450" y="3246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GroupBy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3" name="Google Shape;3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275" y="235100"/>
            <a:ext cx="950200" cy="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28600"/>
            <a:ext cx="8191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 txBox="1"/>
          <p:nvPr/>
        </p:nvSpPr>
        <p:spPr>
          <a:xfrm>
            <a:off x="813600" y="1400850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925" y="1339375"/>
            <a:ext cx="5330700" cy="31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813600" y="1429150"/>
            <a:ext cx="2250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Helvetica Neue"/>
                <a:ea typeface="Helvetica Neue"/>
                <a:cs typeface="Helvetica Neue"/>
                <a:sym typeface="Helvetica Neue"/>
              </a:rPr>
              <a:t>Ejemplo de agrupamiento por la columna key, c</a:t>
            </a:r>
            <a:r>
              <a:rPr lang="en-GB" sz="17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 la agregación suma de la columna data.</a:t>
            </a:r>
            <a:endParaRPr sz="17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 txBox="1"/>
          <p:nvPr/>
        </p:nvSpPr>
        <p:spPr>
          <a:xfrm>
            <a:off x="2187450" y="3246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GroupBy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4" name="Google Shape;4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28600"/>
            <a:ext cx="8191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346650" y="1326975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825" y="2140300"/>
            <a:ext cx="39719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9550" y="3792400"/>
            <a:ext cx="1790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750" y="1881150"/>
            <a:ext cx="19335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8800" y="1948800"/>
            <a:ext cx="540425" cy="4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/>
          <p:nvPr/>
        </p:nvSpPr>
        <p:spPr>
          <a:xfrm>
            <a:off x="2187450" y="2484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Python sobre </a:t>
            </a: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GroupBy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1441775" y="160997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418" name="Google Shape;418;p43"/>
          <p:cNvSpPr txBox="1"/>
          <p:nvPr/>
        </p:nvSpPr>
        <p:spPr>
          <a:xfrm>
            <a:off x="4150900" y="1750600"/>
            <a:ext cx="46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Creamos grouped que un objeto de tipo Groupby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2426075" y="3866388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Ponemos la agregación</a:t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886625" y="3020437"/>
            <a:ext cx="540425" cy="49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000" y="228600"/>
            <a:ext cx="8191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4"/>
          <p:cNvSpPr txBox="1"/>
          <p:nvPr/>
        </p:nvSpPr>
        <p:spPr>
          <a:xfrm>
            <a:off x="346650" y="1326975"/>
            <a:ext cx="67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950" y="2338350"/>
            <a:ext cx="19335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1200" y="2329800"/>
            <a:ext cx="540425" cy="4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4"/>
          <p:cNvSpPr txBox="1"/>
          <p:nvPr/>
        </p:nvSpPr>
        <p:spPr>
          <a:xfrm>
            <a:off x="1441775" y="176237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44"/>
          <p:cNvSpPr txBox="1"/>
          <p:nvPr/>
        </p:nvSpPr>
        <p:spPr>
          <a:xfrm>
            <a:off x="3998500" y="1750595"/>
            <a:ext cx="45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Hacemos todo en una línea y usamos dos columnas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4185000" y="3682988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Devuelve una serie con dos índices y la media para cada combinación de índices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4" name="Google Shape;43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4413" y="2231088"/>
            <a:ext cx="41433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4"/>
          <p:cNvSpPr txBox="1"/>
          <p:nvPr/>
        </p:nvSpPr>
        <p:spPr>
          <a:xfrm>
            <a:off x="2187450" y="2484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Python sobre GroupBy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228600"/>
            <a:ext cx="8191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Apply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3" name="Google Shape;4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"/>
          <p:cNvSpPr txBox="1"/>
          <p:nvPr/>
        </p:nvSpPr>
        <p:spPr>
          <a:xfrm>
            <a:off x="3730525" y="380950"/>
            <a:ext cx="204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.apply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1053725" y="1606300"/>
            <a:ext cx="74397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Permite a los usuarios pasar una función y aplicarla en cada valor de la serie Pandas. </a:t>
            </a:r>
            <a:endParaRPr sz="1800">
              <a:solidFill>
                <a:srgbClr val="202124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212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trata de una gran mejora para la biblioteca de pandas, ya que esta función ayuda a segregar los datos de acuerdo con las condiciones requeridas, por lo que se utiliza de manera eficiente en la ciencia de datos y el aprendizaje automático.</a:t>
            </a:r>
            <a:endParaRPr sz="20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0" name="Google Shape;4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275" y="235100"/>
            <a:ext cx="950200" cy="7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65900"/>
            <a:ext cx="597746" cy="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7"/>
          <p:cNvPicPr preferRelativeResize="0"/>
          <p:nvPr/>
        </p:nvPicPr>
        <p:blipFill rotWithShape="1">
          <a:blip r:embed="rId4">
            <a:alphaModFix/>
          </a:blip>
          <a:srcRect b="0" l="0" r="8675" t="0"/>
          <a:stretch/>
        </p:blipFill>
        <p:spPr>
          <a:xfrm>
            <a:off x="2308950" y="1921650"/>
            <a:ext cx="1773700" cy="26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450" y="2038973"/>
            <a:ext cx="2892925" cy="21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200" y="3017150"/>
            <a:ext cx="540425" cy="49372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7"/>
          <p:cNvSpPr txBox="1"/>
          <p:nvPr/>
        </p:nvSpPr>
        <p:spPr>
          <a:xfrm>
            <a:off x="998875" y="129385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Puede ser una función de una librería específica como en este ejemplo y aplica a todo el dataframe esta operación.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3730525" y="380950"/>
            <a:ext cx="204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.apply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3" name="Google Shape;46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265900"/>
            <a:ext cx="597746" cy="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8"/>
          <p:cNvPicPr preferRelativeResize="0"/>
          <p:nvPr/>
        </p:nvPicPr>
        <p:blipFill rotWithShape="1">
          <a:blip r:embed="rId4">
            <a:alphaModFix/>
          </a:blip>
          <a:srcRect b="0" l="0" r="8975" t="0"/>
          <a:stretch/>
        </p:blipFill>
        <p:spPr>
          <a:xfrm>
            <a:off x="1981200" y="1924175"/>
            <a:ext cx="1712125" cy="25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000" y="1925100"/>
            <a:ext cx="1944425" cy="27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478" y="2885175"/>
            <a:ext cx="634200" cy="5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8"/>
          <p:cNvSpPr txBox="1"/>
          <p:nvPr/>
        </p:nvSpPr>
        <p:spPr>
          <a:xfrm>
            <a:off x="1467075" y="14477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Puede ser una función definida manualmente y luego aplicarla al dataframe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3730525" y="380950"/>
            <a:ext cx="204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.apply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5" name="Google Shape;47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265900"/>
            <a:ext cx="597746" cy="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Otras funciones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2" name="Google Shape;4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/>
        </p:nvSpPr>
        <p:spPr>
          <a:xfrm>
            <a:off x="2435125" y="304750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.astype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546" y="2265900"/>
            <a:ext cx="608475" cy="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0"/>
          <p:cNvSpPr txBox="1"/>
          <p:nvPr/>
        </p:nvSpPr>
        <p:spPr>
          <a:xfrm>
            <a:off x="1390875" y="12953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Permite cambiar el tipo de datos de las columnas de las columnas de un DataFrame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1" name="Google Shape;49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550" y="1956300"/>
            <a:ext cx="1948869" cy="2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81" y="2018275"/>
            <a:ext cx="32099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881" y="208650"/>
            <a:ext cx="8763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/>
        </p:nvSpPr>
        <p:spPr>
          <a:xfrm>
            <a:off x="2282725" y="304750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.value_counts()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0" name="Google Shape;5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253" y="2848975"/>
            <a:ext cx="673824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1"/>
          <p:cNvSpPr txBox="1"/>
          <p:nvPr/>
        </p:nvSpPr>
        <p:spPr>
          <a:xfrm>
            <a:off x="658800" y="1065250"/>
            <a:ext cx="82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Cuenta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cuántos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valores únicos hay en cada columna. Es muy útil para datos categóricos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3" name="Google Shape;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575" y="2085275"/>
            <a:ext cx="1892275" cy="27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1506" y="2390550"/>
            <a:ext cx="30003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/>
        </p:nvSpPr>
        <p:spPr>
          <a:xfrm>
            <a:off x="1789600" y="1732263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DataFrame con datos categóricos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51"/>
          <p:cNvSpPr txBox="1"/>
          <p:nvPr/>
        </p:nvSpPr>
        <p:spPr>
          <a:xfrm flipH="1">
            <a:off x="5117700" y="1825350"/>
            <a:ext cx="305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Contando cuantos datos repetidos hay de cada valor único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7" name="Google Shape;507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000" y="228488"/>
            <a:ext cx="7143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las funciones de manipulación de datos de pandas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Hacer un repaso de algunas de las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usadas.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2"/>
          <p:cNvSpPr txBox="1"/>
          <p:nvPr/>
        </p:nvSpPr>
        <p:spPr>
          <a:xfrm>
            <a:off x="1436500" y="283525"/>
            <a:ext cx="6210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.sort_index() y sort_values()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2"/>
          <p:cNvSpPr txBox="1"/>
          <p:nvPr/>
        </p:nvSpPr>
        <p:spPr>
          <a:xfrm>
            <a:off x="1187800" y="11631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Permite ordenar por índice o por columna seleccionada</a:t>
            </a:r>
            <a:endParaRPr/>
          </a:p>
        </p:txBody>
      </p:sp>
      <p:pic>
        <p:nvPicPr>
          <p:cNvPr id="516" name="Google Shape;5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300" y="2128475"/>
            <a:ext cx="1064500" cy="25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275" y="2027452"/>
            <a:ext cx="1667800" cy="24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925" y="2098875"/>
            <a:ext cx="2035275" cy="25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2"/>
          <p:cNvSpPr txBox="1"/>
          <p:nvPr/>
        </p:nvSpPr>
        <p:spPr>
          <a:xfrm>
            <a:off x="1182675" y="1761675"/>
            <a:ext cx="18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DataFrame original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3526675" y="1694750"/>
            <a:ext cx="22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Ordenando por índice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52"/>
          <p:cNvSpPr txBox="1"/>
          <p:nvPr/>
        </p:nvSpPr>
        <p:spPr>
          <a:xfrm>
            <a:off x="6177600" y="1694750"/>
            <a:ext cx="22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Ordenando por columna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2" name="Google Shape;52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28050" y="161700"/>
            <a:ext cx="914625" cy="9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175" y="283525"/>
            <a:ext cx="6667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DATA WRANGLING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 invitamos a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ntregar un archivo con formato .ipynb, leyendo y fusionando datos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0" name="Google Shape;5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3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Google Shape;537;p54"/>
          <p:cNvGraphicFramePr/>
          <p:nvPr/>
        </p:nvGraphicFramePr>
        <p:xfrm>
          <a:off x="119550" y="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{FB7B7423-B194-48D6-9059-D7C353718FDF}</a:tableStyleId>
              </a:tblPr>
              <a:tblGrid>
                <a:gridCol w="2968300"/>
                <a:gridCol w="3851425"/>
                <a:gridCol w="2085150"/>
              </a:tblGrid>
              <a:tr h="589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WRANGLING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861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Entregar un archivo con formato .ipynb. Debe tener el nombre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“Wrangling+Apellido”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Sean organizados y respondan las preguntas en orden 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49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/>
                        <a:t>&gt;&gt;</a:t>
                      </a:r>
                      <a:r>
                        <a:rPr b="1" lang="en-GB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Leer los set de datos w_data.csv y p_data.csv, fusionarlos a partir de la variable que tengan en común (ID)y realizar las siguientes ejercicios: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Cuantos ID tienen en común. Nombrar cuales no tienen en común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Corregir los target a solo dos valores distintos ‘&lt;=50k’ y ‘&gt;50k’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Calcular la proporción que hay entre personas con salarios &gt;50k respecto del total para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Entre personas de distinto sexo, Raza y Educacion. Por ejemplo cuál es el porcentaje de mujeres con un salario mayor a 50K y compararlo con el de los hombres. Lo mismo para personas de distintas razas y Educación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código debe estar hecho en un notebook y debe estar probado. Recordar que si bien, la actividad se realiza grupalmente, las entregas son individuales. 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38" name="Google Shape;53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9542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45" name="Google Shape;5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1" name="Google Shape;551;p56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de pandas para hacer DataWrangling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57" name="Google Shape;5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3" name="Google Shape;5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25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4276050" y="3591052"/>
            <a:ext cx="14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Modelado</a:t>
            </a:r>
            <a:endParaRPr sz="15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332226" y="930900"/>
            <a:ext cx="16578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Despliegue</a:t>
            </a:r>
            <a:endParaRPr sz="16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743104" y="80470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Entendimiento del caso de Negocio</a:t>
            </a:r>
            <a:endParaRPr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600" y="4158087"/>
            <a:ext cx="602400" cy="602400"/>
          </a:xfrm>
          <a:prstGeom prst="bentArrow">
            <a:avLst>
              <a:gd fmla="val 25000" name="adj1"/>
              <a:gd fmla="val 25000" name="adj2"/>
              <a:gd fmla="val 20333" name="adj3"/>
              <a:gd fmla="val 43750" name="adj4"/>
            </a:avLst>
          </a:prstGeom>
          <a:noFill/>
          <a:ln>
            <a:noFill/>
          </a:ln>
        </p:spPr>
      </p:pic>
      <p:cxnSp>
        <p:nvCxnSpPr>
          <p:cNvPr id="96" name="Google Shape;96;p18"/>
          <p:cNvCxnSpPr>
            <a:stCxn id="97" idx="0"/>
            <a:endCxn id="94" idx="3"/>
          </p:cNvCxnSpPr>
          <p:nvPr/>
        </p:nvCxnSpPr>
        <p:spPr>
          <a:xfrm rot="10800000">
            <a:off x="5400904" y="1105900"/>
            <a:ext cx="2151300" cy="20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8"/>
          <p:cNvCxnSpPr>
            <a:stCxn id="99" idx="3"/>
            <a:endCxn id="94" idx="2"/>
          </p:cNvCxnSpPr>
          <p:nvPr/>
        </p:nvCxnSpPr>
        <p:spPr>
          <a:xfrm flipH="1" rot="10800000">
            <a:off x="3614025" y="1407002"/>
            <a:ext cx="957900" cy="16983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5368738" y="4680663"/>
            <a:ext cx="716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2222"/>
                </a:solidFill>
                <a:latin typeface="Didact Gothic"/>
                <a:ea typeface="Didact Gothic"/>
                <a:cs typeface="Didact Gothic"/>
                <a:sym typeface="Didact Gothic"/>
              </a:rPr>
              <a:t>ITERAR</a:t>
            </a:r>
            <a:endParaRPr b="1" sz="1200">
              <a:solidFill>
                <a:srgbClr val="22222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01" name="Google Shape;101;p18"/>
          <p:cNvCxnSpPr>
            <a:stCxn id="102" idx="0"/>
            <a:endCxn id="97" idx="2"/>
          </p:cNvCxnSpPr>
          <p:nvPr/>
        </p:nvCxnSpPr>
        <p:spPr>
          <a:xfrm rot="-5400000">
            <a:off x="7250750" y="2315424"/>
            <a:ext cx="602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103" name="Google Shape;103;p18"/>
          <p:cNvCxnSpPr>
            <a:stCxn id="93" idx="2"/>
            <a:endCxn id="99" idx="0"/>
          </p:cNvCxnSpPr>
          <p:nvPr/>
        </p:nvCxnSpPr>
        <p:spPr>
          <a:xfrm flipH="1" rot="-5400000">
            <a:off x="1753876" y="1760550"/>
            <a:ext cx="1540800" cy="72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stealth"/>
            <a:tailEnd len="med" w="med" type="oval"/>
          </a:ln>
        </p:spPr>
      </p:cxn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5100" y="1853864"/>
            <a:ext cx="1255238" cy="119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161125" y="2894102"/>
            <a:ext cx="14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 sz="15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5" name="Google Shape;105;p18"/>
          <p:cNvCxnSpPr>
            <a:stCxn id="99" idx="3"/>
            <a:endCxn id="92" idx="1"/>
          </p:cNvCxnSpPr>
          <p:nvPr/>
        </p:nvCxnSpPr>
        <p:spPr>
          <a:xfrm>
            <a:off x="3614025" y="3105302"/>
            <a:ext cx="662100" cy="696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stealth"/>
            <a:tailEnd len="med" w="med" type="oval"/>
          </a:ln>
        </p:spPr>
      </p:cxnSp>
      <p:cxnSp>
        <p:nvCxnSpPr>
          <p:cNvPr id="106" name="Google Shape;106;p18"/>
          <p:cNvCxnSpPr>
            <a:stCxn id="92" idx="3"/>
          </p:cNvCxnSpPr>
          <p:nvPr/>
        </p:nvCxnSpPr>
        <p:spPr>
          <a:xfrm flipH="1" rot="10800000">
            <a:off x="5728950" y="3206752"/>
            <a:ext cx="893400" cy="59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8"/>
          <p:cNvSpPr/>
          <p:nvPr/>
        </p:nvSpPr>
        <p:spPr>
          <a:xfrm>
            <a:off x="6664250" y="2616850"/>
            <a:ext cx="1776000" cy="762300"/>
          </a:xfrm>
          <a:prstGeom prst="rect">
            <a:avLst/>
          </a:prstGeom>
          <a:solidFill>
            <a:srgbClr val="E0FF00"/>
          </a:solidFill>
          <a:ln>
            <a:noFill/>
          </a:ln>
          <a:effectLst>
            <a:outerShdw blurRad="100013" rotWithShape="0" algn="bl" dir="3420000" dist="123825">
              <a:srgbClr val="5959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Preparación de los Datos (Data Wrangling)</a:t>
            </a:r>
            <a:endParaRPr sz="15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664250" y="1313724"/>
            <a:ext cx="1776000" cy="700800"/>
          </a:xfrm>
          <a:prstGeom prst="rect">
            <a:avLst/>
          </a:prstGeom>
          <a:solidFill>
            <a:srgbClr val="EF89D2"/>
          </a:solidFill>
          <a:ln>
            <a:noFill/>
          </a:ln>
          <a:effectLst>
            <a:outerShdw blurRad="85725" rotWithShape="0" algn="bl" dir="3120000" dist="114300">
              <a:srgbClr val="5959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Comprensión y Adquisición de Datos</a:t>
            </a:r>
            <a:endParaRPr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Wrangling II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3778350" y="247292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4156625" y="29533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Wrangling 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Wrangling III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6540125" y="24741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8800" y="253375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675" y="3004262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750838" y="30414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MERGE CON DATAFRAME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675" y="2547062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7508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PASOS DEL DATA WRANGLING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1892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DATA WRANGLING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Introducción a la manipulación de datos (Data Wrangling)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Repaso de Data Wrangling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