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7712934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7712934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7712934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7712934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cc19a9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cc19a9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cc19a9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cc19a9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cc19a9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cc19a9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7712934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67712934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67712934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67712934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61950" y="1376300"/>
            <a:ext cx="74538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00"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2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21000" y="0"/>
            <a:ext cx="8599200" cy="17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Air Quality Prediction: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5">
                <a:latin typeface="Arial"/>
                <a:ea typeface="Arial"/>
                <a:cs typeface="Arial"/>
                <a:sym typeface="Arial"/>
              </a:rPr>
              <a:t>U.S. Counties 2017-2019</a:t>
            </a:r>
            <a:endParaRPr sz="295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642075"/>
            <a:ext cx="78015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6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n" sz="3097"/>
              <a:t>DS5110 Semester Project</a:t>
            </a:r>
            <a:endParaRPr i="1" sz="30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6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697"/>
              <a:t>Daniel Heffley (dh3by)</a:t>
            </a:r>
            <a:endParaRPr b="1" sz="26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697"/>
              <a:t>Camille Leonard (cvl7qu)</a:t>
            </a:r>
            <a:endParaRPr b="1" sz="26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697"/>
              <a:t>Shah Shahrokhabadi (ss3qs)</a:t>
            </a:r>
            <a:endParaRPr b="1" sz="26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697"/>
              <a:t>Stephanie Verbout (sv8jy)</a:t>
            </a:r>
            <a:endParaRPr b="1" sz="26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6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6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934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en" sz="4000"/>
              <a:t>Executive Summary</a:t>
            </a:r>
            <a:endParaRPr sz="31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91150" y="937550"/>
            <a:ext cx="50364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75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7500"/>
              <a:buChar char="●"/>
            </a:pPr>
            <a:r>
              <a:rPr lang="en" sz="2800"/>
              <a:t>Air Quality Index (AQI)</a:t>
            </a:r>
            <a:endParaRPr sz="2800"/>
          </a:p>
          <a:p>
            <a:pPr indent="-30638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A daily measure of how polluted the air is in a certain jurisdiction</a:t>
            </a:r>
            <a:endParaRPr sz="2400"/>
          </a:p>
          <a:p>
            <a:pPr indent="-3352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Research Questions</a:t>
            </a:r>
            <a:endParaRPr sz="2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2777"/>
              <a:buChar char="●"/>
            </a:pPr>
            <a:r>
              <a:rPr lang="en" sz="1800"/>
              <a:t>Can we use daily readings of gas, pollutant, particulate matter and meteorological data with socio-economic data to predict daily AQI?</a:t>
            </a:r>
            <a:endParaRPr sz="1800"/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Can we use gas, pollutant, particulate matter and meteorological data to predict median income?</a:t>
            </a:r>
            <a:endParaRPr sz="1800"/>
          </a:p>
          <a:p>
            <a:pPr indent="-3352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Random Forest (RF) Regression and Gradient-Boosted Tree (GBT) Classifier </a:t>
            </a:r>
            <a:endParaRPr sz="2400"/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Predicted AQI extremely well </a:t>
            </a:r>
            <a:endParaRPr sz="1800"/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No model predicted median income adequately</a:t>
            </a:r>
            <a:endParaRPr sz="175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75" y="1851700"/>
            <a:ext cx="3611650" cy="178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/>
              <a:t>Data Summary</a:t>
            </a:r>
            <a:endParaRPr b="1" sz="40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06525" y="712763"/>
            <a:ext cx="59466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Environmental Protection Agency (EPA) </a:t>
            </a:r>
            <a:endParaRPr sz="195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Air Quality System (AQS) database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Supplemented by socio-economic data from OpenIntro</a:t>
            </a:r>
            <a:endParaRPr sz="14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Response Variables</a:t>
            </a:r>
            <a:endParaRPr sz="19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AQI and Median Income </a:t>
            </a:r>
            <a:endParaRPr sz="14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Predictors</a:t>
            </a:r>
            <a:endParaRPr sz="19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Daily readings from air quality monitors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Pollutant, gas, particulate matter and meteorological data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Population density and median income</a:t>
            </a:r>
            <a:endParaRPr sz="14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Sampling</a:t>
            </a:r>
            <a:endParaRPr sz="19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Taken from 2017-2019 EPA data, 2010 Census</a:t>
            </a:r>
            <a:endParaRPr sz="23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550" y="1195500"/>
            <a:ext cx="2027224" cy="202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750" y="3967900"/>
            <a:ext cx="2959550" cy="8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21275" y="0"/>
            <a:ext cx="8520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00"/>
              <a:t>Transformations/Preprocessing</a:t>
            </a:r>
            <a:endParaRPr b="1" sz="38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1950" y="914175"/>
            <a:ext cx="8520600" cy="40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Merge daily criteria gas, pollutant, </a:t>
            </a:r>
            <a:r>
              <a:rPr lang="en" sz="1750"/>
              <a:t>meteorological, and AQI readings</a:t>
            </a:r>
            <a:endParaRPr sz="175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Supplement with county-level socio-economic information </a:t>
            </a:r>
            <a:endParaRPr sz="1300"/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Median income</a:t>
            </a:r>
            <a:endParaRPr sz="1000"/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Population density</a:t>
            </a:r>
            <a:endParaRPr sz="10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Dropped categorical variables and dates</a:t>
            </a:r>
            <a:endParaRPr sz="13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Impute missing data for predictor columns with median and drop missing AQI values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</a:t>
            </a:r>
            <a:r>
              <a:rPr lang="en" sz="1700"/>
              <a:t>‘Healthy’/’Unhealthy’ AQI binary indicator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Binary Logistic Regression and Gradient-Boosted Tree Classification</a:t>
            </a:r>
            <a:endParaRPr sz="13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Standard Scaling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Scaled features for all models except Random Forest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 Indexer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 Random Forest Model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33625"/>
            <a:ext cx="8520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/>
              <a:t>Model Development</a:t>
            </a:r>
            <a:endParaRPr b="1" sz="40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61950" y="894125"/>
            <a:ext cx="8520600" cy="48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10 Models total 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Split 80% Training Data; 20% Holdout Data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Pipelines, Param Grid tuning, </a:t>
            </a:r>
            <a:r>
              <a:rPr lang="en" sz="1950"/>
              <a:t>5-fold Cross-Validation</a:t>
            </a:r>
            <a:endParaRPr sz="15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Linear Regression, RF, Binary Logistic Regression, and GBT Classification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Baseline model included only criteria gas features  (CO, SO2, NO2, O3)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Four models were fit with sets of criteria gas, pollutant, meteorological predictors and </a:t>
            </a:r>
            <a:r>
              <a:rPr b="1" i="1" lang="en" sz="1500"/>
              <a:t>without </a:t>
            </a:r>
            <a:r>
              <a:rPr lang="en" sz="1500"/>
              <a:t>socio-economic factors as predictors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Three models were fit with sets of criteria gas, pollutant, meteorological and</a:t>
            </a:r>
            <a:r>
              <a:rPr b="1" i="1" lang="en" sz="1500"/>
              <a:t> </a:t>
            </a:r>
            <a:r>
              <a:rPr lang="en" sz="1500"/>
              <a:t>socio-economic factors as predictors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models predicted median income with criteria gas, pollutant, meteorological, and population density predictors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510650" y="1576350"/>
            <a:ext cx="8140800" cy="33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3250"/>
            <a:ext cx="8520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/>
              <a:t>Model Performance </a:t>
            </a:r>
            <a:endParaRPr b="1" sz="40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066100" y="884075"/>
            <a:ext cx="5011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50"/>
              <a:t>Linear Regression and Random Forest Models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75" y="1591475"/>
            <a:ext cx="8137277" cy="330179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3053950" y="1591475"/>
            <a:ext cx="884100" cy="30297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667600" y="1591475"/>
            <a:ext cx="884100" cy="30297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1778125" y="1466700"/>
            <a:ext cx="5302800" cy="3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3250"/>
            <a:ext cx="85206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en" sz="4000"/>
              <a:t>Model Performance</a:t>
            </a:r>
            <a:endParaRPr sz="31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50450" y="822875"/>
            <a:ext cx="2843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Binary Response Models</a:t>
            </a:r>
            <a:endParaRPr sz="20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25" y="1466700"/>
            <a:ext cx="5302799" cy="377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5334375" y="1466700"/>
            <a:ext cx="1746600" cy="3474000"/>
          </a:xfrm>
          <a:prstGeom prst="rect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742525" y="0"/>
            <a:ext cx="34557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/>
              <a:t>Conclusions</a:t>
            </a:r>
            <a:endParaRPr sz="31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90400" y="743525"/>
            <a:ext cx="8601300" cy="4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GBT Classifier and RF Regression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high performance in predicting AQI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Models </a:t>
            </a:r>
            <a:r>
              <a:rPr b="1" i="1" lang="en" sz="1600"/>
              <a:t>did not</a:t>
            </a:r>
            <a:r>
              <a:rPr lang="en" sz="1600"/>
              <a:t> predict median income accurately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importance from RF model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/>
              <a:t>particulate matter, ozone concentration, and temperature</a:t>
            </a:r>
            <a:endParaRPr b="1" i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Temperature is not considered in AQI calculations (AQI-technical manual, 2016)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point of research: temperature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use of model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Useful in cases where not all pollutant or gas data is available for certain sites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work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Test other methods:  xgBoost, ensemble methods, other socio-economic factors</a:t>
            </a:r>
            <a:r>
              <a:rPr lang="en" sz="1800"/>
              <a:t> 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663075" y="2340625"/>
            <a:ext cx="321600" cy="341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