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Open Sans" panose="020B0606030504020204" pitchFamily="34" charset="0"/>
      <p:regular r:id="rId12"/>
      <p:bold r:id="rId13"/>
      <p:italic r:id="rId14"/>
      <p:boldItalic r:id="rId15"/>
    </p:embeddedFont>
    <p:embeddedFont>
      <p:font typeface="Proxima Nova" panose="020B0604020202020204" charset="0"/>
      <p:regular r:id="rId16"/>
      <p:bold r:id="rId17"/>
      <p:italic r:id="rId18"/>
      <p:boldItalic r:id="rId19"/>
    </p:embeddedFont>
    <p:embeddedFont>
      <p:font typeface="PT Sans Narrow" panose="020B0506020203020204" pitchFamily="34" charset="0"/>
      <p:regular r:id="rId20"/>
      <p:bold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6857" autoAdjust="0"/>
  </p:normalViewPr>
  <p:slideViewPr>
    <p:cSldViewPr snapToGrid="0">
      <p:cViewPr varScale="1">
        <p:scale>
          <a:sx n="120" d="100"/>
          <a:sy n="120" d="100"/>
        </p:scale>
        <p:origin x="276"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0623352d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0623352d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sz="1400" dirty="0">
                <a:solidFill>
                  <a:srgbClr val="695D46"/>
                </a:solidFill>
                <a:latin typeface="Open Sans"/>
                <a:ea typeface="Open Sans"/>
                <a:cs typeface="Open Sans"/>
                <a:sym typeface="Open Sans"/>
              </a:rPr>
              <a:t>Despite its extensive use, reliable measures of the scope and impact of OSS are scarce. The creation and use of OSS highlight an aspect of technology diffusion and flow that is not captured in science and technology indicators.  The NSF is focusing on reasearch that can quantify the impact of OSS.</a:t>
            </a:r>
            <a:endParaRPr sz="1400" dirty="0">
              <a:solidFill>
                <a:srgbClr val="695D46"/>
              </a:solidFill>
              <a:latin typeface="Open Sans"/>
              <a:ea typeface="Open Sans"/>
              <a:cs typeface="Open Sans"/>
              <a:sym typeface="Open Sans"/>
            </a:endParaRPr>
          </a:p>
          <a:p>
            <a:pPr marL="0" lvl="0" indent="0" algn="l" rtl="0">
              <a:lnSpc>
                <a:spcPct val="115000"/>
              </a:lnSpc>
              <a:spcBef>
                <a:spcPts val="1200"/>
              </a:spcBef>
              <a:spcAft>
                <a:spcPts val="0"/>
              </a:spcAft>
              <a:buClr>
                <a:schemeClr val="dk1"/>
              </a:buClr>
              <a:buSzPts val="1100"/>
              <a:buFont typeface="Arial"/>
              <a:buNone/>
            </a:pPr>
            <a:endParaRPr lang="en" sz="1600" dirty="0">
              <a:solidFill>
                <a:srgbClr val="695D46"/>
              </a:solidFill>
              <a:latin typeface="Open Sans"/>
              <a:ea typeface="Open Sans"/>
              <a:cs typeface="Open Sans"/>
              <a:sym typeface="Open Sans"/>
            </a:endParaRPr>
          </a:p>
          <a:p>
            <a:pPr marL="0" lvl="0" indent="0" algn="l" rtl="0">
              <a:lnSpc>
                <a:spcPct val="115000"/>
              </a:lnSpc>
              <a:spcBef>
                <a:spcPts val="1200"/>
              </a:spcBef>
              <a:spcAft>
                <a:spcPts val="0"/>
              </a:spcAft>
              <a:buClr>
                <a:schemeClr val="dk1"/>
              </a:buClr>
              <a:buSzPts val="1100"/>
              <a:buFont typeface="Arial"/>
              <a:buNone/>
            </a:pPr>
            <a:r>
              <a:rPr lang="en" sz="1600" dirty="0">
                <a:solidFill>
                  <a:srgbClr val="695D46"/>
                </a:solidFill>
                <a:latin typeface="Open Sans"/>
                <a:ea typeface="Open Sans"/>
                <a:cs typeface="Open Sans"/>
                <a:sym typeface="Open Sans"/>
              </a:rPr>
              <a:t>Our goal with this project was to create methods to measure the impact of of OSS using network modeling and related measurements. These included centrality, number of package downloads and calculating development costs leveraged through package dependencies.</a:t>
            </a:r>
            <a:endParaRPr sz="1600" dirty="0">
              <a:solidFill>
                <a:srgbClr val="695D46"/>
              </a:solidFill>
              <a:latin typeface="Open Sans"/>
              <a:ea typeface="Open Sans"/>
              <a:cs typeface="Open Sans"/>
              <a:sym typeface="Open Sans"/>
            </a:endParaRPr>
          </a:p>
          <a:p>
            <a:pPr marL="0" lvl="0" indent="0" algn="l" rtl="0">
              <a:lnSpc>
                <a:spcPct val="115000"/>
              </a:lnSpc>
              <a:spcBef>
                <a:spcPts val="1200"/>
              </a:spcBef>
              <a:spcAft>
                <a:spcPts val="0"/>
              </a:spcAft>
              <a:buClr>
                <a:schemeClr val="dk1"/>
              </a:buClr>
              <a:buSzPts val="1100"/>
              <a:buFont typeface="Arial"/>
              <a:buNone/>
            </a:pPr>
            <a:endParaRPr sz="1600" dirty="0">
              <a:solidFill>
                <a:srgbClr val="695D46"/>
              </a:solidFill>
              <a:latin typeface="Open Sans"/>
              <a:ea typeface="Open Sans"/>
              <a:cs typeface="Open Sans"/>
              <a:sym typeface="Open Sans"/>
            </a:endParaRPr>
          </a:p>
          <a:p>
            <a:pPr marL="0" lvl="0" indent="0" algn="l" rtl="0">
              <a:lnSpc>
                <a:spcPct val="115000"/>
              </a:lnSpc>
              <a:spcBef>
                <a:spcPts val="1200"/>
              </a:spcBef>
              <a:spcAft>
                <a:spcPts val="1200"/>
              </a:spcAft>
              <a:buClr>
                <a:schemeClr val="dk1"/>
              </a:buClr>
              <a:buSzPts val="1100"/>
              <a:buFont typeface="Arial"/>
              <a:buNone/>
            </a:pPr>
            <a:endParaRPr sz="1600" dirty="0">
              <a:solidFill>
                <a:srgbClr val="695D46"/>
              </a:solidFill>
              <a:latin typeface="Open Sans"/>
              <a:ea typeface="Open Sans"/>
              <a:cs typeface="Open Sans"/>
              <a:sym typeface="Open San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0623352dd1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0623352dd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used data from the Python package manager obtained from Google big query.  We limited the packages analyzed to those with published OSS licenses.  This was 72% of the packages hosted on Pypi.</a:t>
            </a:r>
            <a:endParaRPr/>
          </a:p>
          <a:p>
            <a:pPr marL="0" lvl="0" indent="0" algn="l" rtl="0">
              <a:spcBef>
                <a:spcPts val="0"/>
              </a:spcBef>
              <a:spcAft>
                <a:spcPts val="0"/>
              </a:spcAft>
              <a:buNone/>
            </a:pPr>
            <a:endParaRPr/>
          </a:p>
          <a:p>
            <a:pPr marL="0" lvl="0" indent="0" algn="l" rtl="0">
              <a:spcBef>
                <a:spcPts val="0"/>
              </a:spcBef>
              <a:spcAft>
                <a:spcPts val="0"/>
              </a:spcAft>
              <a:buNone/>
            </a:pPr>
            <a:r>
              <a:rPr lang="en"/>
              <a:t>This data was merged with existing Github package data previously collected by the project sponsor.  We ended up with 68992 unique packages.  This data was then used to create an edge list where we created network of package dependencies.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0660b4f8f8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0660b4f8f8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Directed acyclic graph </a:t>
            </a:r>
            <a:endParaRPr/>
          </a:p>
          <a:p>
            <a:pPr marL="457200" lvl="0" indent="-298450" algn="l" rtl="0">
              <a:spcBef>
                <a:spcPts val="0"/>
              </a:spcBef>
              <a:spcAft>
                <a:spcPts val="0"/>
              </a:spcAft>
              <a:buSzPts val="1100"/>
              <a:buChar char="●"/>
            </a:pPr>
            <a:r>
              <a:rPr lang="en"/>
              <a:t>Package (node) that is depended upon has arrows going into it</a:t>
            </a:r>
            <a:endParaRPr/>
          </a:p>
          <a:p>
            <a:pPr marL="457200" lvl="0" indent="-298450" algn="l" rtl="0">
              <a:spcBef>
                <a:spcPts val="0"/>
              </a:spcBef>
              <a:spcAft>
                <a:spcPts val="0"/>
              </a:spcAft>
              <a:buSzPts val="1100"/>
              <a:buChar char="●"/>
            </a:pPr>
            <a:r>
              <a:rPr lang="en"/>
              <a:t>Package (node) that is dependent upon another has arrows going out of it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222997f0c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222997f0c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 dirty="0"/>
          </a:p>
          <a:p>
            <a:pPr marL="0" lvl="0" indent="0" algn="l" rtl="0">
              <a:spcBef>
                <a:spcPts val="0"/>
              </a:spcBef>
              <a:spcAft>
                <a:spcPts val="0"/>
              </a:spcAft>
              <a:buNone/>
            </a:pPr>
            <a:r>
              <a:rPr lang="en" dirty="0"/>
              <a:t>We used multiple methods to calculate the impact of packages and their dependecies.</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To calculate the most influential nodes in the network we used in-degree, out-degree, and eigenvector centrality measures.</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In-degree - </a:t>
            </a:r>
            <a:r>
              <a:rPr lang="en-US" b="0" i="0" dirty="0">
                <a:effectLst/>
                <a:latin typeface="Arial" panose="020B0604020202020204" pitchFamily="34" charset="0"/>
              </a:rPr>
              <a:t>The fraction of nodes a package’s incoming edges are connected to</a:t>
            </a:r>
          </a:p>
          <a:p>
            <a:pPr marL="0" lvl="0" indent="0" algn="l" rtl="0">
              <a:spcBef>
                <a:spcPts val="0"/>
              </a:spcBef>
              <a:spcAft>
                <a:spcPts val="0"/>
              </a:spcAft>
              <a:buNone/>
            </a:pPr>
            <a:r>
              <a:rPr lang="en-US" b="0" i="0" dirty="0">
                <a:effectLst/>
                <a:latin typeface="Arial" panose="020B0604020202020204" pitchFamily="34" charset="0"/>
              </a:rPr>
              <a:t>Out-degree - The fraction of nodes a package’s outgoing edges are connected to</a:t>
            </a:r>
          </a:p>
          <a:p>
            <a:pPr marL="0" lvl="0" indent="0" algn="l" rtl="0">
              <a:spcBef>
                <a:spcPts val="0"/>
              </a:spcBef>
              <a:spcAft>
                <a:spcPts val="0"/>
              </a:spcAft>
              <a:buNone/>
            </a:pPr>
            <a:r>
              <a:rPr lang="en-US" b="0" i="0" dirty="0">
                <a:effectLst/>
                <a:latin typeface="Arial" panose="020B0604020202020204" pitchFamily="34" charset="0"/>
              </a:rPr>
              <a:t>Eigen vector centrality - The measure of a node’s influence in a network based on neighbor’s connectivity as well. Therefore, a node not just connected to another node but connected to those neighbors which are highly connected matters and is more influential.</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We also calculated package cost and dependency cost using the cocomo 2 model.  This is an existing method for calculating software development costs.  </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We used breadth first search create a dependecy tree of packages and applied the cocomo 2 model to determine the dependcey cost of a given package.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Additionally we aggregated the number of downloads per package as an impact measure.</a:t>
            </a:r>
            <a:endParaRPr dirty="0"/>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0623352dd1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0623352dd1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Package dependency cost is not correlated with any centrality measures</a:t>
            </a:r>
            <a:endParaRPr/>
          </a:p>
          <a:p>
            <a:pPr marL="914400" lvl="1" indent="-298450" algn="l" rtl="0">
              <a:spcBef>
                <a:spcPts val="0"/>
              </a:spcBef>
              <a:spcAft>
                <a:spcPts val="0"/>
              </a:spcAft>
              <a:buSzPts val="1100"/>
              <a:buChar char="○"/>
            </a:pPr>
            <a:r>
              <a:rPr lang="en"/>
              <a:t>This implies that a package with a higher value is not necessarily a impactful package.</a:t>
            </a:r>
            <a:endParaRPr/>
          </a:p>
          <a:p>
            <a:pPr marL="457200" lvl="0" indent="-298450" algn="l" rtl="0">
              <a:spcBef>
                <a:spcPts val="0"/>
              </a:spcBef>
              <a:spcAft>
                <a:spcPts val="0"/>
              </a:spcAft>
              <a:buSzPts val="1100"/>
              <a:buChar char="●"/>
            </a:pPr>
            <a:r>
              <a:rPr lang="en"/>
              <a:t>Number of downloads is highly correlated with in degree and eigenvector centrality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06a0fdbc21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06a0fdbc2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595959"/>
              </a:buClr>
              <a:buSzPts val="1800"/>
              <a:buChar char="●"/>
            </a:pPr>
            <a:r>
              <a:rPr lang="en" sz="1800">
                <a:solidFill>
                  <a:srgbClr val="595959"/>
                </a:solidFill>
              </a:rPr>
              <a:t>Centrality measures and number of downloads were compared for the top ranked packages.</a:t>
            </a:r>
            <a:endParaRPr sz="1800">
              <a:solidFill>
                <a:srgbClr val="595959"/>
              </a:solidFill>
            </a:endParaRPr>
          </a:p>
          <a:p>
            <a:pPr marL="457200" lvl="0" indent="-342900" algn="l" rtl="0">
              <a:lnSpc>
                <a:spcPct val="115000"/>
              </a:lnSpc>
              <a:spcBef>
                <a:spcPts val="0"/>
              </a:spcBef>
              <a:spcAft>
                <a:spcPts val="0"/>
              </a:spcAft>
              <a:buClr>
                <a:srgbClr val="595959"/>
              </a:buClr>
              <a:buSzPts val="1800"/>
              <a:buChar char="●"/>
            </a:pPr>
            <a:r>
              <a:rPr lang="en" sz="1800">
                <a:solidFill>
                  <a:srgbClr val="595959"/>
                </a:solidFill>
              </a:rPr>
              <a:t>Multiple packages ranked highly across metrics indicating that the packages were influential in multiple ways</a:t>
            </a:r>
            <a:endParaRPr sz="1800">
              <a:solidFill>
                <a:srgbClr val="595959"/>
              </a:solidFill>
            </a:endParaRPr>
          </a:p>
          <a:p>
            <a:pPr marL="457200" lvl="0" indent="-342900" algn="l" rtl="0">
              <a:lnSpc>
                <a:spcPct val="115000"/>
              </a:lnSpc>
              <a:spcBef>
                <a:spcPts val="0"/>
              </a:spcBef>
              <a:spcAft>
                <a:spcPts val="0"/>
              </a:spcAft>
              <a:buClr>
                <a:srgbClr val="595959"/>
              </a:buClr>
              <a:buSzPts val="1800"/>
              <a:buChar char="●"/>
            </a:pPr>
            <a:r>
              <a:rPr lang="en" sz="1800">
                <a:solidFill>
                  <a:srgbClr val="595959"/>
                </a:solidFill>
              </a:rPr>
              <a:t>The package “six” is the most highly ranked across all centrality measures and number of downloads</a:t>
            </a:r>
            <a:endParaRPr sz="1800">
              <a:solidFill>
                <a:srgbClr val="595959"/>
              </a:solidFill>
            </a:endParaRPr>
          </a:p>
          <a:p>
            <a:pPr marL="457200" lvl="0" indent="-342900" algn="l" rtl="0">
              <a:lnSpc>
                <a:spcPct val="115000"/>
              </a:lnSpc>
              <a:spcBef>
                <a:spcPts val="0"/>
              </a:spcBef>
              <a:spcAft>
                <a:spcPts val="0"/>
              </a:spcAft>
              <a:buClr>
                <a:srgbClr val="595959"/>
              </a:buClr>
              <a:buSzPts val="1800"/>
              <a:buChar char="●"/>
            </a:pPr>
            <a:r>
              <a:rPr lang="en" sz="1800">
                <a:solidFill>
                  <a:srgbClr val="595959"/>
                </a:solidFill>
              </a:rPr>
              <a:t>Package “six” is the most highly-connected node in the graph (degree centrality), most depended upon (in-degree centrality), is highly-connected with highly-connected neighbors (eigenvector centrality), and most-downloaded package for the time period of study.</a:t>
            </a:r>
            <a:endParaRPr sz="1800">
              <a:solidFill>
                <a:srgbClr val="595959"/>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0623352dd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0623352dd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46075" algn="l" rtl="0">
              <a:lnSpc>
                <a:spcPct val="115000"/>
              </a:lnSpc>
              <a:spcBef>
                <a:spcPts val="0"/>
              </a:spcBef>
              <a:spcAft>
                <a:spcPts val="0"/>
              </a:spcAft>
              <a:buClr>
                <a:srgbClr val="595959"/>
              </a:buClr>
              <a:buSzPts val="1850"/>
              <a:buChar char="●"/>
            </a:pPr>
            <a:r>
              <a:rPr lang="en" sz="1850">
                <a:solidFill>
                  <a:srgbClr val="595959"/>
                </a:solidFill>
              </a:rPr>
              <a:t>Technology diffusion and flow that is not captured in science and technology (S&amp;T) indicators. </a:t>
            </a:r>
            <a:endParaRPr sz="1850">
              <a:solidFill>
                <a:srgbClr val="595959"/>
              </a:solidFill>
            </a:endParaRPr>
          </a:p>
          <a:p>
            <a:pPr marL="457200" lvl="0" indent="-346075" algn="l" rtl="0">
              <a:spcBef>
                <a:spcPts val="0"/>
              </a:spcBef>
              <a:spcAft>
                <a:spcPts val="0"/>
              </a:spcAft>
              <a:buClr>
                <a:srgbClr val="595959"/>
              </a:buClr>
              <a:buSzPts val="1850"/>
              <a:buChar char="●"/>
            </a:pPr>
            <a:r>
              <a:rPr lang="en" sz="1850">
                <a:solidFill>
                  <a:srgbClr val="595959"/>
                </a:solidFill>
              </a:rPr>
              <a:t>We want to extend this work to measure the impact of OSS innovation diffusion.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06c823f5f2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06c823f5f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_1">
  <p:cSld name="TITLE_1">
    <p:spTree>
      <p:nvGrpSpPr>
        <p:cNvPr id="1" name="Shape 50"/>
        <p:cNvGrpSpPr/>
        <p:nvPr/>
      </p:nvGrpSpPr>
      <p:grpSpPr>
        <a:xfrm>
          <a:off x="0" y="0"/>
          <a:ext cx="0" cy="0"/>
          <a:chOff x="0" y="0"/>
          <a:chExt cx="0" cy="0"/>
        </a:xfrm>
      </p:grpSpPr>
      <p:sp>
        <p:nvSpPr>
          <p:cNvPr id="51" name="Google Shape;51;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2" name="Google Shape;52;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3" name="Google Shape;53;p13"/>
          <p:cNvSpPr txBox="1">
            <a:spLocks noGrp="1"/>
          </p:cNvSpPr>
          <p:nvPr>
            <p:ph type="sldNum" idx="12"/>
          </p:nvPr>
        </p:nvSpPr>
        <p:spPr>
          <a:xfrm>
            <a:off x="8472458" y="4663217"/>
            <a:ext cx="548700" cy="146100"/>
          </a:xfrm>
          <a:prstGeom prst="rect">
            <a:avLst/>
          </a:prstGeom>
        </p:spPr>
        <p:txBody>
          <a:bodyPr spcFirstLastPara="1" wrap="square" lIns="91425" tIns="91425" rIns="91425" bIns="91425" anchor="ctr" anchorCtr="0">
            <a:normAutofit fontScale="25000"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57" name="Google Shape;57;p14"/>
          <p:cNvSpPr txBox="1">
            <a:spLocks noGrp="1"/>
          </p:cNvSpPr>
          <p:nvPr>
            <p:ph type="sldNum" idx="12"/>
          </p:nvPr>
        </p:nvSpPr>
        <p:spPr>
          <a:xfrm>
            <a:off x="8472458" y="4663217"/>
            <a:ext cx="548700" cy="146100"/>
          </a:xfrm>
          <a:prstGeom prst="rect">
            <a:avLst/>
          </a:prstGeom>
        </p:spPr>
        <p:txBody>
          <a:bodyPr spcFirstLastPara="1" wrap="square" lIns="91425" tIns="91425" rIns="91425" bIns="91425" anchor="ctr" anchorCtr="0">
            <a:normAutofit fontScale="25000"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mc:AlternateContent xmlns:mc="http://schemas.openxmlformats.org/markup-compatibility/2006" xmlns:p14="http://schemas.microsoft.com/office/powerpoint/2010/main">
    <mc:Choice Requires="p14">
      <p:transition spd="slow">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5"/>
          <p:cNvSpPr txBox="1">
            <a:spLocks noGrp="1"/>
          </p:cNvSpPr>
          <p:nvPr>
            <p:ph type="ctrTitle"/>
          </p:nvPr>
        </p:nvSpPr>
        <p:spPr>
          <a:xfrm>
            <a:off x="962550" y="1516584"/>
            <a:ext cx="7218900" cy="1909800"/>
          </a:xfrm>
          <a:prstGeom prst="rect">
            <a:avLst/>
          </a:prstGeom>
        </p:spPr>
        <p:txBody>
          <a:bodyPr spcFirstLastPara="1" wrap="square" lIns="91425" tIns="91425" rIns="91425" bIns="91425" anchor="b" anchorCtr="0">
            <a:noAutofit/>
          </a:bodyPr>
          <a:lstStyle/>
          <a:p>
            <a:pPr marL="0" marR="0" lvl="0" indent="0" algn="ctr" rtl="0">
              <a:lnSpc>
                <a:spcPct val="100000"/>
              </a:lnSpc>
              <a:spcBef>
                <a:spcPts val="0"/>
              </a:spcBef>
              <a:spcAft>
                <a:spcPts val="0"/>
              </a:spcAft>
              <a:buSzPts val="990"/>
              <a:buNone/>
            </a:pPr>
            <a:r>
              <a:rPr lang="en" sz="2460"/>
              <a:t>Measuring the Impact of Open Source Software Innovation Using Network Analysis on</a:t>
            </a:r>
            <a:endParaRPr sz="2460"/>
          </a:p>
          <a:p>
            <a:pPr marL="0" marR="0" lvl="0" indent="0" algn="ctr" rtl="0">
              <a:lnSpc>
                <a:spcPct val="100000"/>
              </a:lnSpc>
              <a:spcBef>
                <a:spcPts val="0"/>
              </a:spcBef>
              <a:spcAft>
                <a:spcPts val="0"/>
              </a:spcAft>
              <a:buSzPts val="990"/>
              <a:buNone/>
            </a:pPr>
            <a:r>
              <a:rPr lang="en" sz="2460"/>
              <a:t> GitHub Hosted Python Packages</a:t>
            </a:r>
            <a:endParaRPr sz="2460"/>
          </a:p>
          <a:p>
            <a:pPr marL="0" marR="0" lvl="0" indent="0" algn="ctr" rtl="0">
              <a:lnSpc>
                <a:spcPct val="100000"/>
              </a:lnSpc>
              <a:spcBef>
                <a:spcPts val="0"/>
              </a:spcBef>
              <a:spcAft>
                <a:spcPts val="0"/>
              </a:spcAft>
              <a:buSzPts val="990"/>
              <a:buNone/>
            </a:pPr>
            <a:endParaRPr sz="5460"/>
          </a:p>
        </p:txBody>
      </p:sp>
      <p:sp>
        <p:nvSpPr>
          <p:cNvPr id="63" name="Google Shape;63;p15"/>
          <p:cNvSpPr txBox="1">
            <a:spLocks noGrp="1"/>
          </p:cNvSpPr>
          <p:nvPr>
            <p:ph type="subTitle" idx="1"/>
          </p:nvPr>
        </p:nvSpPr>
        <p:spPr>
          <a:xfrm>
            <a:off x="522050" y="3567800"/>
            <a:ext cx="8228700" cy="792600"/>
          </a:xfrm>
          <a:prstGeom prst="rect">
            <a:avLst/>
          </a:prstGeom>
        </p:spPr>
        <p:txBody>
          <a:bodyPr spcFirstLastPara="1" wrap="square" lIns="91425" tIns="91425" rIns="91425" bIns="91425" anchor="t" anchorCtr="0">
            <a:normAutofit fontScale="55000" lnSpcReduction="20000"/>
          </a:bodyPr>
          <a:lstStyle/>
          <a:p>
            <a:pPr marL="0" lvl="0" indent="0" algn="ctr" rtl="0">
              <a:spcBef>
                <a:spcPts val="0"/>
              </a:spcBef>
              <a:spcAft>
                <a:spcPts val="0"/>
              </a:spcAft>
              <a:buNone/>
            </a:pPr>
            <a:r>
              <a:rPr lang="en"/>
              <a:t>Team Members: </a:t>
            </a:r>
            <a:r>
              <a:rPr lang="en" i="1"/>
              <a:t>Derek Banks, Camille Leonard, Shilpa Narayan, Nick Thompson</a:t>
            </a:r>
            <a:endParaRPr i="1"/>
          </a:p>
          <a:p>
            <a:pPr marL="0" lvl="0" indent="0" algn="ctr" rtl="0">
              <a:spcBef>
                <a:spcPts val="0"/>
              </a:spcBef>
              <a:spcAft>
                <a:spcPts val="0"/>
              </a:spcAft>
              <a:buNone/>
            </a:pPr>
            <a:r>
              <a:rPr lang="en"/>
              <a:t>Client and Sponsor: </a:t>
            </a:r>
            <a:r>
              <a:rPr lang="en" i="1"/>
              <a:t>Gizem Korkmaz, Brandon Kramer </a:t>
            </a:r>
            <a:endParaRPr i="1"/>
          </a:p>
          <a:p>
            <a:pPr marL="0" lvl="0" indent="0" algn="ctr" rtl="0">
              <a:spcBef>
                <a:spcPts val="0"/>
              </a:spcBef>
              <a:spcAft>
                <a:spcPts val="0"/>
              </a:spcAft>
              <a:buNone/>
            </a:pPr>
            <a:r>
              <a:rPr lang="en"/>
              <a:t>Faculty Advisor: </a:t>
            </a:r>
            <a:r>
              <a:rPr lang="en" i="1"/>
              <a:t>Abbas Kazemipour</a:t>
            </a:r>
            <a:endParaRPr i="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Background and Problem Statement </a:t>
            </a:r>
            <a:endParaRPr/>
          </a:p>
        </p:txBody>
      </p:sp>
      <p:sp>
        <p:nvSpPr>
          <p:cNvPr id="69" name="Google Shape;69;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457200" lvl="0" indent="-334327" algn="l" rtl="0">
              <a:spcBef>
                <a:spcPts val="1000"/>
              </a:spcBef>
              <a:spcAft>
                <a:spcPts val="0"/>
              </a:spcAft>
              <a:buSzPct val="100000"/>
              <a:buChar char="●"/>
            </a:pPr>
            <a:r>
              <a:rPr lang="en" dirty="0">
                <a:solidFill>
                  <a:srgbClr val="616161"/>
                </a:solidFill>
                <a:latin typeface="Proxima Nova"/>
                <a:ea typeface="Proxima Nova"/>
                <a:cs typeface="Proxima Nova"/>
                <a:sym typeface="Proxima Nova"/>
              </a:rPr>
              <a:t>NSF Focus - no established method to quantify the impact of open source ecosystems</a:t>
            </a:r>
            <a:endParaRPr dirty="0">
              <a:solidFill>
                <a:srgbClr val="616161"/>
              </a:solidFill>
              <a:latin typeface="Proxima Nova"/>
              <a:ea typeface="Proxima Nova"/>
              <a:cs typeface="Proxima Nova"/>
              <a:sym typeface="Proxima Nova"/>
            </a:endParaRPr>
          </a:p>
          <a:p>
            <a:pPr marL="457200" lvl="0" indent="0" algn="l" rtl="0">
              <a:spcBef>
                <a:spcPts val="1000"/>
              </a:spcBef>
              <a:spcAft>
                <a:spcPts val="0"/>
              </a:spcAft>
              <a:buNone/>
            </a:pPr>
            <a:endParaRPr dirty="0">
              <a:solidFill>
                <a:srgbClr val="616161"/>
              </a:solidFill>
              <a:latin typeface="Proxima Nova"/>
              <a:ea typeface="Proxima Nova"/>
              <a:cs typeface="Proxima Nova"/>
              <a:sym typeface="Proxima Nova"/>
            </a:endParaRPr>
          </a:p>
          <a:p>
            <a:pPr marL="457200" lvl="0" indent="-334327" algn="l" rtl="0">
              <a:spcBef>
                <a:spcPts val="1000"/>
              </a:spcBef>
              <a:spcAft>
                <a:spcPts val="0"/>
              </a:spcAft>
              <a:buSzPct val="100000"/>
              <a:buChar char="●"/>
            </a:pPr>
            <a:r>
              <a:rPr lang="en" dirty="0">
                <a:solidFill>
                  <a:srgbClr val="616161"/>
                </a:solidFill>
                <a:latin typeface="Proxima Nova"/>
                <a:ea typeface="Proxima Nova"/>
                <a:cs typeface="Proxima Nova"/>
                <a:sym typeface="Proxima Nova"/>
              </a:rPr>
              <a:t>Develop a framework to measure the impact of Open Source Software (OSS) development which can be applied to any open source ecosystem eg: citations</a:t>
            </a:r>
            <a:endParaRPr dirty="0">
              <a:solidFill>
                <a:srgbClr val="616161"/>
              </a:solidFill>
              <a:latin typeface="Proxima Nova"/>
              <a:ea typeface="Proxima Nova"/>
              <a:cs typeface="Proxima Nova"/>
              <a:sym typeface="Proxima Nova"/>
            </a:endParaRPr>
          </a:p>
          <a:p>
            <a:pPr marL="457200" lvl="0" indent="0" algn="l" rtl="0">
              <a:spcBef>
                <a:spcPts val="1000"/>
              </a:spcBef>
              <a:spcAft>
                <a:spcPts val="0"/>
              </a:spcAft>
              <a:buNone/>
            </a:pPr>
            <a:endParaRPr dirty="0">
              <a:solidFill>
                <a:srgbClr val="616161"/>
              </a:solidFill>
              <a:latin typeface="Proxima Nova"/>
              <a:ea typeface="Proxima Nova"/>
              <a:cs typeface="Proxima Nova"/>
              <a:sym typeface="Proxima Nova"/>
            </a:endParaRPr>
          </a:p>
          <a:p>
            <a:pPr marL="457200" lvl="0" indent="-334327" algn="l" rtl="0">
              <a:spcBef>
                <a:spcPts val="1000"/>
              </a:spcBef>
              <a:spcAft>
                <a:spcPts val="0"/>
              </a:spcAft>
              <a:buSzPct val="100000"/>
              <a:buChar char="●"/>
            </a:pPr>
            <a:r>
              <a:rPr lang="en" dirty="0">
                <a:solidFill>
                  <a:srgbClr val="616161"/>
                </a:solidFill>
                <a:latin typeface="Proxima Nova"/>
                <a:ea typeface="Proxima Nova"/>
                <a:cs typeface="Proxima Nova"/>
                <a:sym typeface="Proxima Nova"/>
              </a:rPr>
              <a:t>Goal is to identify influential actors (e.g. packages, developers, countries) by using the following impact measures:</a:t>
            </a:r>
            <a:endParaRPr dirty="0">
              <a:solidFill>
                <a:srgbClr val="616161"/>
              </a:solidFill>
              <a:latin typeface="Proxima Nova"/>
              <a:ea typeface="Proxima Nova"/>
              <a:cs typeface="Proxima Nova"/>
              <a:sym typeface="Proxima Nova"/>
            </a:endParaRPr>
          </a:p>
          <a:p>
            <a:pPr marL="914400" lvl="1" indent="-310832" algn="l" rtl="0">
              <a:spcBef>
                <a:spcPts val="0"/>
              </a:spcBef>
              <a:spcAft>
                <a:spcPts val="0"/>
              </a:spcAft>
              <a:buClr>
                <a:srgbClr val="616161"/>
              </a:buClr>
              <a:buSzPct val="100000"/>
              <a:buFont typeface="Proxima Nova"/>
              <a:buChar char="○"/>
            </a:pPr>
            <a:r>
              <a:rPr lang="en" dirty="0">
                <a:solidFill>
                  <a:srgbClr val="616161"/>
                </a:solidFill>
                <a:latin typeface="Proxima Nova"/>
                <a:ea typeface="Proxima Nova"/>
                <a:cs typeface="Proxima Nova"/>
                <a:sym typeface="Proxima Nova"/>
              </a:rPr>
              <a:t>Centrality - network measures </a:t>
            </a:r>
            <a:endParaRPr dirty="0">
              <a:solidFill>
                <a:srgbClr val="616161"/>
              </a:solidFill>
              <a:latin typeface="Proxima Nova"/>
              <a:ea typeface="Proxima Nova"/>
              <a:cs typeface="Proxima Nova"/>
              <a:sym typeface="Proxima Nova"/>
            </a:endParaRPr>
          </a:p>
          <a:p>
            <a:pPr marL="914400" lvl="1" indent="-310832" algn="l" rtl="0">
              <a:spcBef>
                <a:spcPts val="0"/>
              </a:spcBef>
              <a:spcAft>
                <a:spcPts val="0"/>
              </a:spcAft>
              <a:buClr>
                <a:srgbClr val="616161"/>
              </a:buClr>
              <a:buSzPct val="100000"/>
              <a:buFont typeface="Proxima Nova"/>
              <a:buChar char="○"/>
            </a:pPr>
            <a:r>
              <a:rPr lang="en" dirty="0">
                <a:solidFill>
                  <a:srgbClr val="616161"/>
                </a:solidFill>
                <a:latin typeface="Proxima Nova"/>
                <a:ea typeface="Proxima Nova"/>
                <a:cs typeface="Proxima Nova"/>
                <a:sym typeface="Proxima Nova"/>
              </a:rPr>
              <a:t>Downloads - OSS measure</a:t>
            </a:r>
            <a:endParaRPr dirty="0">
              <a:solidFill>
                <a:srgbClr val="616161"/>
              </a:solidFill>
              <a:latin typeface="Proxima Nova"/>
              <a:ea typeface="Proxima Nova"/>
              <a:cs typeface="Proxima Nova"/>
              <a:sym typeface="Proxima Nova"/>
            </a:endParaRPr>
          </a:p>
          <a:p>
            <a:pPr marL="914400" lvl="1" indent="-310832" algn="l" rtl="0">
              <a:spcBef>
                <a:spcPts val="0"/>
              </a:spcBef>
              <a:spcAft>
                <a:spcPts val="0"/>
              </a:spcAft>
              <a:buClr>
                <a:srgbClr val="616161"/>
              </a:buClr>
              <a:buSzPct val="100000"/>
              <a:buFont typeface="Proxima Nova"/>
              <a:buChar char="○"/>
            </a:pPr>
            <a:r>
              <a:rPr lang="en" dirty="0">
                <a:solidFill>
                  <a:srgbClr val="616161"/>
                </a:solidFill>
                <a:latin typeface="Proxima Nova"/>
                <a:ea typeface="Proxima Nova"/>
                <a:cs typeface="Proxima Nova"/>
                <a:sym typeface="Proxima Nova"/>
              </a:rPr>
              <a:t>Development cost leveraged through dependencies </a:t>
            </a:r>
            <a:endParaRPr dirty="0">
              <a:solidFill>
                <a:srgbClr val="616161"/>
              </a:solidFill>
              <a:latin typeface="Proxima Nova"/>
              <a:ea typeface="Proxima Nova"/>
              <a:cs typeface="Proxima Nova"/>
              <a:sym typeface="Proxima Nova"/>
            </a:endParaRPr>
          </a:p>
          <a:p>
            <a:pPr marL="0" lvl="0" indent="0" algn="l" rtl="0">
              <a:spcBef>
                <a:spcPts val="0"/>
              </a:spcBef>
              <a:spcAft>
                <a:spcPts val="0"/>
              </a:spcAft>
              <a:buNone/>
            </a:pPr>
            <a:endParaRPr sz="160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9">
                                            <p:txEl>
                                              <p:pRg st="2" end="2"/>
                                            </p:txEl>
                                          </p:spTgt>
                                        </p:tgtEl>
                                        <p:attrNameLst>
                                          <p:attrName>style.visibility</p:attrName>
                                        </p:attrNameLst>
                                      </p:cBhvr>
                                      <p:to>
                                        <p:strVal val="visible"/>
                                      </p:to>
                                    </p:set>
                                    <p:animEffect transition="in" filter="fade">
                                      <p:cBhvr>
                                        <p:cTn id="7" dur="1000"/>
                                        <p:tgtEl>
                                          <p:spTgt spid="6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9">
                                            <p:txEl>
                                              <p:pRg st="4" end="4"/>
                                            </p:txEl>
                                          </p:spTgt>
                                        </p:tgtEl>
                                        <p:attrNameLst>
                                          <p:attrName>style.visibility</p:attrName>
                                        </p:attrNameLst>
                                      </p:cBhvr>
                                      <p:to>
                                        <p:strVal val="visible"/>
                                      </p:to>
                                    </p:set>
                                    <p:animEffect transition="in" filter="fade">
                                      <p:cBhvr>
                                        <p:cTn id="12" dur="1000"/>
                                        <p:tgtEl>
                                          <p:spTgt spid="69">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9">
                                            <p:txEl>
                                              <p:pRg st="5" end="5"/>
                                            </p:txEl>
                                          </p:spTgt>
                                        </p:tgtEl>
                                        <p:attrNameLst>
                                          <p:attrName>style.visibility</p:attrName>
                                        </p:attrNameLst>
                                      </p:cBhvr>
                                      <p:to>
                                        <p:strVal val="visible"/>
                                      </p:to>
                                    </p:set>
                                    <p:animEffect transition="in" filter="fade">
                                      <p:cBhvr>
                                        <p:cTn id="15" dur="1000"/>
                                        <p:tgtEl>
                                          <p:spTgt spid="69">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9">
                                            <p:txEl>
                                              <p:pRg st="6" end="6"/>
                                            </p:txEl>
                                          </p:spTgt>
                                        </p:tgtEl>
                                        <p:attrNameLst>
                                          <p:attrName>style.visibility</p:attrName>
                                        </p:attrNameLst>
                                      </p:cBhvr>
                                      <p:to>
                                        <p:strVal val="visible"/>
                                      </p:to>
                                    </p:set>
                                    <p:animEffect transition="in" filter="fade">
                                      <p:cBhvr>
                                        <p:cTn id="18" dur="1000"/>
                                        <p:tgtEl>
                                          <p:spTgt spid="69">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9">
                                            <p:txEl>
                                              <p:pRg st="7" end="7"/>
                                            </p:txEl>
                                          </p:spTgt>
                                        </p:tgtEl>
                                        <p:attrNameLst>
                                          <p:attrName>style.visibility</p:attrName>
                                        </p:attrNameLst>
                                      </p:cBhvr>
                                      <p:to>
                                        <p:strVal val="visible"/>
                                      </p:to>
                                    </p:set>
                                    <p:animEffect transition="in" filter="fade">
                                      <p:cBhvr>
                                        <p:cTn id="21" dur="1000"/>
                                        <p:tgtEl>
                                          <p:spTgt spid="6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a:t>
            </a:r>
            <a:endParaRPr/>
          </a:p>
        </p:txBody>
      </p:sp>
      <p:sp>
        <p:nvSpPr>
          <p:cNvPr id="75" name="Google Shape;75;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616161"/>
              </a:buClr>
              <a:buSzPts val="1800"/>
              <a:buFont typeface="Proxima Nova"/>
              <a:buChar char="●"/>
            </a:pPr>
            <a:r>
              <a:rPr lang="en" dirty="0"/>
              <a:t>Package and download information sourced from PyPI through Google Big Query </a:t>
            </a:r>
            <a:endParaRPr dirty="0"/>
          </a:p>
          <a:p>
            <a:pPr marL="457200" lvl="0" indent="-342900" algn="l" rtl="0">
              <a:spcBef>
                <a:spcPts val="0"/>
              </a:spcBef>
              <a:spcAft>
                <a:spcPts val="0"/>
              </a:spcAft>
              <a:buClr>
                <a:srgbClr val="616161"/>
              </a:buClr>
              <a:buSzPts val="1800"/>
              <a:buFont typeface="Proxima Nova"/>
              <a:buChar char="●"/>
            </a:pPr>
            <a:r>
              <a:rPr lang="en" dirty="0"/>
              <a:t>Data limited to Python packages hosted on GitHub with an OSS license</a:t>
            </a:r>
            <a:endParaRPr dirty="0"/>
          </a:p>
          <a:p>
            <a:pPr marL="914400" lvl="1" indent="-317500" algn="l" rtl="0">
              <a:spcBef>
                <a:spcPts val="0"/>
              </a:spcBef>
              <a:spcAft>
                <a:spcPts val="0"/>
              </a:spcAft>
              <a:buClr>
                <a:srgbClr val="616161"/>
              </a:buClr>
              <a:buSzPts val="1400"/>
              <a:buFont typeface="Proxima Nova"/>
              <a:buChar char="○"/>
            </a:pPr>
            <a:r>
              <a:rPr lang="en" dirty="0"/>
              <a:t>72% of the PyPI data</a:t>
            </a:r>
            <a:endParaRPr dirty="0"/>
          </a:p>
          <a:p>
            <a:pPr marL="457200" lvl="0" indent="-342900" algn="l" rtl="0">
              <a:spcBef>
                <a:spcPts val="0"/>
              </a:spcBef>
              <a:spcAft>
                <a:spcPts val="0"/>
              </a:spcAft>
              <a:buClr>
                <a:srgbClr val="616161"/>
              </a:buClr>
              <a:buSzPts val="1800"/>
              <a:buFont typeface="Proxima Nova"/>
              <a:buChar char="●"/>
            </a:pPr>
            <a:r>
              <a:rPr lang="en" dirty="0">
                <a:solidFill>
                  <a:srgbClr val="616161"/>
                </a:solidFill>
                <a:latin typeface="Proxima Nova"/>
                <a:ea typeface="Proxima Nova"/>
                <a:cs typeface="Proxima Nova"/>
                <a:sym typeface="Proxima Nova"/>
              </a:rPr>
              <a:t>Package information was joined with commits data scraped from GitHub </a:t>
            </a:r>
            <a:endParaRPr dirty="0">
              <a:solidFill>
                <a:srgbClr val="616161"/>
              </a:solidFill>
              <a:latin typeface="Proxima Nova"/>
              <a:ea typeface="Proxima Nova"/>
              <a:cs typeface="Proxima Nova"/>
              <a:sym typeface="Proxima Nova"/>
            </a:endParaRPr>
          </a:p>
          <a:p>
            <a:pPr marL="457200" lvl="0" indent="-342900" algn="l" rtl="0">
              <a:spcBef>
                <a:spcPts val="0"/>
              </a:spcBef>
              <a:spcAft>
                <a:spcPts val="0"/>
              </a:spcAft>
              <a:buClr>
                <a:srgbClr val="616161"/>
              </a:buClr>
              <a:buSzPts val="1800"/>
              <a:buFont typeface="Proxima Nova"/>
              <a:buChar char="●"/>
            </a:pPr>
            <a:r>
              <a:rPr lang="en" dirty="0">
                <a:solidFill>
                  <a:srgbClr val="616161"/>
                </a:solidFill>
                <a:latin typeface="Proxima Nova"/>
                <a:ea typeface="Proxima Nova"/>
                <a:cs typeface="Proxima Nova"/>
                <a:sym typeface="Proxima Nova"/>
              </a:rPr>
              <a:t>68,992 unique packages were analyzed</a:t>
            </a:r>
            <a:endParaRPr dirty="0">
              <a:solidFill>
                <a:srgbClr val="616161"/>
              </a:solidFill>
              <a:latin typeface="Proxima Nova"/>
              <a:ea typeface="Proxima Nova"/>
              <a:cs typeface="Proxima Nova"/>
              <a:sym typeface="Proxima Nova"/>
            </a:endParaRPr>
          </a:p>
          <a:p>
            <a:pPr marL="914400" lvl="1" indent="-317500" algn="l" rtl="0">
              <a:spcBef>
                <a:spcPts val="0"/>
              </a:spcBef>
              <a:spcAft>
                <a:spcPts val="0"/>
              </a:spcAft>
              <a:buClr>
                <a:srgbClr val="616161"/>
              </a:buClr>
              <a:buSzPts val="1400"/>
              <a:buFont typeface="Proxima Nova"/>
              <a:buChar char="○"/>
            </a:pPr>
            <a:r>
              <a:rPr lang="en" dirty="0">
                <a:solidFill>
                  <a:srgbClr val="616161"/>
                </a:solidFill>
                <a:latin typeface="Proxima Nova"/>
                <a:ea typeface="Proxima Nova"/>
                <a:cs typeface="Proxima Nova"/>
                <a:sym typeface="Proxima Nova"/>
              </a:rPr>
              <a:t>Reduced from 75,000 when joined with GitHub commits data </a:t>
            </a:r>
            <a:endParaRPr dirty="0">
              <a:solidFill>
                <a:srgbClr val="616161"/>
              </a:solidFill>
              <a:latin typeface="Proxima Nova"/>
              <a:ea typeface="Proxima Nova"/>
              <a:cs typeface="Proxima Nova"/>
              <a:sym typeface="Proxima Nov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5">
                                            <p:txEl>
                                              <p:pRg st="0" end="0"/>
                                            </p:txEl>
                                          </p:spTgt>
                                        </p:tgtEl>
                                        <p:attrNameLst>
                                          <p:attrName>style.visibility</p:attrName>
                                        </p:attrNameLst>
                                      </p:cBhvr>
                                      <p:to>
                                        <p:strVal val="visible"/>
                                      </p:to>
                                    </p:set>
                                    <p:animEffect transition="in" filter="fade">
                                      <p:cBhvr>
                                        <p:cTn id="7" dur="1000"/>
                                        <p:tgtEl>
                                          <p:spTgt spid="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5">
                                            <p:txEl>
                                              <p:pRg st="1" end="1"/>
                                            </p:txEl>
                                          </p:spTgt>
                                        </p:tgtEl>
                                        <p:attrNameLst>
                                          <p:attrName>style.visibility</p:attrName>
                                        </p:attrNameLst>
                                      </p:cBhvr>
                                      <p:to>
                                        <p:strVal val="visible"/>
                                      </p:to>
                                    </p:set>
                                    <p:animEffect transition="in" filter="fade">
                                      <p:cBhvr>
                                        <p:cTn id="12" dur="1000"/>
                                        <p:tgtEl>
                                          <p:spTgt spid="75">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5">
                                            <p:txEl>
                                              <p:pRg st="2" end="2"/>
                                            </p:txEl>
                                          </p:spTgt>
                                        </p:tgtEl>
                                        <p:attrNameLst>
                                          <p:attrName>style.visibility</p:attrName>
                                        </p:attrNameLst>
                                      </p:cBhvr>
                                      <p:to>
                                        <p:strVal val="visible"/>
                                      </p:to>
                                    </p:set>
                                    <p:animEffect transition="in" filter="fade">
                                      <p:cBhvr>
                                        <p:cTn id="15" dur="1000"/>
                                        <p:tgtEl>
                                          <p:spTgt spid="7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5">
                                            <p:txEl>
                                              <p:pRg st="3" end="3"/>
                                            </p:txEl>
                                          </p:spTgt>
                                        </p:tgtEl>
                                        <p:attrNameLst>
                                          <p:attrName>style.visibility</p:attrName>
                                        </p:attrNameLst>
                                      </p:cBhvr>
                                      <p:to>
                                        <p:strVal val="visible"/>
                                      </p:to>
                                    </p:set>
                                    <p:animEffect transition="in" filter="fade">
                                      <p:cBhvr>
                                        <p:cTn id="20" dur="1000"/>
                                        <p:tgtEl>
                                          <p:spTgt spid="7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5">
                                            <p:txEl>
                                              <p:pRg st="4" end="4"/>
                                            </p:txEl>
                                          </p:spTgt>
                                        </p:tgtEl>
                                        <p:attrNameLst>
                                          <p:attrName>style.visibility</p:attrName>
                                        </p:attrNameLst>
                                      </p:cBhvr>
                                      <p:to>
                                        <p:strVal val="visible"/>
                                      </p:to>
                                    </p:set>
                                    <p:animEffect transition="in" filter="fade">
                                      <p:cBhvr>
                                        <p:cTn id="25" dur="1000"/>
                                        <p:tgtEl>
                                          <p:spTgt spid="75">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75">
                                            <p:txEl>
                                              <p:pRg st="5" end="5"/>
                                            </p:txEl>
                                          </p:spTgt>
                                        </p:tgtEl>
                                        <p:attrNameLst>
                                          <p:attrName>style.visibility</p:attrName>
                                        </p:attrNameLst>
                                      </p:cBhvr>
                                      <p:to>
                                        <p:strVal val="visible"/>
                                      </p:to>
                                    </p:set>
                                    <p:animEffect transition="in" filter="fade">
                                      <p:cBhvr>
                                        <p:cTn id="28" dur="1000"/>
                                        <p:tgtEl>
                                          <p:spTgt spid="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8"/>
          <p:cNvSpPr txBox="1">
            <a:spLocks noGrp="1"/>
          </p:cNvSpPr>
          <p:nvPr>
            <p:ph type="title"/>
          </p:nvPr>
        </p:nvSpPr>
        <p:spPr>
          <a:xfrm>
            <a:off x="311700" y="17627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Created Dependency Network Model</a:t>
            </a:r>
            <a:endParaRPr/>
          </a:p>
        </p:txBody>
      </p:sp>
      <p:pic>
        <p:nvPicPr>
          <p:cNvPr id="81" name="Google Shape;81;p18"/>
          <p:cNvPicPr preferRelativeResize="0"/>
          <p:nvPr/>
        </p:nvPicPr>
        <p:blipFill>
          <a:blip r:embed="rId3">
            <a:alphaModFix/>
          </a:blip>
          <a:stretch>
            <a:fillRect/>
          </a:stretch>
        </p:blipFill>
        <p:spPr>
          <a:xfrm>
            <a:off x="2407788" y="706138"/>
            <a:ext cx="4328424" cy="43284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Methods</a:t>
            </a:r>
            <a:endParaRPr/>
          </a:p>
        </p:txBody>
      </p:sp>
      <p:sp>
        <p:nvSpPr>
          <p:cNvPr id="87" name="Google Shape;87;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616161"/>
              </a:buClr>
              <a:buSzPts val="1800"/>
              <a:buFont typeface="Proxima Nova"/>
              <a:buChar char="●"/>
            </a:pPr>
            <a:r>
              <a:rPr lang="en" dirty="0">
                <a:solidFill>
                  <a:srgbClr val="616161"/>
                </a:solidFill>
                <a:latin typeface="Proxima Nova"/>
                <a:ea typeface="Proxima Nova"/>
                <a:cs typeface="Proxima Nova"/>
                <a:sym typeface="Proxima Nova"/>
              </a:rPr>
              <a:t>Calculated in-degree, out-degree, and eigenvector centrality measures </a:t>
            </a:r>
            <a:endParaRPr dirty="0">
              <a:solidFill>
                <a:srgbClr val="616161"/>
              </a:solidFill>
              <a:latin typeface="Proxima Nova"/>
              <a:ea typeface="Proxima Nova"/>
              <a:cs typeface="Proxima Nova"/>
              <a:sym typeface="Proxima Nova"/>
            </a:endParaRPr>
          </a:p>
          <a:p>
            <a:pPr marL="457200" lvl="0" indent="-342900" algn="l" rtl="0">
              <a:spcBef>
                <a:spcPts val="0"/>
              </a:spcBef>
              <a:spcAft>
                <a:spcPts val="0"/>
              </a:spcAft>
              <a:buClr>
                <a:srgbClr val="616161"/>
              </a:buClr>
              <a:buSzPts val="1800"/>
              <a:buFont typeface="Proxima Nova"/>
              <a:buChar char="●"/>
            </a:pPr>
            <a:r>
              <a:rPr lang="en" dirty="0">
                <a:solidFill>
                  <a:srgbClr val="616161"/>
                </a:solidFill>
                <a:latin typeface="Proxima Nova"/>
                <a:ea typeface="Proxima Nova"/>
                <a:cs typeface="Proxima Nova"/>
                <a:sym typeface="Proxima Nova"/>
              </a:rPr>
              <a:t>Calculated package cost using breadth first search and the COCOMO II model</a:t>
            </a:r>
            <a:endParaRPr dirty="0">
              <a:solidFill>
                <a:srgbClr val="616161"/>
              </a:solidFill>
              <a:latin typeface="Proxima Nova"/>
              <a:ea typeface="Proxima Nova"/>
              <a:cs typeface="Proxima Nova"/>
              <a:sym typeface="Proxima Nova"/>
            </a:endParaRPr>
          </a:p>
          <a:p>
            <a:pPr marL="1371600" lvl="2" indent="-317500" algn="l" rtl="0">
              <a:spcBef>
                <a:spcPts val="0"/>
              </a:spcBef>
              <a:spcAft>
                <a:spcPts val="0"/>
              </a:spcAft>
              <a:buClr>
                <a:srgbClr val="616161"/>
              </a:buClr>
              <a:buSzPts val="1400"/>
              <a:buFont typeface="Proxima Nova"/>
              <a:buChar char="■"/>
            </a:pPr>
            <a:r>
              <a:rPr lang="en" dirty="0">
                <a:solidFill>
                  <a:srgbClr val="616161"/>
                </a:solidFill>
                <a:latin typeface="Proxima Nova"/>
                <a:ea typeface="Proxima Nova"/>
                <a:cs typeface="Proxima Nova"/>
                <a:sym typeface="Proxima Nova"/>
              </a:rPr>
              <a:t>Effort = 2.4(KLOC)</a:t>
            </a:r>
            <a:r>
              <a:rPr lang="en" baseline="30000" dirty="0">
                <a:solidFill>
                  <a:srgbClr val="616161"/>
                </a:solidFill>
                <a:latin typeface="Proxima Nova"/>
                <a:ea typeface="Proxima Nova"/>
                <a:cs typeface="Proxima Nova"/>
                <a:sym typeface="Proxima Nova"/>
              </a:rPr>
              <a:t>1.05</a:t>
            </a:r>
            <a:endParaRPr baseline="30000" dirty="0">
              <a:solidFill>
                <a:srgbClr val="616161"/>
              </a:solidFill>
              <a:latin typeface="Proxima Nova"/>
              <a:ea typeface="Proxima Nova"/>
              <a:cs typeface="Proxima Nova"/>
              <a:sym typeface="Proxima Nova"/>
            </a:endParaRPr>
          </a:p>
          <a:p>
            <a:pPr marL="1371600" lvl="2" indent="-317500" algn="l" rtl="0">
              <a:spcBef>
                <a:spcPts val="0"/>
              </a:spcBef>
              <a:spcAft>
                <a:spcPts val="0"/>
              </a:spcAft>
              <a:buClr>
                <a:srgbClr val="616161"/>
              </a:buClr>
              <a:buSzPts val="1400"/>
              <a:buFont typeface="Proxima Nova"/>
              <a:buChar char="■"/>
            </a:pPr>
            <a:r>
              <a:rPr lang="en" dirty="0">
                <a:solidFill>
                  <a:srgbClr val="616161"/>
                </a:solidFill>
                <a:latin typeface="Proxima Nova"/>
                <a:ea typeface="Proxima Nova"/>
                <a:cs typeface="Proxima Nova"/>
                <a:sym typeface="Proxima Nova"/>
              </a:rPr>
              <a:t>Nominal development time = 2.5(Effort)</a:t>
            </a:r>
            <a:r>
              <a:rPr lang="en" baseline="30000" dirty="0">
                <a:solidFill>
                  <a:srgbClr val="616161"/>
                </a:solidFill>
                <a:latin typeface="Proxima Nova"/>
                <a:ea typeface="Proxima Nova"/>
                <a:cs typeface="Proxima Nova"/>
                <a:sym typeface="Proxima Nova"/>
              </a:rPr>
              <a:t>0.38</a:t>
            </a:r>
            <a:endParaRPr baseline="30000" dirty="0">
              <a:solidFill>
                <a:srgbClr val="616161"/>
              </a:solidFill>
              <a:latin typeface="Proxima Nova"/>
              <a:ea typeface="Proxima Nova"/>
              <a:cs typeface="Proxima Nova"/>
              <a:sym typeface="Proxima Nova"/>
            </a:endParaRPr>
          </a:p>
          <a:p>
            <a:pPr marL="1371600" lvl="2" indent="-317500" algn="l" rtl="0">
              <a:spcBef>
                <a:spcPts val="0"/>
              </a:spcBef>
              <a:spcAft>
                <a:spcPts val="0"/>
              </a:spcAft>
              <a:buClr>
                <a:srgbClr val="616161"/>
              </a:buClr>
              <a:buSzPts val="1400"/>
              <a:buFont typeface="Proxima Nova"/>
              <a:buChar char="■"/>
            </a:pPr>
            <a:r>
              <a:rPr lang="en" dirty="0">
                <a:solidFill>
                  <a:srgbClr val="616161"/>
                </a:solidFill>
                <a:latin typeface="Proxima Nova"/>
                <a:ea typeface="Proxima Nova"/>
                <a:cs typeface="Proxima Nova"/>
                <a:sym typeface="Proxima Nova"/>
              </a:rPr>
              <a:t>Development cost = (Monthly Resource Cost) (Nominal development time)</a:t>
            </a:r>
            <a:endParaRPr dirty="0">
              <a:solidFill>
                <a:srgbClr val="616161"/>
              </a:solidFill>
              <a:latin typeface="Proxima Nova"/>
              <a:ea typeface="Proxima Nova"/>
              <a:cs typeface="Proxima Nova"/>
              <a:sym typeface="Proxima Nova"/>
            </a:endParaRPr>
          </a:p>
          <a:p>
            <a:pPr marL="457200" marR="0" lvl="0" indent="-342900" algn="l" rtl="0">
              <a:lnSpc>
                <a:spcPct val="115000"/>
              </a:lnSpc>
              <a:spcBef>
                <a:spcPts val="0"/>
              </a:spcBef>
              <a:spcAft>
                <a:spcPts val="0"/>
              </a:spcAft>
              <a:buClr>
                <a:srgbClr val="616161"/>
              </a:buClr>
              <a:buSzPts val="1800"/>
              <a:buFont typeface="Proxima Nova"/>
              <a:buChar char="●"/>
            </a:pPr>
            <a:r>
              <a:rPr lang="en" dirty="0">
                <a:solidFill>
                  <a:srgbClr val="616161"/>
                </a:solidFill>
                <a:latin typeface="Proxima Nova"/>
                <a:ea typeface="Proxima Nova"/>
                <a:cs typeface="Proxima Nova"/>
                <a:sym typeface="Proxima Nova"/>
              </a:rPr>
              <a:t>Aggregated downloads per package for use as an impact measure</a:t>
            </a:r>
            <a:endParaRPr dirty="0">
              <a:solidFill>
                <a:srgbClr val="616161"/>
              </a:solidFill>
              <a:latin typeface="Proxima Nova"/>
              <a:ea typeface="Proxima Nova"/>
              <a:cs typeface="Proxima Nova"/>
              <a:sym typeface="Proxima Nov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7">
                                            <p:txEl>
                                              <p:pRg st="0" end="0"/>
                                            </p:txEl>
                                          </p:spTgt>
                                        </p:tgtEl>
                                        <p:attrNameLst>
                                          <p:attrName>style.visibility</p:attrName>
                                        </p:attrNameLst>
                                      </p:cBhvr>
                                      <p:to>
                                        <p:strVal val="visible"/>
                                      </p:to>
                                    </p:set>
                                    <p:animEffect transition="in" filter="fade">
                                      <p:cBhvr>
                                        <p:cTn id="7" dur="1000"/>
                                        <p:tgtEl>
                                          <p:spTgt spid="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7">
                                            <p:txEl>
                                              <p:pRg st="1" end="1"/>
                                            </p:txEl>
                                          </p:spTgt>
                                        </p:tgtEl>
                                        <p:attrNameLst>
                                          <p:attrName>style.visibility</p:attrName>
                                        </p:attrNameLst>
                                      </p:cBhvr>
                                      <p:to>
                                        <p:strVal val="visible"/>
                                      </p:to>
                                    </p:set>
                                    <p:animEffect transition="in" filter="fade">
                                      <p:cBhvr>
                                        <p:cTn id="12" dur="1000"/>
                                        <p:tgtEl>
                                          <p:spTgt spid="87">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87">
                                            <p:txEl>
                                              <p:pRg st="2" end="2"/>
                                            </p:txEl>
                                          </p:spTgt>
                                        </p:tgtEl>
                                        <p:attrNameLst>
                                          <p:attrName>style.visibility</p:attrName>
                                        </p:attrNameLst>
                                      </p:cBhvr>
                                      <p:to>
                                        <p:strVal val="visible"/>
                                      </p:to>
                                    </p:set>
                                    <p:animEffect transition="in" filter="fade">
                                      <p:cBhvr>
                                        <p:cTn id="15" dur="1000"/>
                                        <p:tgtEl>
                                          <p:spTgt spid="87">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87">
                                            <p:txEl>
                                              <p:pRg st="3" end="3"/>
                                            </p:txEl>
                                          </p:spTgt>
                                        </p:tgtEl>
                                        <p:attrNameLst>
                                          <p:attrName>style.visibility</p:attrName>
                                        </p:attrNameLst>
                                      </p:cBhvr>
                                      <p:to>
                                        <p:strVal val="visible"/>
                                      </p:to>
                                    </p:set>
                                    <p:animEffect transition="in" filter="fade">
                                      <p:cBhvr>
                                        <p:cTn id="18" dur="1000"/>
                                        <p:tgtEl>
                                          <p:spTgt spid="87">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87">
                                            <p:txEl>
                                              <p:pRg st="4" end="4"/>
                                            </p:txEl>
                                          </p:spTgt>
                                        </p:tgtEl>
                                        <p:attrNameLst>
                                          <p:attrName>style.visibility</p:attrName>
                                        </p:attrNameLst>
                                      </p:cBhvr>
                                      <p:to>
                                        <p:strVal val="visible"/>
                                      </p:to>
                                    </p:set>
                                    <p:animEffect transition="in" filter="fade">
                                      <p:cBhvr>
                                        <p:cTn id="21" dur="1000"/>
                                        <p:tgtEl>
                                          <p:spTgt spid="87">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87">
                                            <p:txEl>
                                              <p:pRg st="5" end="5"/>
                                            </p:txEl>
                                          </p:spTgt>
                                        </p:tgtEl>
                                        <p:attrNameLst>
                                          <p:attrName>style.visibility</p:attrName>
                                        </p:attrNameLst>
                                      </p:cBhvr>
                                      <p:to>
                                        <p:strVal val="visible"/>
                                      </p:to>
                                    </p:set>
                                    <p:animEffect transition="in" filter="fade">
                                      <p:cBhvr>
                                        <p:cTn id="26" dur="1000"/>
                                        <p:tgtEl>
                                          <p:spTgt spid="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Metric Correlations </a:t>
            </a:r>
            <a:endParaRPr/>
          </a:p>
        </p:txBody>
      </p:sp>
      <p:pic>
        <p:nvPicPr>
          <p:cNvPr id="93" name="Google Shape;93;p20"/>
          <p:cNvPicPr preferRelativeResize="0"/>
          <p:nvPr/>
        </p:nvPicPr>
        <p:blipFill>
          <a:blip r:embed="rId3">
            <a:alphaModFix/>
          </a:blip>
          <a:stretch>
            <a:fillRect/>
          </a:stretch>
        </p:blipFill>
        <p:spPr>
          <a:xfrm>
            <a:off x="2419300" y="933500"/>
            <a:ext cx="4305400" cy="4104750"/>
          </a:xfrm>
          <a:prstGeom prst="rect">
            <a:avLst/>
          </a:prstGeom>
          <a:noFill/>
          <a:ln>
            <a:noFill/>
          </a:ln>
        </p:spPr>
      </p:pic>
      <p:sp>
        <p:nvSpPr>
          <p:cNvPr id="94" name="Google Shape;94;p20"/>
          <p:cNvSpPr/>
          <p:nvPr/>
        </p:nvSpPr>
        <p:spPr>
          <a:xfrm>
            <a:off x="3259675" y="1474600"/>
            <a:ext cx="430500" cy="30621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0"/>
          <p:cNvSpPr/>
          <p:nvPr/>
        </p:nvSpPr>
        <p:spPr>
          <a:xfrm>
            <a:off x="4089400" y="3026825"/>
            <a:ext cx="430500" cy="4866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0"/>
          <p:cNvSpPr/>
          <p:nvPr/>
        </p:nvSpPr>
        <p:spPr>
          <a:xfrm>
            <a:off x="4089400" y="4032950"/>
            <a:ext cx="430500" cy="4866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4"/>
                                        </p:tgtEl>
                                        <p:attrNameLst>
                                          <p:attrName>style.visibility</p:attrName>
                                        </p:attrNameLst>
                                      </p:cBhvr>
                                      <p:to>
                                        <p:strVal val="visible"/>
                                      </p:to>
                                    </p:set>
                                    <p:animEffect transition="in" filter="fade">
                                      <p:cBhvr>
                                        <p:cTn id="7" dur="1000"/>
                                        <p:tgtEl>
                                          <p:spTgt spid="9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5"/>
                                        </p:tgtEl>
                                        <p:attrNameLst>
                                          <p:attrName>style.visibility</p:attrName>
                                        </p:attrNameLst>
                                      </p:cBhvr>
                                      <p:to>
                                        <p:strVal val="visible"/>
                                      </p:to>
                                    </p:set>
                                    <p:animEffect transition="in" filter="fade">
                                      <p:cBhvr>
                                        <p:cTn id="12" dur="1000"/>
                                        <p:tgtEl>
                                          <p:spTgt spid="95"/>
                                        </p:tgtEl>
                                      </p:cBhvr>
                                    </p:animEffect>
                                  </p:childTnLst>
                                </p:cTn>
                              </p:par>
                              <p:par>
                                <p:cTn id="13" presetID="10" presetClass="entr" presetSubtype="0" fill="hold" nodeType="withEffect">
                                  <p:stCondLst>
                                    <p:cond delay="0"/>
                                  </p:stCondLst>
                                  <p:childTnLst>
                                    <p:set>
                                      <p:cBhvr>
                                        <p:cTn id="14" dur="1" fill="hold">
                                          <p:stCondLst>
                                            <p:cond delay="0"/>
                                          </p:stCondLst>
                                        </p:cTn>
                                        <p:tgtEl>
                                          <p:spTgt spid="96"/>
                                        </p:tgtEl>
                                        <p:attrNameLst>
                                          <p:attrName>style.visibility</p:attrName>
                                        </p:attrNameLst>
                                      </p:cBhvr>
                                      <p:to>
                                        <p:strVal val="visible"/>
                                      </p:to>
                                    </p:set>
                                    <p:animEffect transition="in" filter="fade">
                                      <p:cBhvr>
                                        <p:cTn id="15" dur="10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Influential Packages</a:t>
            </a:r>
            <a:endParaRPr/>
          </a:p>
        </p:txBody>
      </p:sp>
      <p:pic>
        <p:nvPicPr>
          <p:cNvPr id="102" name="Google Shape;102;p21"/>
          <p:cNvPicPr preferRelativeResize="0"/>
          <p:nvPr/>
        </p:nvPicPr>
        <p:blipFill>
          <a:blip r:embed="rId3">
            <a:alphaModFix/>
          </a:blip>
          <a:stretch>
            <a:fillRect/>
          </a:stretch>
        </p:blipFill>
        <p:spPr>
          <a:xfrm>
            <a:off x="1472550" y="1231625"/>
            <a:ext cx="6084826" cy="3645900"/>
          </a:xfrm>
          <a:prstGeom prst="rect">
            <a:avLst/>
          </a:prstGeom>
          <a:noFill/>
          <a:ln>
            <a:noFill/>
          </a:ln>
        </p:spPr>
      </p:pic>
      <p:sp>
        <p:nvSpPr>
          <p:cNvPr id="103" name="Google Shape;103;p21"/>
          <p:cNvSpPr/>
          <p:nvPr/>
        </p:nvSpPr>
        <p:spPr>
          <a:xfrm>
            <a:off x="1627000" y="2307150"/>
            <a:ext cx="5548500" cy="2646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fade">
                                      <p:cBhvr>
                                        <p:cTn id="7" dur="10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pic>
        <p:nvPicPr>
          <p:cNvPr id="108" name="Google Shape;108;p22"/>
          <p:cNvPicPr preferRelativeResize="0"/>
          <p:nvPr/>
        </p:nvPicPr>
        <p:blipFill>
          <a:blip r:embed="rId3">
            <a:alphaModFix/>
          </a:blip>
          <a:stretch>
            <a:fillRect/>
          </a:stretch>
        </p:blipFill>
        <p:spPr>
          <a:xfrm>
            <a:off x="1256150" y="136725"/>
            <a:ext cx="6240379" cy="4991101"/>
          </a:xfrm>
          <a:prstGeom prst="rect">
            <a:avLst/>
          </a:prstGeom>
          <a:noFill/>
          <a:ln>
            <a:noFill/>
          </a:ln>
        </p:spPr>
      </p:pic>
      <p:sp>
        <p:nvSpPr>
          <p:cNvPr id="109" name="Google Shape;109;p22"/>
          <p:cNvSpPr txBox="1">
            <a:spLocks noGrp="1"/>
          </p:cNvSpPr>
          <p:nvPr>
            <p:ph type="title"/>
          </p:nvPr>
        </p:nvSpPr>
        <p:spPr>
          <a:xfrm>
            <a:off x="311700" y="1367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Future Work - Technology diffusion </a:t>
            </a:r>
            <a:endParaRPr/>
          </a:p>
        </p:txBody>
      </p:sp>
      <p:sp>
        <p:nvSpPr>
          <p:cNvPr id="2" name="Arrow: Right 1">
            <a:extLst>
              <a:ext uri="{FF2B5EF4-FFF2-40B4-BE49-F238E27FC236}">
                <a16:creationId xmlns:a16="http://schemas.microsoft.com/office/drawing/2014/main" id="{E03100E2-9C37-4041-A1F2-31CE1D305E5C}"/>
              </a:ext>
            </a:extLst>
          </p:cNvPr>
          <p:cNvSpPr/>
          <p:nvPr/>
        </p:nvSpPr>
        <p:spPr>
          <a:xfrm rot="10073375">
            <a:off x="7151212" y="4568899"/>
            <a:ext cx="632298" cy="3757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18E3387-5FE4-4582-9474-64D0AD48DFCA}"/>
              </a:ext>
            </a:extLst>
          </p:cNvPr>
          <p:cNvSpPr txBox="1"/>
          <p:nvPr/>
        </p:nvSpPr>
        <p:spPr>
          <a:xfrm>
            <a:off x="7770703" y="4052668"/>
            <a:ext cx="1061597" cy="954107"/>
          </a:xfrm>
          <a:prstGeom prst="rect">
            <a:avLst/>
          </a:prstGeom>
          <a:noFill/>
        </p:spPr>
        <p:txBody>
          <a:bodyPr wrap="square" rtlCol="0">
            <a:spAutoFit/>
          </a:bodyPr>
          <a:lstStyle/>
          <a:p>
            <a:r>
              <a:rPr lang="en-US" dirty="0"/>
              <a:t>Country where the  package is developed</a:t>
            </a:r>
          </a:p>
        </p:txBody>
      </p:sp>
      <p:sp>
        <p:nvSpPr>
          <p:cNvPr id="5" name="Arrow: Right 4">
            <a:extLst>
              <a:ext uri="{FF2B5EF4-FFF2-40B4-BE49-F238E27FC236}">
                <a16:creationId xmlns:a16="http://schemas.microsoft.com/office/drawing/2014/main" id="{53365629-9220-43A3-AF91-CA9C771ABB90}"/>
              </a:ext>
            </a:extLst>
          </p:cNvPr>
          <p:cNvSpPr/>
          <p:nvPr/>
        </p:nvSpPr>
        <p:spPr>
          <a:xfrm>
            <a:off x="390213" y="2049025"/>
            <a:ext cx="546578" cy="3307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C7B821E-E562-423D-AADB-4D3116C477C1}"/>
              </a:ext>
            </a:extLst>
          </p:cNvPr>
          <p:cNvSpPr txBox="1"/>
          <p:nvPr/>
        </p:nvSpPr>
        <p:spPr>
          <a:xfrm>
            <a:off x="194553" y="804506"/>
            <a:ext cx="1186775" cy="1169551"/>
          </a:xfrm>
          <a:prstGeom prst="rect">
            <a:avLst/>
          </a:prstGeom>
          <a:noFill/>
        </p:spPr>
        <p:txBody>
          <a:bodyPr wrap="square" rtlCol="0">
            <a:spAutoFit/>
          </a:bodyPr>
          <a:lstStyle/>
          <a:p>
            <a:r>
              <a:rPr lang="en-US" dirty="0"/>
              <a:t>Country where the  dependency package is developed</a:t>
            </a:r>
          </a:p>
        </p:txBody>
      </p:sp>
      <p:sp>
        <p:nvSpPr>
          <p:cNvPr id="6" name="Arrow: Down 5">
            <a:extLst>
              <a:ext uri="{FF2B5EF4-FFF2-40B4-BE49-F238E27FC236}">
                <a16:creationId xmlns:a16="http://schemas.microsoft.com/office/drawing/2014/main" id="{C96BDED7-35C0-4050-B119-632EBC72AAA4}"/>
              </a:ext>
            </a:extLst>
          </p:cNvPr>
          <p:cNvSpPr/>
          <p:nvPr/>
        </p:nvSpPr>
        <p:spPr>
          <a:xfrm rot="3830756">
            <a:off x="7678952" y="374786"/>
            <a:ext cx="165897" cy="34385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45799B9-FB19-455A-8078-CCE871F41473}"/>
              </a:ext>
            </a:extLst>
          </p:cNvPr>
          <p:cNvSpPr txBox="1"/>
          <p:nvPr/>
        </p:nvSpPr>
        <p:spPr>
          <a:xfrm>
            <a:off x="7861747" y="230117"/>
            <a:ext cx="1061597" cy="307777"/>
          </a:xfrm>
          <a:prstGeom prst="rect">
            <a:avLst/>
          </a:prstGeom>
          <a:noFill/>
        </p:spPr>
        <p:txBody>
          <a:bodyPr wrap="square" rtlCol="0">
            <a:spAutoFit/>
          </a:bodyPr>
          <a:lstStyle/>
          <a:p>
            <a:r>
              <a:rPr lang="en-US" dirty="0"/>
              <a:t>cost</a:t>
            </a: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1619150" y="1531800"/>
            <a:ext cx="20178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Thank you!</a:t>
            </a:r>
            <a:endParaRPr/>
          </a:p>
        </p:txBody>
      </p:sp>
      <p:sp>
        <p:nvSpPr>
          <p:cNvPr id="115" name="Google Shape;115;p23"/>
          <p:cNvSpPr txBox="1">
            <a:spLocks noGrp="1"/>
          </p:cNvSpPr>
          <p:nvPr>
            <p:ph type="body" idx="1"/>
          </p:nvPr>
        </p:nvSpPr>
        <p:spPr>
          <a:xfrm>
            <a:off x="4884425" y="1505250"/>
            <a:ext cx="1984500" cy="8706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3600" b="1">
                <a:solidFill>
                  <a:schemeClr val="accent1"/>
                </a:solidFill>
                <a:latin typeface="PT Sans Narrow"/>
                <a:ea typeface="PT Sans Narrow"/>
                <a:cs typeface="PT Sans Narrow"/>
                <a:sym typeface="PT Sans Narrow"/>
              </a:rPr>
              <a:t>Questions</a:t>
            </a:r>
            <a:endParaRPr/>
          </a:p>
        </p:txBody>
      </p:sp>
      <p:sp>
        <p:nvSpPr>
          <p:cNvPr id="116" name="Google Shape;116;p23"/>
          <p:cNvSpPr txBox="1">
            <a:spLocks noGrp="1"/>
          </p:cNvSpPr>
          <p:nvPr>
            <p:ph type="body" idx="1"/>
          </p:nvPr>
        </p:nvSpPr>
        <p:spPr>
          <a:xfrm>
            <a:off x="6574700" y="1505250"/>
            <a:ext cx="430500" cy="8706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3600" b="1">
                <a:solidFill>
                  <a:schemeClr val="accent1"/>
                </a:solidFill>
                <a:latin typeface="PT Sans Narrow"/>
                <a:ea typeface="PT Sans Narrow"/>
                <a:cs typeface="PT Sans Narrow"/>
                <a:sym typeface="PT Sans Narrow"/>
              </a:rPr>
              <a: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11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811</Words>
  <Application>Microsoft Office PowerPoint</Application>
  <PresentationFormat>On-screen Show (16:9)</PresentationFormat>
  <Paragraphs>70</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PT Sans Narrow</vt:lpstr>
      <vt:lpstr>Open Sans</vt:lpstr>
      <vt:lpstr>Arial</vt:lpstr>
      <vt:lpstr>Proxima Nova</vt:lpstr>
      <vt:lpstr>Simple Light</vt:lpstr>
      <vt:lpstr>Measuring the Impact of Open Source Software Innovation Using Network Analysis on  GitHub Hosted Python Packages </vt:lpstr>
      <vt:lpstr>Background and Problem Statement </vt:lpstr>
      <vt:lpstr>Data </vt:lpstr>
      <vt:lpstr>Created Dependency Network Model</vt:lpstr>
      <vt:lpstr>Methods</vt:lpstr>
      <vt:lpstr>Metric Correlations </vt:lpstr>
      <vt:lpstr>Influential Packages</vt:lpstr>
      <vt:lpstr>Future Work - Technology diffusion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Measuring the Impact of Open Source Software Innovation Using Network Analysis on  GitHub Hosted Python Packages </dc:title>
  <dc:creator>Derek Banks</dc:creator>
  <cp:lastModifiedBy>Narayan, Shilpa (smn7ba)</cp:lastModifiedBy>
  <cp:revision>4</cp:revision>
  <dcterms:modified xsi:type="dcterms:W3CDTF">2022-04-22T01:51:31Z</dcterms:modified>
</cp:coreProperties>
</file>