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79" r:id="rId4"/>
    <p:sldId id="281" r:id="rId5"/>
    <p:sldId id="284" r:id="rId6"/>
    <p:sldId id="285" r:id="rId7"/>
    <p:sldId id="275" r:id="rId8"/>
    <p:sldId id="286" r:id="rId9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247723-6741-D93C-3059-605D1C6EAC66}" name="cati lupo" initials="cl" userId="de903d036c02b45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ina bianchi" initials="cb" lastIdx="1" clrIdx="0">
    <p:extLst>
      <p:ext uri="{19B8F6BF-5375-455C-9EA6-DF929625EA0E}">
        <p15:presenceInfo xmlns:p15="http://schemas.microsoft.com/office/powerpoint/2012/main" userId="4b298fc13600f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160BA1"/>
    <a:srgbClr val="EAEAEA"/>
    <a:srgbClr val="ECECEC"/>
    <a:srgbClr val="F2F2F2"/>
    <a:srgbClr val="FFDD75"/>
    <a:srgbClr val="EF642E"/>
    <a:srgbClr val="CC6600"/>
    <a:srgbClr val="FDC34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3792" autoAdjust="0"/>
  </p:normalViewPr>
  <p:slideViewPr>
    <p:cSldViewPr>
      <p:cViewPr varScale="1">
        <p:scale>
          <a:sx n="67" d="100"/>
          <a:sy n="67" d="100"/>
        </p:scale>
        <p:origin x="652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Victims</a:t>
            </a:r>
            <a:r>
              <a:rPr lang="it-IT" baseline="0" dirty="0"/>
              <a:t> by </a:t>
            </a:r>
            <a:r>
              <a:rPr lang="it-IT" baseline="0" dirty="0" err="1"/>
              <a:t>divisions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3273865743431467E-2"/>
          <c:y val="2.4885302720679573E-2"/>
          <c:w val="0.92313130877885496"/>
          <c:h val="0.82789725250507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1916709</c:v>
                </c:pt>
                <c:pt idx="1">
                  <c:v>907196</c:v>
                </c:pt>
                <c:pt idx="2">
                  <c:v>607784</c:v>
                </c:pt>
                <c:pt idx="3">
                  <c:v>758608</c:v>
                </c:pt>
                <c:pt idx="4">
                  <c:v>1102046</c:v>
                </c:pt>
                <c:pt idx="5">
                  <c:v>463957</c:v>
                </c:pt>
                <c:pt idx="6">
                  <c:v>654043</c:v>
                </c:pt>
                <c:pt idx="7">
                  <c:v>172714</c:v>
                </c:pt>
                <c:pt idx="8">
                  <c:v>723470</c:v>
                </c:pt>
                <c:pt idx="9">
                  <c:v>530960</c:v>
                </c:pt>
                <c:pt idx="10">
                  <c:v>513685</c:v>
                </c:pt>
                <c:pt idx="11">
                  <c:v>309832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1-4357-A098-AC9EB7356F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Axis Power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50000</c:v>
                </c:pt>
                <c:pt idx="1">
                  <c:v>30000</c:v>
                </c:pt>
                <c:pt idx="2">
                  <c:v>210000</c:v>
                </c:pt>
                <c:pt idx="3">
                  <c:v>290000</c:v>
                </c:pt>
                <c:pt idx="4">
                  <c:v>70000</c:v>
                </c:pt>
                <c:pt idx="5">
                  <c:v>40000</c:v>
                </c:pt>
                <c:pt idx="6">
                  <c:v>40000</c:v>
                </c:pt>
                <c:pt idx="7">
                  <c:v>50330</c:v>
                </c:pt>
                <c:pt idx="8">
                  <c:v>10000</c:v>
                </c:pt>
                <c:pt idx="9">
                  <c:v>20000</c:v>
                </c:pt>
                <c:pt idx="10">
                  <c:v>100000</c:v>
                </c:pt>
                <c:pt idx="11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91-4357-A098-AC9EB7356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2721695"/>
        <c:axId val="712699647"/>
      </c:lineChart>
      <c:catAx>
        <c:axId val="7127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2699647"/>
        <c:crosses val="autoZero"/>
        <c:auto val="1"/>
        <c:lblAlgn val="ctr"/>
        <c:lblOffset val="100"/>
        <c:noMultiLvlLbl val="0"/>
      </c:catAx>
      <c:valAx>
        <c:axId val="7126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272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Victims all over the world in 2WW</a:t>
            </a:r>
            <a:endParaRPr lang="en-US" dirty="0"/>
          </a:p>
        </c:rich>
      </c:tx>
      <c:layout>
        <c:manualLayout>
          <c:xMode val="edge"/>
          <c:yMode val="edge"/>
          <c:x val="0.28433533312105591"/>
          <c:y val="1.9294083943372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6335081533047038"/>
          <c:y val="9.6001849106807605E-2"/>
          <c:w val="0.79188292521563508"/>
          <c:h val="0.764453960061897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Japan</c:v>
                </c:pt>
                <c:pt idx="1">
                  <c:v>Austria</c:v>
                </c:pt>
                <c:pt idx="2">
                  <c:v>Belgium</c:v>
                </c:pt>
                <c:pt idx="3">
                  <c:v>Czechoslovakia</c:v>
                </c:pt>
                <c:pt idx="4">
                  <c:v>Luxemburg</c:v>
                </c:pt>
                <c:pt idx="5">
                  <c:v>Estonia</c:v>
                </c:pt>
                <c:pt idx="6">
                  <c:v>France</c:v>
                </c:pt>
                <c:pt idx="7">
                  <c:v>Germany</c:v>
                </c:pt>
                <c:pt idx="8">
                  <c:v>Greece</c:v>
                </c:pt>
                <c:pt idx="9">
                  <c:v>Hungary</c:v>
                </c:pt>
                <c:pt idx="10">
                  <c:v>Latvia</c:v>
                </c:pt>
                <c:pt idx="11">
                  <c:v>Italy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128000</c:v>
                </c:pt>
                <c:pt idx="1">
                  <c:v>57500</c:v>
                </c:pt>
                <c:pt idx="2">
                  <c:v>27000</c:v>
                </c:pt>
                <c:pt idx="3">
                  <c:v>77650</c:v>
                </c:pt>
                <c:pt idx="4">
                  <c:v>2000</c:v>
                </c:pt>
                <c:pt idx="5">
                  <c:v>1750</c:v>
                </c:pt>
                <c:pt idx="6">
                  <c:v>76000</c:v>
                </c:pt>
                <c:pt idx="7">
                  <c:v>138500</c:v>
                </c:pt>
                <c:pt idx="8">
                  <c:v>63000</c:v>
                </c:pt>
                <c:pt idx="9">
                  <c:v>50000</c:v>
                </c:pt>
                <c:pt idx="10">
                  <c:v>71000</c:v>
                </c:pt>
                <c:pt idx="11">
                  <c:v>7750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2-4404-A52B-83D371E4E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6156815"/>
        <c:axId val="726171375"/>
      </c:barChart>
      <c:catAx>
        <c:axId val="7261568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26171375"/>
        <c:crosses val="autoZero"/>
        <c:auto val="1"/>
        <c:lblAlgn val="ctr"/>
        <c:lblOffset val="100"/>
        <c:noMultiLvlLbl val="0"/>
      </c:catAx>
      <c:valAx>
        <c:axId val="726171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2615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Military</a:t>
            </a:r>
            <a:r>
              <a:rPr lang="it-IT" baseline="0" dirty="0"/>
              <a:t> vs civilian deaths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military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Latvia</c:v>
                </c:pt>
                <c:pt idx="1">
                  <c:v>Lithuania</c:v>
                </c:pt>
                <c:pt idx="2">
                  <c:v>Greece</c:v>
                </c:pt>
                <c:pt idx="3">
                  <c:v>Netherlands</c:v>
                </c:pt>
                <c:pt idx="4">
                  <c:v>France</c:v>
                </c:pt>
                <c:pt idx="5">
                  <c:v>Poland</c:v>
                </c:pt>
                <c:pt idx="6">
                  <c:v>Romania</c:v>
                </c:pt>
                <c:pt idx="7">
                  <c:v>Soviet Union</c:v>
                </c:pt>
                <c:pt idx="8">
                  <c:v>Yugoslavia</c:v>
                </c:pt>
                <c:pt idx="9">
                  <c:v>Slovakia</c:v>
                </c:pt>
                <c:pt idx="10">
                  <c:v>Hungary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70000</c:v>
                </c:pt>
                <c:pt idx="1">
                  <c:v>130000</c:v>
                </c:pt>
                <c:pt idx="2">
                  <c:v>237000</c:v>
                </c:pt>
                <c:pt idx="3">
                  <c:v>100000</c:v>
                </c:pt>
                <c:pt idx="4">
                  <c:v>132600</c:v>
                </c:pt>
                <c:pt idx="5">
                  <c:v>270000</c:v>
                </c:pt>
                <c:pt idx="6">
                  <c:v>121000</c:v>
                </c:pt>
                <c:pt idx="7">
                  <c:v>700000</c:v>
                </c:pt>
                <c:pt idx="8">
                  <c:v>56000</c:v>
                </c:pt>
                <c:pt idx="9">
                  <c:v>60000</c:v>
                </c:pt>
                <c:pt idx="1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4-4EEC-807D-9F53B9F0A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civilian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Latvia</c:v>
                </c:pt>
                <c:pt idx="1">
                  <c:v>Lithuania</c:v>
                </c:pt>
                <c:pt idx="2">
                  <c:v>Greece</c:v>
                </c:pt>
                <c:pt idx="3">
                  <c:v>Netherlands</c:v>
                </c:pt>
                <c:pt idx="4">
                  <c:v>France</c:v>
                </c:pt>
                <c:pt idx="5">
                  <c:v>Poland</c:v>
                </c:pt>
                <c:pt idx="6">
                  <c:v>Romania</c:v>
                </c:pt>
                <c:pt idx="7">
                  <c:v>Soviet Union</c:v>
                </c:pt>
                <c:pt idx="8">
                  <c:v>Yugoslavia</c:v>
                </c:pt>
                <c:pt idx="9">
                  <c:v>Slovakia</c:v>
                </c:pt>
                <c:pt idx="10">
                  <c:v>Hungary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72000</c:v>
                </c:pt>
                <c:pt idx="1">
                  <c:v>143000</c:v>
                </c:pt>
                <c:pt idx="2">
                  <c:v>237000</c:v>
                </c:pt>
                <c:pt idx="3">
                  <c:v>105000</c:v>
                </c:pt>
                <c:pt idx="4">
                  <c:v>0</c:v>
                </c:pt>
                <c:pt idx="5">
                  <c:v>300000</c:v>
                </c:pt>
                <c:pt idx="6">
                  <c:v>287000</c:v>
                </c:pt>
                <c:pt idx="7">
                  <c:v>1100000</c:v>
                </c:pt>
                <c:pt idx="8">
                  <c:v>65000</c:v>
                </c:pt>
                <c:pt idx="9">
                  <c:v>71000</c:v>
                </c:pt>
                <c:pt idx="10">
                  <c:v>569000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F4-4EEC-807D-9F53B9F0A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2711295"/>
        <c:axId val="712712127"/>
      </c:barChart>
      <c:catAx>
        <c:axId val="712711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2712127"/>
        <c:crosses val="autoZero"/>
        <c:auto val="1"/>
        <c:lblAlgn val="ctr"/>
        <c:lblOffset val="100"/>
        <c:noMultiLvlLbl val="0"/>
      </c:catAx>
      <c:valAx>
        <c:axId val="712712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271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Holocaust victims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30"/>
      <c:rotY val="176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8.3173910736378795E-2"/>
          <c:w val="1"/>
          <c:h val="0.6227228169344500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Holocaust victims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A9B-49DB-9E4B-37DF59C3A6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DA9B-49DB-9E4B-37DF59C3A6C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DA9B-49DB-9E4B-37DF59C3A6C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DA9B-49DB-9E4B-37DF59C3A6C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029-42E2-9C58-BB783DE6C39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029-42E2-9C58-BB783DE6C39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029-42E2-9C58-BB783DE6C39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029-42E2-9C58-BB783DE6C39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029-42E2-9C58-BB783DE6C39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029-42E2-9C58-BB783DE6C39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029-42E2-9C58-BB783DE6C39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029-42E2-9C58-BB783DE6C39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029-42E2-9C58-BB783DE6C39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029-42E2-9C58-BB783DE6C39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029-42E2-9C58-BB783DE6C39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029-42E2-9C58-BB783DE6C39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029-42E2-9C58-BB783DE6C39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029-42E2-9C58-BB783DE6C39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029-42E2-9C58-BB783DE6C398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029-42E2-9C58-BB783DE6C398}"/>
              </c:ext>
            </c:extLst>
          </c:dPt>
          <c:cat>
            <c:strRef>
              <c:f>Sheet1!$A$2:$A$20</c:f>
              <c:strCache>
                <c:ptCount val="19"/>
                <c:pt idx="0">
                  <c:v>Austria</c:v>
                </c:pt>
                <c:pt idx="1">
                  <c:v>Belgium</c:v>
                </c:pt>
                <c:pt idx="2">
                  <c:v>Czechoslovakia</c:v>
                </c:pt>
                <c:pt idx="3">
                  <c:v>Denmark</c:v>
                </c:pt>
                <c:pt idx="4">
                  <c:v>Estonia</c:v>
                </c:pt>
                <c:pt idx="5">
                  <c:v>France</c:v>
                </c:pt>
                <c:pt idx="6">
                  <c:v>Germany</c:v>
                </c:pt>
                <c:pt idx="7">
                  <c:v>Greece</c:v>
                </c:pt>
                <c:pt idx="8">
                  <c:v>Hungary</c:v>
                </c:pt>
                <c:pt idx="9">
                  <c:v>Italy</c:v>
                </c:pt>
                <c:pt idx="10">
                  <c:v>Latvia</c:v>
                </c:pt>
                <c:pt idx="11">
                  <c:v>Lithuania</c:v>
                </c:pt>
                <c:pt idx="12">
                  <c:v>Luxembourg</c:v>
                </c:pt>
                <c:pt idx="13">
                  <c:v>Netherlands</c:v>
                </c:pt>
                <c:pt idx="14">
                  <c:v>Norway</c:v>
                </c:pt>
                <c:pt idx="15">
                  <c:v>Poland</c:v>
                </c:pt>
                <c:pt idx="16">
                  <c:v>Romania</c:v>
                </c:pt>
                <c:pt idx="17">
                  <c:v>Soviet Union</c:v>
                </c:pt>
                <c:pt idx="18">
                  <c:v>Yugoslavia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65000</c:v>
                </c:pt>
                <c:pt idx="1">
                  <c:v>29000</c:v>
                </c:pt>
                <c:pt idx="2">
                  <c:v>78300</c:v>
                </c:pt>
                <c:pt idx="3">
                  <c:v>116</c:v>
                </c:pt>
                <c:pt idx="4">
                  <c:v>2000</c:v>
                </c:pt>
                <c:pt idx="5">
                  <c:v>77000</c:v>
                </c:pt>
                <c:pt idx="6">
                  <c:v>142000</c:v>
                </c:pt>
                <c:pt idx="7">
                  <c:v>67000</c:v>
                </c:pt>
                <c:pt idx="8">
                  <c:v>569000</c:v>
                </c:pt>
                <c:pt idx="9">
                  <c:v>9000</c:v>
                </c:pt>
                <c:pt idx="10">
                  <c:v>72000</c:v>
                </c:pt>
                <c:pt idx="11">
                  <c:v>143000</c:v>
                </c:pt>
                <c:pt idx="12">
                  <c:v>2000</c:v>
                </c:pt>
                <c:pt idx="13">
                  <c:v>105000</c:v>
                </c:pt>
                <c:pt idx="14">
                  <c:v>800</c:v>
                </c:pt>
                <c:pt idx="15">
                  <c:v>3000000</c:v>
                </c:pt>
                <c:pt idx="16">
                  <c:v>287000</c:v>
                </c:pt>
                <c:pt idx="17">
                  <c:v>1100000</c:v>
                </c:pt>
                <c:pt idx="18">
                  <c:v>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A-455E-8970-C64BD075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71949181572418"/>
          <c:y val="0.73123145527862021"/>
          <c:w val="0.76856101636855167"/>
          <c:h val="0.25103423539592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E93BEE-EBC9-4A27-8068-C7231F76E783}" type="datetime1">
              <a:rPr lang="it-IT" smtClean="0"/>
              <a:t>23/11/2022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it-IT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1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1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1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1:5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1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1:5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32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0DEF0D-E30C-4A0E-A4A0-59565E2770AE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8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83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have thought to start from the </a:t>
            </a:r>
            <a:r>
              <a:rPr lang="it-IT" dirty="0" err="1"/>
              <a:t>main</a:t>
            </a:r>
            <a:r>
              <a:rPr lang="it-IT" dirty="0"/>
              <a:t> information provided by the dataset, so that the number of victims. I have </a:t>
            </a:r>
            <a:r>
              <a:rPr lang="it-IT" dirty="0" err="1"/>
              <a:t>chosen</a:t>
            </a:r>
            <a:r>
              <a:rPr lang="it-IT" dirty="0"/>
              <a:t> a </a:t>
            </a:r>
            <a:r>
              <a:rPr lang="it-IT" dirty="0" err="1"/>
              <a:t>classic</a:t>
            </a:r>
            <a:r>
              <a:rPr lang="it-IT" dirty="0"/>
              <a:t> barchart, where each entry </a:t>
            </a:r>
            <a:r>
              <a:rPr lang="it-IT" dirty="0" err="1"/>
              <a:t>involves</a:t>
            </a:r>
            <a:r>
              <a:rPr lang="it-IT" dirty="0"/>
              <a:t> two </a:t>
            </a:r>
            <a:r>
              <a:rPr lang="it-IT" dirty="0" err="1"/>
              <a:t>bars</a:t>
            </a:r>
            <a:r>
              <a:rPr lang="it-IT" dirty="0"/>
              <a:t>, the first for the </a:t>
            </a:r>
            <a:r>
              <a:rPr lang="it-IT" dirty="0" err="1"/>
              <a:t>civil</a:t>
            </a:r>
            <a:r>
              <a:rPr lang="it-IT" dirty="0"/>
              <a:t> victims and the second for the military ones.</a:t>
            </a:r>
          </a:p>
          <a:p>
            <a:r>
              <a:rPr lang="it-IT" dirty="0"/>
              <a:t>So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a key to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 The </a:t>
            </a:r>
            <a:r>
              <a:rPr lang="it-IT" dirty="0" err="1"/>
              <a:t>colours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grey</a:t>
            </a:r>
            <a:r>
              <a:rPr lang="it-IT" dirty="0"/>
              <a:t> and black, </a:t>
            </a:r>
            <a:r>
              <a:rPr lang="it-IT" dirty="0" err="1"/>
              <a:t>because,in</a:t>
            </a:r>
            <a:r>
              <a:rPr lang="it-IT" dirty="0"/>
              <a:t> my opinion they are more </a:t>
            </a:r>
            <a:r>
              <a:rPr lang="it-IT" dirty="0" err="1"/>
              <a:t>suitable</a:t>
            </a:r>
            <a:r>
              <a:rPr lang="it-IT" dirty="0"/>
              <a:t> for this </a:t>
            </a:r>
            <a:r>
              <a:rPr lang="it-IT" dirty="0" err="1"/>
              <a:t>topic.The</a:t>
            </a:r>
            <a:r>
              <a:rPr lang="it-IT" dirty="0"/>
              <a:t> Selected item  may be </a:t>
            </a:r>
            <a:r>
              <a:rPr lang="it-IT" dirty="0" err="1"/>
              <a:t>filled</a:t>
            </a:r>
            <a:r>
              <a:rPr lang="it-IT" dirty="0"/>
              <a:t> with red, or </a:t>
            </a:r>
            <a:r>
              <a:rPr lang="it-IT" dirty="0" err="1"/>
              <a:t>anyway</a:t>
            </a:r>
            <a:r>
              <a:rPr lang="it-IT" dirty="0"/>
              <a:t> a </a:t>
            </a:r>
            <a:r>
              <a:rPr lang="it-IT" dirty="0" err="1"/>
              <a:t>colour</a:t>
            </a:r>
            <a:r>
              <a:rPr lang="it-IT" dirty="0"/>
              <a:t> more </a:t>
            </a:r>
            <a:r>
              <a:rPr lang="it-IT" dirty="0" err="1"/>
              <a:t>brilliant</a:t>
            </a:r>
            <a:r>
              <a:rPr lang="it-IT" dirty="0"/>
              <a:t>  than the </a:t>
            </a:r>
            <a:r>
              <a:rPr lang="it-IT" dirty="0" err="1"/>
              <a:t>orange</a:t>
            </a:r>
            <a:r>
              <a:rPr lang="it-IT" dirty="0"/>
              <a:t> one that you can see on the first. </a:t>
            </a:r>
          </a:p>
          <a:p>
            <a:r>
              <a:rPr lang="it-IT" dirty="0" err="1"/>
              <a:t>As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page the options are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.</a:t>
            </a:r>
          </a:p>
          <a:p>
            <a:r>
              <a:rPr lang="it-IT" dirty="0"/>
              <a:t>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could</a:t>
            </a:r>
            <a:r>
              <a:rPr lang="it-IT" dirty="0"/>
              <a:t> be the situation after making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selections</a:t>
            </a:r>
            <a:r>
              <a:rPr lang="it-IT" dirty="0"/>
              <a:t>. </a:t>
            </a:r>
          </a:p>
          <a:p>
            <a:r>
              <a:rPr lang="it-IT" dirty="0"/>
              <a:t>In victims for country </a:t>
            </a:r>
            <a:r>
              <a:rPr lang="it-IT" dirty="0" err="1"/>
              <a:t>visualisation</a:t>
            </a:r>
            <a:r>
              <a:rPr lang="it-IT" dirty="0"/>
              <a:t>, i would like to add some label that </a:t>
            </a:r>
            <a:r>
              <a:rPr lang="it-IT" dirty="0" err="1"/>
              <a:t>could</a:t>
            </a:r>
            <a:r>
              <a:rPr lang="it-IT" dirty="0"/>
              <a:t> help the users to recognize the country that </a:t>
            </a:r>
            <a:r>
              <a:rPr lang="it-IT" dirty="0" err="1"/>
              <a:t>belong</a:t>
            </a:r>
            <a:r>
              <a:rPr lang="it-IT" dirty="0"/>
              <a:t> to a </a:t>
            </a:r>
            <a:r>
              <a:rPr lang="it-IT" dirty="0" err="1"/>
              <a:t>formations</a:t>
            </a:r>
            <a:r>
              <a:rPr lang="it-IT" dirty="0"/>
              <a:t>. In the </a:t>
            </a:r>
            <a:r>
              <a:rPr lang="it-IT" dirty="0" err="1"/>
              <a:t>victimis</a:t>
            </a:r>
            <a:r>
              <a:rPr lang="it-IT" dirty="0"/>
              <a:t> for </a:t>
            </a:r>
            <a:r>
              <a:rPr lang="it-IT" dirty="0" err="1"/>
              <a:t>formations</a:t>
            </a:r>
            <a:r>
              <a:rPr lang="it-IT" dirty="0"/>
              <a:t> the </a:t>
            </a:r>
            <a:r>
              <a:rPr lang="it-IT" dirty="0" err="1"/>
              <a:t>vsualsition</a:t>
            </a:r>
            <a:r>
              <a:rPr lang="it-IT" dirty="0"/>
              <a:t> would be similar but with only 3 </a:t>
            </a:r>
            <a:r>
              <a:rPr lang="it-IT" dirty="0" err="1"/>
              <a:t>ntrys</a:t>
            </a:r>
            <a:r>
              <a:rPr lang="it-IT" dirty="0"/>
              <a:t> ( </a:t>
            </a:r>
            <a:r>
              <a:rPr lang="it-IT" dirty="0" err="1"/>
              <a:t>axis</a:t>
            </a:r>
            <a:r>
              <a:rPr lang="it-IT" dirty="0"/>
              <a:t>, allies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1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5704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have thought to start from the </a:t>
            </a:r>
            <a:r>
              <a:rPr lang="it-IT" dirty="0" err="1"/>
              <a:t>main</a:t>
            </a:r>
            <a:r>
              <a:rPr lang="it-IT" dirty="0"/>
              <a:t> information provided by the dataset, so that the number of victims. I have </a:t>
            </a:r>
            <a:r>
              <a:rPr lang="it-IT" dirty="0" err="1"/>
              <a:t>chosen</a:t>
            </a:r>
            <a:r>
              <a:rPr lang="it-IT" dirty="0"/>
              <a:t> a </a:t>
            </a:r>
            <a:r>
              <a:rPr lang="it-IT" dirty="0" err="1"/>
              <a:t>classic</a:t>
            </a:r>
            <a:r>
              <a:rPr lang="it-IT" dirty="0"/>
              <a:t> barchart, where each entry </a:t>
            </a:r>
            <a:r>
              <a:rPr lang="it-IT" dirty="0" err="1"/>
              <a:t>involves</a:t>
            </a:r>
            <a:r>
              <a:rPr lang="it-IT" dirty="0"/>
              <a:t> two </a:t>
            </a:r>
            <a:r>
              <a:rPr lang="it-IT" dirty="0" err="1"/>
              <a:t>bars</a:t>
            </a:r>
            <a:r>
              <a:rPr lang="it-IT" dirty="0"/>
              <a:t>, the first for the </a:t>
            </a:r>
            <a:r>
              <a:rPr lang="it-IT" dirty="0" err="1"/>
              <a:t>civil</a:t>
            </a:r>
            <a:r>
              <a:rPr lang="it-IT" dirty="0"/>
              <a:t> victims and the second for the military ones.</a:t>
            </a:r>
          </a:p>
          <a:p>
            <a:r>
              <a:rPr lang="it-IT" dirty="0"/>
              <a:t>So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a key to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 The </a:t>
            </a:r>
            <a:r>
              <a:rPr lang="it-IT" dirty="0" err="1"/>
              <a:t>colours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grey</a:t>
            </a:r>
            <a:r>
              <a:rPr lang="it-IT" dirty="0"/>
              <a:t> and black, </a:t>
            </a:r>
            <a:r>
              <a:rPr lang="it-IT" dirty="0" err="1"/>
              <a:t>because,in</a:t>
            </a:r>
            <a:r>
              <a:rPr lang="it-IT" dirty="0"/>
              <a:t> my opinion they are more </a:t>
            </a:r>
            <a:r>
              <a:rPr lang="it-IT" dirty="0" err="1"/>
              <a:t>suitable</a:t>
            </a:r>
            <a:r>
              <a:rPr lang="it-IT" dirty="0"/>
              <a:t> for this </a:t>
            </a:r>
            <a:r>
              <a:rPr lang="it-IT" dirty="0" err="1"/>
              <a:t>topic.The</a:t>
            </a:r>
            <a:r>
              <a:rPr lang="it-IT" dirty="0"/>
              <a:t> Selected item  may be </a:t>
            </a:r>
            <a:r>
              <a:rPr lang="it-IT" dirty="0" err="1"/>
              <a:t>filled</a:t>
            </a:r>
            <a:r>
              <a:rPr lang="it-IT" dirty="0"/>
              <a:t> with red, or </a:t>
            </a:r>
            <a:r>
              <a:rPr lang="it-IT" dirty="0" err="1"/>
              <a:t>anyway</a:t>
            </a:r>
            <a:r>
              <a:rPr lang="it-IT" dirty="0"/>
              <a:t> a </a:t>
            </a:r>
            <a:r>
              <a:rPr lang="it-IT" dirty="0" err="1"/>
              <a:t>colour</a:t>
            </a:r>
            <a:r>
              <a:rPr lang="it-IT" dirty="0"/>
              <a:t> more </a:t>
            </a:r>
            <a:r>
              <a:rPr lang="it-IT" dirty="0" err="1"/>
              <a:t>brilliant</a:t>
            </a:r>
            <a:r>
              <a:rPr lang="it-IT" dirty="0"/>
              <a:t>  than the </a:t>
            </a:r>
            <a:r>
              <a:rPr lang="it-IT" dirty="0" err="1"/>
              <a:t>orange</a:t>
            </a:r>
            <a:r>
              <a:rPr lang="it-IT" dirty="0"/>
              <a:t> one that you can see on the first. </a:t>
            </a:r>
          </a:p>
          <a:p>
            <a:r>
              <a:rPr lang="it-IT" dirty="0" err="1"/>
              <a:t>As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page the options are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.</a:t>
            </a:r>
          </a:p>
          <a:p>
            <a:r>
              <a:rPr lang="it-IT" dirty="0"/>
              <a:t>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could</a:t>
            </a:r>
            <a:r>
              <a:rPr lang="it-IT" dirty="0"/>
              <a:t> be the situation after making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selections</a:t>
            </a:r>
            <a:r>
              <a:rPr lang="it-IT" dirty="0"/>
              <a:t>. </a:t>
            </a:r>
          </a:p>
          <a:p>
            <a:r>
              <a:rPr lang="it-IT" dirty="0"/>
              <a:t>In victims for country </a:t>
            </a:r>
            <a:r>
              <a:rPr lang="it-IT" dirty="0" err="1"/>
              <a:t>visualisation</a:t>
            </a:r>
            <a:r>
              <a:rPr lang="it-IT" dirty="0"/>
              <a:t>, i would like to add some label that </a:t>
            </a:r>
            <a:r>
              <a:rPr lang="it-IT" dirty="0" err="1"/>
              <a:t>could</a:t>
            </a:r>
            <a:r>
              <a:rPr lang="it-IT" dirty="0"/>
              <a:t> help the users to recognize the country that </a:t>
            </a:r>
            <a:r>
              <a:rPr lang="it-IT" dirty="0" err="1"/>
              <a:t>belong</a:t>
            </a:r>
            <a:r>
              <a:rPr lang="it-IT" dirty="0"/>
              <a:t> to a </a:t>
            </a:r>
            <a:r>
              <a:rPr lang="it-IT" dirty="0" err="1"/>
              <a:t>formations</a:t>
            </a:r>
            <a:r>
              <a:rPr lang="it-IT" dirty="0"/>
              <a:t>. In the </a:t>
            </a:r>
            <a:r>
              <a:rPr lang="it-IT" dirty="0" err="1"/>
              <a:t>victimis</a:t>
            </a:r>
            <a:r>
              <a:rPr lang="it-IT" dirty="0"/>
              <a:t> for </a:t>
            </a:r>
            <a:r>
              <a:rPr lang="it-IT" dirty="0" err="1"/>
              <a:t>formations</a:t>
            </a:r>
            <a:r>
              <a:rPr lang="it-IT" dirty="0"/>
              <a:t> the </a:t>
            </a:r>
            <a:r>
              <a:rPr lang="it-IT" dirty="0" err="1"/>
              <a:t>vsualsition</a:t>
            </a:r>
            <a:r>
              <a:rPr lang="it-IT" dirty="0"/>
              <a:t> would be similar but with only 3 </a:t>
            </a:r>
            <a:r>
              <a:rPr lang="it-IT" dirty="0" err="1"/>
              <a:t>ntrys</a:t>
            </a:r>
            <a:r>
              <a:rPr lang="it-IT" dirty="0"/>
              <a:t> ( </a:t>
            </a:r>
            <a:r>
              <a:rPr lang="it-IT" dirty="0" err="1"/>
              <a:t>axis</a:t>
            </a:r>
            <a:r>
              <a:rPr lang="it-IT" dirty="0"/>
              <a:t>, allies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93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have thought to start from the </a:t>
            </a:r>
            <a:r>
              <a:rPr lang="it-IT" dirty="0" err="1"/>
              <a:t>main</a:t>
            </a:r>
            <a:r>
              <a:rPr lang="it-IT" dirty="0"/>
              <a:t> information provided by the dataset, so that the number of victims. I have </a:t>
            </a:r>
            <a:r>
              <a:rPr lang="it-IT" dirty="0" err="1"/>
              <a:t>chosen</a:t>
            </a:r>
            <a:r>
              <a:rPr lang="it-IT" dirty="0"/>
              <a:t> a </a:t>
            </a:r>
            <a:r>
              <a:rPr lang="it-IT" dirty="0" err="1"/>
              <a:t>classic</a:t>
            </a:r>
            <a:r>
              <a:rPr lang="it-IT" dirty="0"/>
              <a:t> barchart, where each entry </a:t>
            </a:r>
            <a:r>
              <a:rPr lang="it-IT" dirty="0" err="1"/>
              <a:t>involves</a:t>
            </a:r>
            <a:r>
              <a:rPr lang="it-IT" dirty="0"/>
              <a:t> two </a:t>
            </a:r>
            <a:r>
              <a:rPr lang="it-IT" dirty="0" err="1"/>
              <a:t>bars</a:t>
            </a:r>
            <a:r>
              <a:rPr lang="it-IT" dirty="0"/>
              <a:t>, the first for the </a:t>
            </a:r>
            <a:r>
              <a:rPr lang="it-IT" dirty="0" err="1"/>
              <a:t>civil</a:t>
            </a:r>
            <a:r>
              <a:rPr lang="it-IT" dirty="0"/>
              <a:t> victims and the second for the military ones.</a:t>
            </a:r>
          </a:p>
          <a:p>
            <a:r>
              <a:rPr lang="it-IT" dirty="0"/>
              <a:t>So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a key to </a:t>
            </a:r>
            <a:r>
              <a:rPr lang="it-IT" dirty="0" err="1"/>
              <a:t>distinguish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 The </a:t>
            </a:r>
            <a:r>
              <a:rPr lang="it-IT" dirty="0" err="1"/>
              <a:t>colours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grey</a:t>
            </a:r>
            <a:r>
              <a:rPr lang="it-IT" dirty="0"/>
              <a:t> and black, </a:t>
            </a:r>
            <a:r>
              <a:rPr lang="it-IT" dirty="0" err="1"/>
              <a:t>because,in</a:t>
            </a:r>
            <a:r>
              <a:rPr lang="it-IT" dirty="0"/>
              <a:t> my opinion they are more </a:t>
            </a:r>
            <a:r>
              <a:rPr lang="it-IT" dirty="0" err="1"/>
              <a:t>suitable</a:t>
            </a:r>
            <a:r>
              <a:rPr lang="it-IT" dirty="0"/>
              <a:t> for this </a:t>
            </a:r>
            <a:r>
              <a:rPr lang="it-IT" dirty="0" err="1"/>
              <a:t>topic.The</a:t>
            </a:r>
            <a:r>
              <a:rPr lang="it-IT" dirty="0"/>
              <a:t> Selected item  may be </a:t>
            </a:r>
            <a:r>
              <a:rPr lang="it-IT" dirty="0" err="1"/>
              <a:t>filled</a:t>
            </a:r>
            <a:r>
              <a:rPr lang="it-IT" dirty="0"/>
              <a:t> with red, or </a:t>
            </a:r>
            <a:r>
              <a:rPr lang="it-IT" dirty="0" err="1"/>
              <a:t>anyway</a:t>
            </a:r>
            <a:r>
              <a:rPr lang="it-IT" dirty="0"/>
              <a:t> a </a:t>
            </a:r>
            <a:r>
              <a:rPr lang="it-IT" dirty="0" err="1"/>
              <a:t>colour</a:t>
            </a:r>
            <a:r>
              <a:rPr lang="it-IT" dirty="0"/>
              <a:t> more </a:t>
            </a:r>
            <a:r>
              <a:rPr lang="it-IT" dirty="0" err="1"/>
              <a:t>brilliant</a:t>
            </a:r>
            <a:r>
              <a:rPr lang="it-IT" dirty="0"/>
              <a:t>  than the </a:t>
            </a:r>
            <a:r>
              <a:rPr lang="it-IT" dirty="0" err="1"/>
              <a:t>orange</a:t>
            </a:r>
            <a:r>
              <a:rPr lang="it-IT" dirty="0"/>
              <a:t> one that you can see on the first. </a:t>
            </a:r>
          </a:p>
          <a:p>
            <a:r>
              <a:rPr lang="it-IT" dirty="0" err="1"/>
              <a:t>As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page the options are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.</a:t>
            </a:r>
          </a:p>
          <a:p>
            <a:r>
              <a:rPr lang="it-IT" dirty="0"/>
              <a:t>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could</a:t>
            </a:r>
            <a:r>
              <a:rPr lang="it-IT" dirty="0"/>
              <a:t> be the situation after making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selections</a:t>
            </a:r>
            <a:r>
              <a:rPr lang="it-IT" dirty="0"/>
              <a:t>. </a:t>
            </a:r>
          </a:p>
          <a:p>
            <a:r>
              <a:rPr lang="it-IT" dirty="0"/>
              <a:t>In victims for country </a:t>
            </a:r>
            <a:r>
              <a:rPr lang="it-IT" dirty="0" err="1"/>
              <a:t>visualisation</a:t>
            </a:r>
            <a:r>
              <a:rPr lang="it-IT" dirty="0"/>
              <a:t>, i would like to add some label that </a:t>
            </a:r>
            <a:r>
              <a:rPr lang="it-IT" dirty="0" err="1"/>
              <a:t>could</a:t>
            </a:r>
            <a:r>
              <a:rPr lang="it-IT" dirty="0"/>
              <a:t> help the users to recognize the country that </a:t>
            </a:r>
            <a:r>
              <a:rPr lang="it-IT" dirty="0" err="1"/>
              <a:t>belong</a:t>
            </a:r>
            <a:r>
              <a:rPr lang="it-IT" dirty="0"/>
              <a:t> to a </a:t>
            </a:r>
            <a:r>
              <a:rPr lang="it-IT" dirty="0" err="1"/>
              <a:t>formations</a:t>
            </a:r>
            <a:r>
              <a:rPr lang="it-IT" dirty="0"/>
              <a:t>. In the </a:t>
            </a:r>
            <a:r>
              <a:rPr lang="it-IT" dirty="0" err="1"/>
              <a:t>victimis</a:t>
            </a:r>
            <a:r>
              <a:rPr lang="it-IT" dirty="0"/>
              <a:t> for </a:t>
            </a:r>
            <a:r>
              <a:rPr lang="it-IT" dirty="0" err="1"/>
              <a:t>formations</a:t>
            </a:r>
            <a:r>
              <a:rPr lang="it-IT" dirty="0"/>
              <a:t> the </a:t>
            </a:r>
            <a:r>
              <a:rPr lang="it-IT" dirty="0" err="1"/>
              <a:t>vsualsition</a:t>
            </a:r>
            <a:r>
              <a:rPr lang="it-IT" dirty="0"/>
              <a:t> would be similar but with only 3 </a:t>
            </a:r>
            <a:r>
              <a:rPr lang="it-IT" dirty="0" err="1"/>
              <a:t>ntrys</a:t>
            </a:r>
            <a:r>
              <a:rPr lang="it-IT" dirty="0"/>
              <a:t> ( </a:t>
            </a:r>
            <a:r>
              <a:rPr lang="it-IT" dirty="0" err="1"/>
              <a:t>axis</a:t>
            </a:r>
            <a:r>
              <a:rPr lang="it-IT" dirty="0"/>
              <a:t>, allies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95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stacked bar chart will show the total 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victimis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the </a:t>
            </a:r>
            <a:r>
              <a:rPr lang="it-IT" dirty="0" err="1"/>
              <a:t>toal</a:t>
            </a:r>
            <a:r>
              <a:rPr lang="it-IT" dirty="0"/>
              <a:t> one.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more 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pie chart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country, making the </a:t>
            </a:r>
            <a:r>
              <a:rPr lang="it-IT" dirty="0" err="1"/>
              <a:t>visualisation</a:t>
            </a:r>
            <a:r>
              <a:rPr lang="it-IT" dirty="0"/>
              <a:t> </a:t>
            </a:r>
            <a:r>
              <a:rPr lang="it-IT" dirty="0" err="1"/>
              <a:t>clearer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39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 6" descr="Planisfero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DA183-251F-44AB-A7E4-546CF52D7C33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C0303E-69EE-47C6-82B4-BDCCDFD702F6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F37113-22CD-4DA6-B31B-5DBE36A693FC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A7B48-855A-4AC8-A9DA-559C484DDC1B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4F605-DF87-404C-BDF3-66E51B2DB6C7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DB5D7-E517-4FB5-9944-8942A046C65C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AED7E-B73C-4F61-ADAD-75E4B742D0B2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41B05-3D1F-4D11-9F07-840610FC8EB8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A165AB-8CDF-45CB-8EB5-B92E35647428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76ADC-F450-416F-916C-A73B678AE63E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it-IT" noProof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99C1FF37-7C62-43AC-8DB6-A5E4D5592B3E}" type="datetime1">
              <a:rPr lang="it-IT" noProof="0" smtClean="0"/>
              <a:t>23/11/2022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1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5780" y="4525921"/>
            <a:ext cx="9753600" cy="1899592"/>
          </a:xfrm>
        </p:spPr>
        <p:txBody>
          <a:bodyPr rtlCol="0">
            <a:normAutofit/>
          </a:bodyPr>
          <a:lstStyle/>
          <a:p>
            <a:pPr rtl="0"/>
            <a:r>
              <a:rPr lang="it-IT" sz="9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World War II</a:t>
            </a:r>
            <a:endParaRPr lang="it" sz="96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5A64F-9ACE-2AE9-1601-FBB6AE1B2708}"/>
              </a:ext>
            </a:extLst>
          </p:cNvPr>
          <p:cNvSpPr txBox="1"/>
          <p:nvPr/>
        </p:nvSpPr>
        <p:spPr>
          <a:xfrm>
            <a:off x="7927132" y="332656"/>
            <a:ext cx="446449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dirty="0">
                <a:latin typeface="Abadi" panose="020B0604020104020204" pitchFamily="34" charset="0"/>
                <a:cs typeface="Aharoni" panose="02010803020104030203" pitchFamily="2" charset="-79"/>
              </a:rPr>
              <a:t>Camilla Bianchi (s4212100) </a:t>
            </a:r>
          </a:p>
          <a:p>
            <a:pPr>
              <a:lnSpc>
                <a:spcPct val="90000"/>
              </a:lnSpc>
            </a:pPr>
            <a:r>
              <a:rPr lang="it-IT" sz="2400" dirty="0">
                <a:latin typeface="Abadi" panose="020B0604020104020204" pitchFamily="34" charset="0"/>
                <a:cs typeface="Aharoni" panose="02010803020104030203" pitchFamily="2" charset="-79"/>
              </a:rPr>
              <a:t>Caterina Lupo (s4220196)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69124E-EEAD-267F-18D8-115DD6A2B048}"/>
                  </a:ext>
                </a:extLst>
              </p14:cNvPr>
              <p14:cNvContentPartPr/>
              <p14:nvPr/>
            </p14:nvContentPartPr>
            <p14:xfrm>
              <a:off x="2891872" y="63044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69124E-EEAD-267F-18D8-115DD6A2B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2872" y="6295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B9F076E-4F7A-7FFA-F340-A3B19B977C2F}"/>
              </a:ext>
            </a:extLst>
          </p:cNvPr>
          <p:cNvGrpSpPr/>
          <p:nvPr/>
        </p:nvGrpSpPr>
        <p:grpSpPr>
          <a:xfrm>
            <a:off x="2487952" y="5475717"/>
            <a:ext cx="360" cy="360"/>
            <a:chOff x="2487952" y="547571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6BC099-0BC9-EF14-DCC3-656B9B02CC6B}"/>
                    </a:ext>
                  </a:extLst>
                </p14:cNvPr>
                <p14:cNvContentPartPr/>
                <p14:nvPr/>
              </p14:nvContentPartPr>
              <p14:xfrm>
                <a:off x="2487952" y="5475717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6BC099-0BC9-EF14-DCC3-656B9B02CC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8952" y="54667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EDBA4E-5B1B-CCAD-6C7C-AE46B7F22675}"/>
                    </a:ext>
                  </a:extLst>
                </p14:cNvPr>
                <p14:cNvContentPartPr/>
                <p14:nvPr/>
              </p14:nvContentPartPr>
              <p14:xfrm>
                <a:off x="2487952" y="54757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EDBA4E-5B1B-CCAD-6C7C-AE46B7F226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8952" y="54667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0B34C-EFE8-E1E9-A52C-1BA72F0F16DB}"/>
              </a:ext>
            </a:extLst>
          </p:cNvPr>
          <p:cNvGrpSpPr/>
          <p:nvPr/>
        </p:nvGrpSpPr>
        <p:grpSpPr>
          <a:xfrm>
            <a:off x="3710512" y="5517837"/>
            <a:ext cx="360" cy="360"/>
            <a:chOff x="3710512" y="551783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26B4F5-AB20-77D2-656D-09CE424618CD}"/>
                    </a:ext>
                  </a:extLst>
                </p14:cNvPr>
                <p14:cNvContentPartPr/>
                <p14:nvPr/>
              </p14:nvContentPartPr>
              <p14:xfrm>
                <a:off x="3710512" y="551783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26B4F5-AB20-77D2-656D-09CE424618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1512" y="55088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7D5415-5379-2C84-EC20-8D850296E7D9}"/>
                    </a:ext>
                  </a:extLst>
                </p14:cNvPr>
                <p14:cNvContentPartPr/>
                <p14:nvPr/>
              </p14:nvContentPartPr>
              <p14:xfrm>
                <a:off x="3710512" y="551783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7D5415-5379-2C84-EC20-8D850296E7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1512" y="55088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D3EB4-CD93-2912-136A-90DDA0899545}"/>
              </a:ext>
            </a:extLst>
          </p:cNvPr>
          <p:cNvGrpSpPr/>
          <p:nvPr/>
        </p:nvGrpSpPr>
        <p:grpSpPr>
          <a:xfrm>
            <a:off x="3933352" y="5687757"/>
            <a:ext cx="360" cy="360"/>
            <a:chOff x="3933352" y="568775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6C56B8-397E-D532-76C5-BACD01233AEC}"/>
                    </a:ext>
                  </a:extLst>
                </p14:cNvPr>
                <p14:cNvContentPartPr/>
                <p14:nvPr/>
              </p14:nvContentPartPr>
              <p14:xfrm>
                <a:off x="3933352" y="568775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6C56B8-397E-D532-76C5-BACD01233A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24712" y="56787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44CC8E-4386-4AF3-4A28-413E485F5CBB}"/>
                    </a:ext>
                  </a:extLst>
                </p14:cNvPr>
                <p14:cNvContentPartPr/>
                <p14:nvPr/>
              </p14:nvContentPartPr>
              <p14:xfrm>
                <a:off x="3933352" y="568775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44CC8E-4386-4AF3-4A28-413E485F5C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24712" y="56787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B3C181-A2A3-0432-3AE6-BEFE00169933}"/>
                    </a:ext>
                  </a:extLst>
                </p14:cNvPr>
                <p14:cNvContentPartPr/>
                <p14:nvPr/>
              </p14:nvContentPartPr>
              <p14:xfrm>
                <a:off x="3933352" y="5687757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B3C181-A2A3-0432-3AE6-BEFE001699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24712" y="56787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E991F2-34FC-D650-7270-76ED61B0E81D}"/>
              </a:ext>
            </a:extLst>
          </p:cNvPr>
          <p:cNvGrpSpPr/>
          <p:nvPr/>
        </p:nvGrpSpPr>
        <p:grpSpPr>
          <a:xfrm>
            <a:off x="3125872" y="5602797"/>
            <a:ext cx="360" cy="360"/>
            <a:chOff x="3125872" y="560279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385E78-3256-97AD-BC7F-9F97989F1DD7}"/>
                    </a:ext>
                  </a:extLst>
                </p14:cNvPr>
                <p14:cNvContentPartPr/>
                <p14:nvPr/>
              </p14:nvContentPartPr>
              <p14:xfrm>
                <a:off x="3125872" y="560279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385E78-3256-97AD-BC7F-9F97989F1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6872" y="5593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2C6CE7-FE1D-D18E-EEB2-1D456D99ED31}"/>
                    </a:ext>
                  </a:extLst>
                </p14:cNvPr>
                <p14:cNvContentPartPr/>
                <p14:nvPr/>
              </p14:nvContentPartPr>
              <p14:xfrm>
                <a:off x="3125872" y="560279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2C6CE7-FE1D-D18E-EEB2-1D456D99ED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6872" y="5593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36F439-20CB-A1D6-C456-CA3A873E78F9}"/>
                    </a:ext>
                  </a:extLst>
                </p14:cNvPr>
                <p14:cNvContentPartPr/>
                <p14:nvPr/>
              </p14:nvContentPartPr>
              <p14:xfrm>
                <a:off x="3125872" y="56027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36F439-20CB-A1D6-C456-CA3A873E78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6872" y="5593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5ADFBB-6A0E-E621-B2B5-A3B751511F05}"/>
                    </a:ext>
                  </a:extLst>
                </p14:cNvPr>
                <p14:cNvContentPartPr/>
                <p14:nvPr/>
              </p14:nvContentPartPr>
              <p14:xfrm>
                <a:off x="3125872" y="560279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5ADFBB-6A0E-E621-B2B5-A3B751511F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16872" y="5593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CAA2C1-9D85-8C95-2C8D-55A947B5783F}"/>
              </a:ext>
            </a:extLst>
          </p:cNvPr>
          <p:cNvGrpSpPr/>
          <p:nvPr/>
        </p:nvGrpSpPr>
        <p:grpSpPr>
          <a:xfrm>
            <a:off x="3157552" y="4826997"/>
            <a:ext cx="360" cy="360"/>
            <a:chOff x="3157552" y="482699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AFD5B3-8104-3519-D18E-BACAC3F74A06}"/>
                    </a:ext>
                  </a:extLst>
                </p14:cNvPr>
                <p14:cNvContentPartPr/>
                <p14:nvPr/>
              </p14:nvContentPartPr>
              <p14:xfrm>
                <a:off x="3157552" y="482699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AFD5B3-8104-3519-D18E-BACAC3F74A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48912" y="4817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398C4A-E16A-7602-5C34-6D539569B590}"/>
                    </a:ext>
                  </a:extLst>
                </p14:cNvPr>
                <p14:cNvContentPartPr/>
                <p14:nvPr/>
              </p14:nvContentPartPr>
              <p14:xfrm>
                <a:off x="3157552" y="482699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398C4A-E16A-7602-5C34-6D539569B5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48912" y="4817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02B2B6-13B0-5287-3D97-66CF1B42EEC0}"/>
                  </a:ext>
                </a:extLst>
              </p14:cNvPr>
              <p14:cNvContentPartPr/>
              <p14:nvPr/>
            </p14:nvContentPartPr>
            <p14:xfrm>
              <a:off x="9143992" y="50987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02B2B6-13B0-5287-3D97-66CF1B42EE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5352" y="500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87EDD9-0B3A-573A-2E0F-F20B28AB5061}"/>
                  </a:ext>
                </a:extLst>
              </p14:cNvPr>
              <p14:cNvContentPartPr/>
              <p14:nvPr/>
            </p14:nvContentPartPr>
            <p14:xfrm>
              <a:off x="5784112" y="493319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87EDD9-0B3A-573A-2E0F-F20B28AB50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5112" y="49241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49796" y="382911"/>
            <a:ext cx="7848600" cy="1143000"/>
          </a:xfrm>
        </p:spPr>
        <p:txBody>
          <a:bodyPr rtlCol="0">
            <a:normAutofit/>
          </a:bodyPr>
          <a:lstStyle/>
          <a:p>
            <a:pPr rtl="0"/>
            <a:r>
              <a:rPr lang="it" sz="5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DFBE2-4388-B4D9-E4EB-300668119857}"/>
              </a:ext>
            </a:extLst>
          </p:cNvPr>
          <p:cNvSpPr txBox="1"/>
          <p:nvPr/>
        </p:nvSpPr>
        <p:spPr>
          <a:xfrm>
            <a:off x="693812" y="3443772"/>
            <a:ext cx="367240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4000" u="sng" dirty="0">
                <a:solidFill>
                  <a:srgbClr val="036DE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</a:t>
            </a:r>
            <a:endParaRPr lang="it-IT" sz="3200" u="sng" dirty="0">
              <a:solidFill>
                <a:srgbClr val="036DE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C18E5-1C49-0A06-95B6-5CB74ACCABFA}"/>
              </a:ext>
            </a:extLst>
          </p:cNvPr>
          <p:cNvSpPr txBox="1"/>
          <p:nvPr/>
        </p:nvSpPr>
        <p:spPr>
          <a:xfrm>
            <a:off x="693812" y="4589753"/>
            <a:ext cx="367240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4000" u="sng" dirty="0">
                <a:solidFill>
                  <a:srgbClr val="036DE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endParaRPr lang="it-IT" sz="3200" u="sng" dirty="0">
              <a:solidFill>
                <a:srgbClr val="036DE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Graphic 8" descr="Map with pin with solid fill">
            <a:extLst>
              <a:ext uri="{FF2B5EF4-FFF2-40B4-BE49-F238E27FC236}">
                <a16:creationId xmlns:a16="http://schemas.microsoft.com/office/drawing/2014/main" id="{8FA2B22A-DA01-79ED-F902-0BB636B26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60" y="3334029"/>
            <a:ext cx="724966" cy="724966"/>
          </a:xfrm>
          <a:prstGeom prst="rect">
            <a:avLst/>
          </a:prstGeom>
        </p:spPr>
      </p:pic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B5ABD875-5BA7-3A7B-78E8-287B9712E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4426" y="4549047"/>
            <a:ext cx="673224" cy="673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C266E-A45E-CE6B-892B-6D25996DABEE}"/>
              </a:ext>
            </a:extLst>
          </p:cNvPr>
          <p:cNvSpPr txBox="1"/>
          <p:nvPr/>
        </p:nvSpPr>
        <p:spPr>
          <a:xfrm>
            <a:off x="549796" y="1273289"/>
            <a:ext cx="10729192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6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Welcome to our Visualization project. </a:t>
            </a:r>
          </a:p>
          <a:p>
            <a:pPr>
              <a:lnSpc>
                <a:spcPct val="90000"/>
              </a:lnSpc>
            </a:pPr>
            <a:r>
              <a:rPr lang="it-IT" sz="26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The intent was to analyze and visualize facts and data about the World War II to better understand the impact of this huge war all over the world. </a:t>
            </a:r>
          </a:p>
          <a:p>
            <a:pPr>
              <a:lnSpc>
                <a:spcPct val="90000"/>
              </a:lnSpc>
            </a:pPr>
            <a:r>
              <a:rPr lang="it-IT" sz="26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Choose one of these two pages to continue:</a:t>
            </a:r>
          </a:p>
        </p:txBody>
      </p:sp>
    </p:spTree>
    <p:extLst>
      <p:ext uri="{BB962C8B-B14F-4D97-AF65-F5344CB8AC3E}">
        <p14:creationId xmlns:p14="http://schemas.microsoft.com/office/powerpoint/2010/main" val="2830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B8647B-6B2A-6B05-D88C-CA0DD3B4F202}"/>
              </a:ext>
            </a:extLst>
          </p:cNvPr>
          <p:cNvSpPr/>
          <p:nvPr/>
        </p:nvSpPr>
        <p:spPr>
          <a:xfrm>
            <a:off x="1653344" y="2804355"/>
            <a:ext cx="288032" cy="288033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96C4E3F-3049-409A-8903-0FF40836E01F}"/>
              </a:ext>
            </a:extLst>
          </p:cNvPr>
          <p:cNvSpPr txBox="1">
            <a:spLocks/>
          </p:cNvSpPr>
          <p:nvPr/>
        </p:nvSpPr>
        <p:spPr>
          <a:xfrm>
            <a:off x="-379284" y="85500"/>
            <a:ext cx="12745416" cy="130816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Multiple Selection of countries by menu – map View</a:t>
            </a:r>
            <a:endParaRPr lang="it-IT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Graphic 8" descr="Caret Down outline">
            <a:extLst>
              <a:ext uri="{FF2B5EF4-FFF2-40B4-BE49-F238E27FC236}">
                <a16:creationId xmlns:a16="http://schemas.microsoft.com/office/drawing/2014/main" id="{9ADF7752-8507-E81F-EDBB-90B6D5FB2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772" y="2827784"/>
            <a:ext cx="241176" cy="2411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556C12-F5E8-3B46-D6A6-EFEC05888A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4"/>
          <a:stretch/>
        </p:blipFill>
        <p:spPr>
          <a:xfrm>
            <a:off x="-3968" y="1502432"/>
            <a:ext cx="2904446" cy="5337157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68B726B9-ED74-1A35-C931-FB5FD1C01C55}"/>
              </a:ext>
            </a:extLst>
          </p:cNvPr>
          <p:cNvSpPr/>
          <p:nvPr/>
        </p:nvSpPr>
        <p:spPr>
          <a:xfrm flipH="1" flipV="1">
            <a:off x="0" y="2931565"/>
            <a:ext cx="959410" cy="1930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56DA457-741E-9F1B-6017-4147F9178D5D}"/>
              </a:ext>
            </a:extLst>
          </p:cNvPr>
          <p:cNvSpPr/>
          <p:nvPr/>
        </p:nvSpPr>
        <p:spPr>
          <a:xfrm flipH="1" flipV="1">
            <a:off x="473728" y="3284983"/>
            <a:ext cx="724140" cy="193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0D1946F5-2449-AF50-BE98-2272CE5BC644}"/>
              </a:ext>
            </a:extLst>
          </p:cNvPr>
          <p:cNvSpPr/>
          <p:nvPr/>
        </p:nvSpPr>
        <p:spPr>
          <a:xfrm>
            <a:off x="1656817" y="6173978"/>
            <a:ext cx="1076741" cy="21602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06FF7476-8F30-333E-00B4-B1995E4B7DA9}"/>
              </a:ext>
            </a:extLst>
          </p:cNvPr>
          <p:cNvSpPr/>
          <p:nvPr/>
        </p:nvSpPr>
        <p:spPr>
          <a:xfrm>
            <a:off x="1941376" y="6401386"/>
            <a:ext cx="792182" cy="21602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73E1152-AD38-0C50-F225-7857A0142E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" t="17967" r="4799"/>
          <a:stretch/>
        </p:blipFill>
        <p:spPr>
          <a:xfrm>
            <a:off x="3072557" y="1502433"/>
            <a:ext cx="9080081" cy="5337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5F31303-2849-B069-C69F-8AD6DF5C9E9D}"/>
              </a:ext>
            </a:extLst>
          </p:cNvPr>
          <p:cNvSpPr txBox="1"/>
          <p:nvPr/>
        </p:nvSpPr>
        <p:spPr>
          <a:xfrm>
            <a:off x="6094412" y="2616184"/>
            <a:ext cx="104830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200" dirty="0">
                <a:latin typeface="Abadi" panose="020B0604020104020204" pitchFamily="34" charset="0"/>
                <a:cs typeface="Aharoni" panose="02010803020104030203" pitchFamily="2" charset="-79"/>
              </a:rPr>
              <a:t>Zoom on last country selected</a:t>
            </a:r>
          </a:p>
        </p:txBody>
      </p:sp>
      <p:pic>
        <p:nvPicPr>
          <p:cNvPr id="5" name="Graphic 4" descr="Magnifying glass outline">
            <a:extLst>
              <a:ext uri="{FF2B5EF4-FFF2-40B4-BE49-F238E27FC236}">
                <a16:creationId xmlns:a16="http://schemas.microsoft.com/office/drawing/2014/main" id="{5F71F982-33A0-1A88-5EAF-2A2E8F58D13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709285">
            <a:off x="6512380" y="1963107"/>
            <a:ext cx="1682496" cy="16824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C4FAA4-D2BC-4FE3-D81C-4EB315FDF165}"/>
              </a:ext>
            </a:extLst>
          </p:cNvPr>
          <p:cNvSpPr/>
          <p:nvPr/>
        </p:nvSpPr>
        <p:spPr>
          <a:xfrm>
            <a:off x="11711036" y="1484784"/>
            <a:ext cx="432048" cy="604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D0501-40E9-B69D-92BA-D7931A941D0C}"/>
              </a:ext>
            </a:extLst>
          </p:cNvPr>
          <p:cNvSpPr txBox="1"/>
          <p:nvPr/>
        </p:nvSpPr>
        <p:spPr>
          <a:xfrm>
            <a:off x="11209548" y="2132856"/>
            <a:ext cx="697920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400" b="1" dirty="0">
                <a:solidFill>
                  <a:srgbClr val="2D55B9"/>
                </a:solidFill>
                <a:latin typeface="Abadi" panose="020B0604020104020204" pitchFamily="34" charset="0"/>
              </a:rPr>
              <a:t>2M</a:t>
            </a: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400" b="1" dirty="0">
                <a:solidFill>
                  <a:srgbClr val="2D55B9"/>
                </a:solidFill>
                <a:latin typeface="Abadi" panose="020B0604020104020204" pitchFamily="34" charset="0"/>
              </a:rPr>
              <a:t>1M</a:t>
            </a: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400" b="1" dirty="0">
                <a:solidFill>
                  <a:srgbClr val="2D55B9"/>
                </a:solidFill>
                <a:latin typeface="Abadi" panose="020B0604020104020204" pitchFamily="34" charset="0"/>
              </a:rPr>
              <a:t>500K</a:t>
            </a: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400" b="1" dirty="0">
                <a:solidFill>
                  <a:srgbClr val="2D55B9"/>
                </a:solidFill>
                <a:latin typeface="Abadi" panose="020B0604020104020204" pitchFamily="34" charset="0"/>
              </a:rPr>
              <a:t>50K</a:t>
            </a: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it-IT" sz="1400" b="1" dirty="0">
              <a:solidFill>
                <a:srgbClr val="2D55B9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it-IT" sz="1400" b="1" dirty="0">
                <a:solidFill>
                  <a:srgbClr val="2D55B9"/>
                </a:solidFill>
                <a:latin typeface="Abadi" panose="020B0604020104020204" pitchFamily="34" charset="0"/>
              </a:rPr>
              <a:t>5k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83D59A-C8A4-5C91-8626-F45AE25167EB}"/>
              </a:ext>
            </a:extLst>
          </p:cNvPr>
          <p:cNvSpPr/>
          <p:nvPr/>
        </p:nvSpPr>
        <p:spPr>
          <a:xfrm>
            <a:off x="6562152" y="5282608"/>
            <a:ext cx="366100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5F2B50-DF14-FFCD-259B-61F40A3650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35" y="2436183"/>
            <a:ext cx="167130" cy="1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6C2EE4-BD9A-3069-3857-26A2E8E6F9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2056">
            <a:off x="7159534" y="2310184"/>
            <a:ext cx="227059" cy="2520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6FCC8E-69E7-F3CA-12EE-BA011443A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t="3463" r="74148" b="9664"/>
          <a:stretch/>
        </p:blipFill>
        <p:spPr>
          <a:xfrm rot="10800000">
            <a:off x="2900479" y="1502432"/>
            <a:ext cx="178866" cy="533715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3C5CC5-3AD4-9E3E-1898-62ED4F0301D6}"/>
              </a:ext>
            </a:extLst>
          </p:cNvPr>
          <p:cNvSpPr/>
          <p:nvPr/>
        </p:nvSpPr>
        <p:spPr>
          <a:xfrm>
            <a:off x="10249022" y="865478"/>
            <a:ext cx="1440160" cy="475289"/>
          </a:xfrm>
          <a:prstGeom prst="roundRect">
            <a:avLst/>
          </a:prstGeom>
          <a:solidFill>
            <a:srgbClr val="160BA1"/>
          </a:soli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badi" panose="020B0604020104020204" pitchFamily="34" charset="0"/>
              </a:rPr>
              <a:t>Hide</a:t>
            </a:r>
          </a:p>
        </p:txBody>
      </p:sp>
    </p:spTree>
    <p:extLst>
      <p:ext uri="{BB962C8B-B14F-4D97-AF65-F5344CB8AC3E}">
        <p14:creationId xmlns:p14="http://schemas.microsoft.com/office/powerpoint/2010/main" val="3672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691E4F9-3DAF-F19D-239C-05CBAB063729}"/>
              </a:ext>
            </a:extLst>
          </p:cNvPr>
          <p:cNvSpPr/>
          <p:nvPr/>
        </p:nvSpPr>
        <p:spPr>
          <a:xfrm>
            <a:off x="2900412" y="88358"/>
            <a:ext cx="9129119" cy="6616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D6D96-26B3-43E6-F8C7-D44AD8ED28D3}"/>
              </a:ext>
            </a:extLst>
          </p:cNvPr>
          <p:cNvSpPr txBox="1"/>
          <p:nvPr/>
        </p:nvSpPr>
        <p:spPr>
          <a:xfrm>
            <a:off x="9575850" y="232134"/>
            <a:ext cx="2053175" cy="545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Events</a:t>
            </a:r>
            <a:endParaRPr lang="it-IT" sz="6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6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it-IT"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GERMANY: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Ulma</a:t>
            </a: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it-IT" sz="2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UK:</a:t>
            </a: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Londra</a:t>
            </a:r>
          </a:p>
          <a:p>
            <a:pPr>
              <a:lnSpc>
                <a:spcPct val="90000"/>
              </a:lnSpc>
            </a:pPr>
            <a:endParaRPr lang="it-IT" sz="2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351A3-9A59-E7AB-F179-195CA0BF74DB}"/>
              </a:ext>
            </a:extLst>
          </p:cNvPr>
          <p:cNvSpPr txBox="1"/>
          <p:nvPr/>
        </p:nvSpPr>
        <p:spPr>
          <a:xfrm>
            <a:off x="9622804" y="1662815"/>
            <a:ext cx="1932160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deaths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Cause of Death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Executors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it-IT" sz="28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D090C4-0C56-5975-B338-B88D5108754C}"/>
              </a:ext>
            </a:extLst>
          </p:cNvPr>
          <p:cNvSpPr txBox="1"/>
          <p:nvPr/>
        </p:nvSpPr>
        <p:spPr>
          <a:xfrm>
            <a:off x="179167" y="1397290"/>
            <a:ext cx="268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Zoom in.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Select city on dialog menu.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Click on the city to display events.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0B4675-5515-ADA9-70FA-1A92B717AA99}"/>
              </a:ext>
            </a:extLst>
          </p:cNvPr>
          <p:cNvSpPr txBox="1"/>
          <p:nvPr/>
        </p:nvSpPr>
        <p:spPr>
          <a:xfrm>
            <a:off x="9622804" y="4968815"/>
            <a:ext cx="1955482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deaths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Cause of Death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Executors</a:t>
            </a:r>
          </a:p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it-IT" sz="28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1F816-8B31-7125-D7F9-6775392B9403}"/>
              </a:ext>
            </a:extLst>
          </p:cNvPr>
          <p:cNvSpPr/>
          <p:nvPr/>
        </p:nvSpPr>
        <p:spPr>
          <a:xfrm>
            <a:off x="9299652" y="88358"/>
            <a:ext cx="2729880" cy="66162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DB300-315D-5D05-517D-881630A77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4102" r="18387" b="7510"/>
          <a:stretch/>
        </p:blipFill>
        <p:spPr>
          <a:xfrm>
            <a:off x="2895624" y="107236"/>
            <a:ext cx="6404027" cy="65973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E82260-BDD9-6D67-A3E0-E6C3D8215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59">
            <a:off x="5415190" y="3137771"/>
            <a:ext cx="1358444" cy="1569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C38CF46C-E907-9D69-DC33-BF94F410E1A2}"/>
              </a:ext>
            </a:extLst>
          </p:cNvPr>
          <p:cNvSpPr/>
          <p:nvPr/>
        </p:nvSpPr>
        <p:spPr>
          <a:xfrm>
            <a:off x="6147925" y="4392093"/>
            <a:ext cx="99869" cy="106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E8C62A9-8D06-B759-7A58-09E2B3FEB3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206">
            <a:off x="3144813" y="2301704"/>
            <a:ext cx="1799153" cy="171306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DD3AA6D-0782-EB0B-E21A-2CC5FC37E82D}"/>
              </a:ext>
            </a:extLst>
          </p:cNvPr>
          <p:cNvSpPr/>
          <p:nvPr/>
        </p:nvSpPr>
        <p:spPr>
          <a:xfrm>
            <a:off x="4438228" y="3807168"/>
            <a:ext cx="99869" cy="10682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42179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96C4E3F-3049-409A-8903-0FF40836E01F}"/>
              </a:ext>
            </a:extLst>
          </p:cNvPr>
          <p:cNvSpPr txBox="1">
            <a:spLocks/>
          </p:cNvSpPr>
          <p:nvPr/>
        </p:nvSpPr>
        <p:spPr>
          <a:xfrm>
            <a:off x="2358147" y="142137"/>
            <a:ext cx="7449639" cy="89077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Victims by division – Line chart</a:t>
            </a:r>
            <a:endParaRPr lang="it-IT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0994EB-6AF2-132D-1AFD-3BD441D4AFD0}"/>
              </a:ext>
            </a:extLst>
          </p:cNvPr>
          <p:cNvSpPr/>
          <p:nvPr/>
        </p:nvSpPr>
        <p:spPr>
          <a:xfrm flipH="1">
            <a:off x="4078188" y="6071637"/>
            <a:ext cx="180001" cy="17999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F727C8-6EAC-4C00-7C4C-AE17C30A4F58}"/>
              </a:ext>
            </a:extLst>
          </p:cNvPr>
          <p:cNvSpPr/>
          <p:nvPr/>
        </p:nvSpPr>
        <p:spPr>
          <a:xfrm>
            <a:off x="6082967" y="607163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FFD68-2BA5-A00F-907E-E3FE81891C8A}"/>
              </a:ext>
            </a:extLst>
          </p:cNvPr>
          <p:cNvSpPr/>
          <p:nvPr/>
        </p:nvSpPr>
        <p:spPr>
          <a:xfrm>
            <a:off x="11128788" y="606742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9D4116-A5C2-39AC-8F57-59FA4B28B076}"/>
              </a:ext>
            </a:extLst>
          </p:cNvPr>
          <p:cNvSpPr/>
          <p:nvPr/>
        </p:nvSpPr>
        <p:spPr>
          <a:xfrm>
            <a:off x="7083199" y="6057320"/>
            <a:ext cx="252000" cy="25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060850-F252-C925-A76B-58ABC8A14447}"/>
              </a:ext>
            </a:extLst>
          </p:cNvPr>
          <p:cNvSpPr/>
          <p:nvPr/>
        </p:nvSpPr>
        <p:spPr>
          <a:xfrm>
            <a:off x="8098318" y="606742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E5A692-44DD-B3D8-3115-F5C3B428F12C}"/>
              </a:ext>
            </a:extLst>
          </p:cNvPr>
          <p:cNvSpPr/>
          <p:nvPr/>
        </p:nvSpPr>
        <p:spPr>
          <a:xfrm>
            <a:off x="9113437" y="6067427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844E31-BEF7-AE3D-61AA-9E979C4492F4}"/>
              </a:ext>
            </a:extLst>
          </p:cNvPr>
          <p:cNvSpPr/>
          <p:nvPr/>
        </p:nvSpPr>
        <p:spPr>
          <a:xfrm>
            <a:off x="10128556" y="6072543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CD2E27-68C7-6AB3-DB52-1D914254AE24}"/>
              </a:ext>
            </a:extLst>
          </p:cNvPr>
          <p:cNvSpPr/>
          <p:nvPr/>
        </p:nvSpPr>
        <p:spPr>
          <a:xfrm>
            <a:off x="5080356" y="6071636"/>
            <a:ext cx="180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E175EEE-20D3-18B8-256B-4D2B5B0E5E16}"/>
              </a:ext>
            </a:extLst>
          </p:cNvPr>
          <p:cNvSpPr txBox="1"/>
          <p:nvPr/>
        </p:nvSpPr>
        <p:spPr>
          <a:xfrm>
            <a:off x="166852" y="1118705"/>
            <a:ext cx="2389439" cy="554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The Allies</a:t>
            </a:r>
            <a:r>
              <a:rPr lang="it-IT" sz="2400" dirty="0">
                <a:latin typeface="Abadi" panose="020B0604020104020204" pitchFamily="34" charset="0"/>
                <a:cs typeface="Aharoni" panose="02010803020104030203" pitchFamily="2" charset="-79"/>
              </a:rPr>
              <a:t>: </a:t>
            </a:r>
            <a:r>
              <a:rPr lang="it-IT" sz="2200" dirty="0">
                <a:latin typeface="Abadi" panose="020B0604020104020204" pitchFamily="34" charset="0"/>
                <a:cs typeface="Aharoni" panose="02010803020104030203" pitchFamily="2" charset="-79"/>
              </a:rPr>
              <a:t>UK, USA, URSS, China.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Axis powers</a:t>
            </a:r>
            <a:r>
              <a:rPr lang="it-IT" sz="2400" dirty="0">
                <a:latin typeface="Abadi" panose="020B0604020104020204" pitchFamily="34" charset="0"/>
                <a:cs typeface="Aharoni" panose="02010803020104030203" pitchFamily="2" charset="-79"/>
              </a:rPr>
              <a:t>: </a:t>
            </a:r>
            <a:r>
              <a:rPr lang="it-IT" sz="2200" dirty="0">
                <a:latin typeface="Abadi" panose="020B0604020104020204" pitchFamily="34" charset="0"/>
                <a:cs typeface="Aharoni" panose="02010803020104030203" pitchFamily="2" charset="-79"/>
              </a:rPr>
              <a:t>Italy, Germany, Japan</a:t>
            </a:r>
            <a:r>
              <a:rPr lang="it-IT" sz="2400" dirty="0">
                <a:latin typeface="Abadi" panose="020B0604020104020204" pitchFamily="34" charset="0"/>
                <a:cs typeface="Aharoni" panose="02010803020104030203" pitchFamily="2" charset="-79"/>
              </a:rPr>
              <a:t>.</a:t>
            </a: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X Axis: </a:t>
            </a:r>
            <a:r>
              <a:rPr lang="it-IT" sz="2200" dirty="0">
                <a:latin typeface="Abadi" panose="020B0604020104020204" pitchFamily="34" charset="0"/>
                <a:cs typeface="Aharoni" panose="02010803020104030203" pitchFamily="2" charset="-79"/>
              </a:rPr>
              <a:t>months of a year.</a:t>
            </a:r>
          </a:p>
          <a:p>
            <a:pPr>
              <a:lnSpc>
                <a:spcPct val="90000"/>
              </a:lnSpc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Y Axis: </a:t>
            </a:r>
            <a:r>
              <a:rPr lang="it-IT" sz="2200" dirty="0">
                <a:latin typeface="Abadi" panose="020B0604020104020204" pitchFamily="34" charset="0"/>
                <a:cs typeface="Aharoni" panose="02010803020104030203" pitchFamily="2" charset="-79"/>
              </a:rPr>
              <a:t># victims.</a:t>
            </a:r>
            <a:endParaRPr lang="it-IT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endParaRPr lang="it-IT" sz="26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it-IT" sz="2600" dirty="0">
                <a:latin typeface="Abadi" panose="020B0604020104020204" pitchFamily="34" charset="0"/>
                <a:cs typeface="Aharoni" panose="02010803020104030203" pitchFamily="2" charset="-79"/>
              </a:rPr>
              <a:t>  Slider: </a:t>
            </a:r>
          </a:p>
          <a:p>
            <a:pPr>
              <a:lnSpc>
                <a:spcPct val="90000"/>
              </a:lnSpc>
            </a:pPr>
            <a:r>
              <a:rPr lang="it-IT" sz="2200" dirty="0">
                <a:latin typeface="Abadi" panose="020B0604020104020204" pitchFamily="34" charset="0"/>
                <a:cs typeface="Aharoni" panose="02010803020104030203" pitchFamily="2" charset="-79"/>
              </a:rPr>
              <a:t>  years of war.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FBDB6-EF90-5BF1-DB9A-6BF7AF365C13}"/>
              </a:ext>
            </a:extLst>
          </p:cNvPr>
          <p:cNvCxnSpPr>
            <a:cxnSpLocks/>
          </p:cNvCxnSpPr>
          <p:nvPr/>
        </p:nvCxnSpPr>
        <p:spPr>
          <a:xfrm flipV="1">
            <a:off x="4258189" y="6167953"/>
            <a:ext cx="6870599" cy="421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9B7B08-16CA-6650-6C87-9F51E90D5592}"/>
              </a:ext>
            </a:extLst>
          </p:cNvPr>
          <p:cNvSpPr txBox="1"/>
          <p:nvPr/>
        </p:nvSpPr>
        <p:spPr>
          <a:xfrm>
            <a:off x="3772326" y="6353984"/>
            <a:ext cx="79387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1939        1940         1941         1942         1943         1944        1945        1946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1E0197-3A16-89B9-F60A-79273FB22B6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187228" y="6145030"/>
            <a:ext cx="2895971" cy="3829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1B434BD-ACF0-3F15-ABCB-2CEA6C8F6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089994"/>
              </p:ext>
            </p:extLst>
          </p:nvPr>
        </p:nvGraphicFramePr>
        <p:xfrm>
          <a:off x="2854052" y="908720"/>
          <a:ext cx="8856983" cy="507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5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41B11D-A728-35A1-30A9-507BD8CF016F}"/>
              </a:ext>
            </a:extLst>
          </p:cNvPr>
          <p:cNvSpPr txBox="1">
            <a:spLocks/>
          </p:cNvSpPr>
          <p:nvPr/>
        </p:nvSpPr>
        <p:spPr>
          <a:xfrm>
            <a:off x="117748" y="-88958"/>
            <a:ext cx="11953328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sz="3200" b="0" kern="1200" cap="all" baseline="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Comparison of RELATIVE AND ABSOLUTE VICTIMS AS %      –</a:t>
            </a:r>
            <a:r>
              <a:rPr lang="it-IT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3200" b="0" kern="1200" cap="all" baseline="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C87A4-82D2-F488-2FF2-190786A984BD}"/>
              </a:ext>
            </a:extLst>
          </p:cNvPr>
          <p:cNvSpPr txBox="1"/>
          <p:nvPr/>
        </p:nvSpPr>
        <p:spPr>
          <a:xfrm>
            <a:off x="287312" y="1484784"/>
            <a:ext cx="27972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200" dirty="0">
                <a:latin typeface="Abadi" panose="020B0604020104020204" pitchFamily="34" charset="0"/>
              </a:rPr>
              <a:t>Radio button to navigate among these options: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4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badi" panose="020B0604020104020204" pitchFamily="34" charset="0"/>
              </a:rPr>
              <a:t>Total victims.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badi" panose="020B0604020104020204" pitchFamily="34" charset="0"/>
              </a:rPr>
              <a:t>Percentage of victims compare to the entire population for each country.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badi" panose="020B0604020104020204" pitchFamily="34" charset="0"/>
              </a:rPr>
              <a:t>Percentage of victims compare to the total of victims for each country.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52D083-25E4-F406-F12D-0254D81F3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891791"/>
              </p:ext>
            </p:extLst>
          </p:nvPr>
        </p:nvGraphicFramePr>
        <p:xfrm>
          <a:off x="2998068" y="2033087"/>
          <a:ext cx="8903445" cy="460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AD0E46-34C4-5422-02E1-765A87CDAED9}"/>
              </a:ext>
            </a:extLst>
          </p:cNvPr>
          <p:cNvSpPr txBox="1"/>
          <p:nvPr/>
        </p:nvSpPr>
        <p:spPr>
          <a:xfrm>
            <a:off x="4560668" y="1617862"/>
            <a:ext cx="75104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Abadi" panose="020B0604020104020204" pitchFamily="34" charset="0"/>
              </a:rPr>
              <a:t>Total victims       Victims as % of population in 1939        Victims as % of total death in 2WW</a:t>
            </a:r>
            <a:endParaRPr lang="it-IT" sz="2400" dirty="0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A4B9E4-962E-E65E-0DDA-0B144F3275F6}"/>
              </a:ext>
            </a:extLst>
          </p:cNvPr>
          <p:cNvSpPr/>
          <p:nvPr/>
        </p:nvSpPr>
        <p:spPr>
          <a:xfrm>
            <a:off x="5734372" y="1686936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E56496-088D-8973-7A75-9EE89F03DDC9}"/>
              </a:ext>
            </a:extLst>
          </p:cNvPr>
          <p:cNvSpPr/>
          <p:nvPr/>
        </p:nvSpPr>
        <p:spPr>
          <a:xfrm>
            <a:off x="4367813" y="1673289"/>
            <a:ext cx="144000" cy="144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87B631-4F87-E0E7-3856-4280935681F0}"/>
              </a:ext>
            </a:extLst>
          </p:cNvPr>
          <p:cNvSpPr/>
          <p:nvPr/>
        </p:nvSpPr>
        <p:spPr>
          <a:xfrm>
            <a:off x="8932558" y="167328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7347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96C4E3F-3049-409A-8903-0FF40836E01F}"/>
              </a:ext>
            </a:extLst>
          </p:cNvPr>
          <p:cNvSpPr txBox="1">
            <a:spLocks/>
          </p:cNvSpPr>
          <p:nvPr/>
        </p:nvSpPr>
        <p:spPr>
          <a:xfrm>
            <a:off x="268330" y="168345"/>
            <a:ext cx="11652163" cy="109025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Victims for each country: Soldiers vs civilianS - stacked bar chart</a:t>
            </a:r>
            <a:r>
              <a:rPr lang="it-IT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681C81-67DC-3F9B-A804-F0D2389B4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250187"/>
              </p:ext>
            </p:extLst>
          </p:nvPr>
        </p:nvGraphicFramePr>
        <p:xfrm>
          <a:off x="2926060" y="1226093"/>
          <a:ext cx="8568952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E4116A-1537-3CEA-AB1E-E94F92911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4" y="2409602"/>
            <a:ext cx="2652658" cy="3539678"/>
          </a:xfrm>
          <a:prstGeom prst="rect">
            <a:avLst/>
          </a:prstGeom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D62F3F-6BF7-8B2D-CDC1-EAF922C4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3" y="1754626"/>
            <a:ext cx="2136942" cy="654976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FC6D64E-418B-154E-9EA7-B6BF39A50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35" y="1754626"/>
            <a:ext cx="520817" cy="6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3CC5CD-B12C-A522-3A98-E37166E13A70}"/>
              </a:ext>
            </a:extLst>
          </p:cNvPr>
          <p:cNvSpPr/>
          <p:nvPr/>
        </p:nvSpPr>
        <p:spPr>
          <a:xfrm>
            <a:off x="8758708" y="1772816"/>
            <a:ext cx="2448272" cy="2448272"/>
          </a:xfrm>
          <a:prstGeom prst="roundRect">
            <a:avLst/>
          </a:prstGeom>
          <a:gradFill flip="none" rotWithShape="1">
            <a:gsLst>
              <a:gs pos="48000">
                <a:schemeClr val="bg1"/>
              </a:gs>
              <a:gs pos="28000">
                <a:schemeClr val="bg1"/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79AC290-00A7-CE2B-0EA3-4FE577845ED9}"/>
              </a:ext>
            </a:extLst>
          </p:cNvPr>
          <p:cNvSpPr txBox="1">
            <a:spLocks/>
          </p:cNvSpPr>
          <p:nvPr/>
        </p:nvSpPr>
        <p:spPr>
          <a:xfrm>
            <a:off x="268330" y="168345"/>
            <a:ext cx="11652163" cy="109025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Victims caused by Holocaust – Pie chart</a:t>
            </a:r>
            <a:r>
              <a:rPr lang="it-IT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4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it-IT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2E85D-4958-C49D-B8BF-CD584D06BC7E}"/>
              </a:ext>
            </a:extLst>
          </p:cNvPr>
          <p:cNvSpPr/>
          <p:nvPr/>
        </p:nvSpPr>
        <p:spPr>
          <a:xfrm>
            <a:off x="3070076" y="3284983"/>
            <a:ext cx="864096" cy="2880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E0512A-976B-D969-B332-1DCB79DAA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42278"/>
              </p:ext>
            </p:extLst>
          </p:nvPr>
        </p:nvGraphicFramePr>
        <p:xfrm>
          <a:off x="1125860" y="1208669"/>
          <a:ext cx="6912768" cy="5012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79271B-E0A0-D31D-2117-8300F501BB51}"/>
              </a:ext>
            </a:extLst>
          </p:cNvPr>
          <p:cNvSpPr txBox="1"/>
          <p:nvPr/>
        </p:nvSpPr>
        <p:spPr>
          <a:xfrm>
            <a:off x="8926503" y="2061630"/>
            <a:ext cx="2151195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latin typeface="Abadi" panose="020B0604020104020204" pitchFamily="34" charset="0"/>
              </a:rPr>
              <a:t>HUNGARY</a:t>
            </a:r>
            <a:r>
              <a:rPr lang="it-IT" sz="2400" dirty="0">
                <a:latin typeface="Abadi" panose="020B060402010402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it-IT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Number of deaths : 600.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badi" panose="020B0604020104020204" pitchFamily="34" charset="0"/>
              </a:rPr>
              <a:t>Percentage: 2%;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553C3F-1DD6-A859-9CC4-52EF28F5B820}"/>
              </a:ext>
            </a:extLst>
          </p:cNvPr>
          <p:cNvSpPr/>
          <p:nvPr/>
        </p:nvSpPr>
        <p:spPr>
          <a:xfrm>
            <a:off x="7534572" y="2924944"/>
            <a:ext cx="678566" cy="576064"/>
          </a:xfrm>
          <a:prstGeom prst="rightArrow">
            <a:avLst/>
          </a:prstGeom>
          <a:gradFill flip="none" rotWithShape="1">
            <a:gsLst>
              <a:gs pos="48000">
                <a:schemeClr val="bg1"/>
              </a:gs>
              <a:gs pos="28000">
                <a:schemeClr val="bg1"/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1212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zione Planisfero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572_TF02804891" id="{7970B4CB-BB54-4717-821C-1315DDD2D362}" vid="{6311AD1F-4477-4639-B11E-F9DB3196F485}"/>
    </a:ext>
  </a:extLst>
</a:theme>
</file>

<file path=ppt/theme/theme2.xml><?xml version="1.0" encoding="utf-8"?>
<a:theme xmlns:a="http://schemas.openxmlformats.org/drawingml/2006/main" name="Tema di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Cartine del mondo, presentazione Planisfero (widescreen)</Template>
  <TotalTime>1675</TotalTime>
  <Words>892</Words>
  <Application>Microsoft Office PowerPoint</Application>
  <PresentationFormat>Custom</PresentationFormat>
  <Paragraphs>124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Aharoni</vt:lpstr>
      <vt:lpstr>Arial</vt:lpstr>
      <vt:lpstr>Century Gothic</vt:lpstr>
      <vt:lpstr>Presentazione Planisfero 16:9</vt:lpstr>
      <vt:lpstr>World War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War II</dc:title>
  <dc:creator>camillina bianchi</dc:creator>
  <cp:lastModifiedBy>cati lupo</cp:lastModifiedBy>
  <cp:revision>123</cp:revision>
  <dcterms:created xsi:type="dcterms:W3CDTF">2021-01-31T19:51:10Z</dcterms:created>
  <dcterms:modified xsi:type="dcterms:W3CDTF">2022-11-23T17:25:21Z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