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59" r:id="rId6"/>
    <p:sldId id="260" r:id="rId7"/>
    <p:sldId id="261" r:id="rId8"/>
    <p:sldId id="262" r:id="rId9"/>
    <p:sldId id="263" r:id="rId10"/>
    <p:sldId id="274" r:id="rId11"/>
    <p:sldId id="269" r:id="rId12"/>
    <p:sldId id="271" r:id="rId13"/>
    <p:sldId id="272" r:id="rId14"/>
    <p:sldId id="267" r:id="rId15"/>
    <p:sldId id="273" r:id="rId1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27" autoAdjust="0"/>
  </p:normalViewPr>
  <p:slideViewPr>
    <p:cSldViewPr snapToGrid="0" snapToObjects="1"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notebook\Downloads\articulosNaturatu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Trabajo%20Joven%20Investigador%20Unibague\Naturatu\Trabajos_dirigidosNaturatu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Trabajo%20Joven%20Investigador%20Unibague\Naturatu\Trabajos_dirigidosNaturatu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er\Downloads\Facultad_de_Ciencias\InfoIntegrantesCvLAC_Trabajos_Dirigido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notebook\Downloads\articulosNaturatu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er\Downloads\Facultad_de_Ciencias\InfoIntegrantesCvLAC_Articul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Trabajo%20Joven%20Investigador%20Unibague\Naturatu\Capitulos_de_libroNaturatu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Trabajo%20Joven%20Investigador%20Unibague\Naturatu\Capitulos_de_libroNaturatu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er\Downloads\Facultad_de_Ciencias\InfoIntegrantesCvLAC_Cap_de_Libr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Trabajo%20Joven%20Investigador%20Unibague\Naturatu\ProyectosDeIntegrantesNaturatu2018_202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Trabajo%20Joven%20Investigador%20Unibague\Naturatu\ProyectosDeIntegrantesNaturatu2018_202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Trabajo%20Joven%20Investigador%20Unibague\Naturatu\Trabajos_dirigidosNaturatu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Total de artículos por área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'[articulosNaturatu2.xlsx]Articulos Area'!$I$129</c:f>
              <c:strCache>
                <c:ptCount val="1"/>
                <c:pt idx="0">
                  <c:v>Matemáticas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'[articulosNaturatu2.xlsx]Articulos Area'!$J$128:$N$128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'[articulosNaturatu2.xlsx]Articulos Area'!$J$129:$N$129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FD-44DF-9DE0-863BF71EF19C}"/>
            </c:ext>
          </c:extLst>
        </c:ser>
        <c:ser>
          <c:idx val="1"/>
          <c:order val="1"/>
          <c:tx>
            <c:strRef>
              <c:f>'[articulosNaturatu2.xlsx]Articulos Area'!$I$130</c:f>
              <c:strCache>
                <c:ptCount val="1"/>
                <c:pt idx="0">
                  <c:v>Física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'[articulosNaturatu2.xlsx]Articulos Area'!$J$128:$N$128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'[articulosNaturatu2.xlsx]Articulos Area'!$J$130:$N$130</c:f>
              <c:numCache>
                <c:formatCode>General</c:formatCode>
                <c:ptCount val="5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FD-44DF-9DE0-863BF71EF19C}"/>
            </c:ext>
          </c:extLst>
        </c:ser>
        <c:ser>
          <c:idx val="2"/>
          <c:order val="2"/>
          <c:tx>
            <c:strRef>
              <c:f>'[articulosNaturatu2.xlsx]Articulos Area'!$I$131</c:f>
              <c:strCache>
                <c:ptCount val="1"/>
                <c:pt idx="0">
                  <c:v>Biología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'[articulosNaturatu2.xlsx]Articulos Area'!$J$128:$N$128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'[articulosNaturatu2.xlsx]Articulos Area'!$J$131:$N$131</c:f>
              <c:numCache>
                <c:formatCode>General</c:formatCode>
                <c:ptCount val="5"/>
                <c:pt idx="0">
                  <c:v>18</c:v>
                </c:pt>
                <c:pt idx="1">
                  <c:v>14</c:v>
                </c:pt>
                <c:pt idx="2">
                  <c:v>12</c:v>
                </c:pt>
                <c:pt idx="3">
                  <c:v>9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FD-44DF-9DE0-863BF71EF19C}"/>
            </c:ext>
          </c:extLst>
        </c:ser>
        <c:ser>
          <c:idx val="3"/>
          <c:order val="3"/>
          <c:tx>
            <c:strRef>
              <c:f>'[articulosNaturatu2.xlsx]Articulos Area'!$I$132</c:f>
              <c:strCache>
                <c:ptCount val="1"/>
                <c:pt idx="0">
                  <c:v>Química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'[articulosNaturatu2.xlsx]Articulos Area'!$J$128:$N$128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'[articulosNaturatu2.xlsx]Articulos Area'!$J$132:$N$132</c:f>
              <c:numCache>
                <c:formatCode>General</c:formatCode>
                <c:ptCount val="5"/>
                <c:pt idx="0">
                  <c:v>15</c:v>
                </c:pt>
                <c:pt idx="1">
                  <c:v>6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FD-44DF-9DE0-863BF71EF19C}"/>
            </c:ext>
          </c:extLst>
        </c:ser>
        <c:ser>
          <c:idx val="4"/>
          <c:order val="4"/>
          <c:tx>
            <c:strRef>
              <c:f>'[articulosNaturatu2.xlsx]Articulos Area'!$I$133</c:f>
              <c:strCache>
                <c:ptCount val="1"/>
                <c:pt idx="0">
                  <c:v>Ciencias Sociales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'[articulosNaturatu2.xlsx]Articulos Area'!$J$128:$N$128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'[articulosNaturatu2.xlsx]Articulos Area'!$J$133:$N$133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FD-44DF-9DE0-863BF71EF1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03331183"/>
        <c:axId val="1003337423"/>
      </c:barChart>
      <c:catAx>
        <c:axId val="1003331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Años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03337423"/>
        <c:crosses val="autoZero"/>
        <c:auto val="1"/>
        <c:lblAlgn val="ctr"/>
        <c:lblOffset val="100"/>
        <c:noMultiLvlLbl val="0"/>
      </c:catAx>
      <c:valAx>
        <c:axId val="100333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Número artículos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03331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Trabajos de Maestría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PorArea!$J$206</c:f>
              <c:strCache>
                <c:ptCount val="1"/>
                <c:pt idx="0">
                  <c:v>Matemáticas/Estadística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PorArea!$K$205:$O$205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PorArea!$K$206:$O$206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1C-47E0-AB4E-575582409F43}"/>
            </c:ext>
          </c:extLst>
        </c:ser>
        <c:ser>
          <c:idx val="1"/>
          <c:order val="1"/>
          <c:tx>
            <c:strRef>
              <c:f>PorArea!$J$207</c:f>
              <c:strCache>
                <c:ptCount val="1"/>
                <c:pt idx="0">
                  <c:v>Física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PorArea!$K$205:$O$205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PorArea!$K$207:$O$207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1C-47E0-AB4E-575582409F43}"/>
            </c:ext>
          </c:extLst>
        </c:ser>
        <c:ser>
          <c:idx val="2"/>
          <c:order val="2"/>
          <c:tx>
            <c:strRef>
              <c:f>PorArea!$J$208</c:f>
              <c:strCache>
                <c:ptCount val="1"/>
                <c:pt idx="0">
                  <c:v>Biología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PorArea!$K$205:$O$205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PorArea!$K$208:$O$208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1C-47E0-AB4E-575582409F43}"/>
            </c:ext>
          </c:extLst>
        </c:ser>
        <c:ser>
          <c:idx val="3"/>
          <c:order val="3"/>
          <c:tx>
            <c:strRef>
              <c:f>PorArea!$J$209</c:f>
              <c:strCache>
                <c:ptCount val="1"/>
                <c:pt idx="0">
                  <c:v>Química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PorArea!$K$205:$O$205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PorArea!$K$209:$O$209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1C-47E0-AB4E-575582409F43}"/>
            </c:ext>
          </c:extLst>
        </c:ser>
        <c:ser>
          <c:idx val="4"/>
          <c:order val="4"/>
          <c:tx>
            <c:strRef>
              <c:f>PorArea!$J$210</c:f>
              <c:strCache>
                <c:ptCount val="1"/>
                <c:pt idx="0">
                  <c:v>Ciencias Sociales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PorArea!$K$205:$O$205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PorArea!$K$210:$O$210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1C-47E0-AB4E-575582409F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5234472"/>
        <c:axId val="415234864"/>
      </c:barChart>
      <c:catAx>
        <c:axId val="415234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Año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15234864"/>
        <c:crosses val="autoZero"/>
        <c:auto val="1"/>
        <c:lblAlgn val="ctr"/>
        <c:lblOffset val="100"/>
        <c:noMultiLvlLbl val="0"/>
      </c:catAx>
      <c:valAx>
        <c:axId val="4152348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Número de Trabajos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crossAx val="41523447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Tesis</a:t>
            </a:r>
            <a:r>
              <a:rPr lang="es-CO" baseline="0"/>
              <a:t> de Doctorado</a:t>
            </a:r>
            <a:endParaRPr lang="es-C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PorArea!$J$214</c:f>
              <c:strCache>
                <c:ptCount val="1"/>
                <c:pt idx="0">
                  <c:v>Matemáticas/Estadística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PorArea!$K$213:$O$213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PorArea!$K$214:$O$214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A8-490A-A019-E55F8A9DFFB4}"/>
            </c:ext>
          </c:extLst>
        </c:ser>
        <c:ser>
          <c:idx val="1"/>
          <c:order val="1"/>
          <c:tx>
            <c:strRef>
              <c:f>PorArea!$J$215</c:f>
              <c:strCache>
                <c:ptCount val="1"/>
                <c:pt idx="0">
                  <c:v>Física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PorArea!$K$213:$O$213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PorArea!$K$215:$O$215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A8-490A-A019-E55F8A9DFFB4}"/>
            </c:ext>
          </c:extLst>
        </c:ser>
        <c:ser>
          <c:idx val="2"/>
          <c:order val="2"/>
          <c:tx>
            <c:strRef>
              <c:f>PorArea!$J$216</c:f>
              <c:strCache>
                <c:ptCount val="1"/>
                <c:pt idx="0">
                  <c:v>Biología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PorArea!$K$213:$O$213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PorArea!$K$216:$O$216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A8-490A-A019-E55F8A9DFFB4}"/>
            </c:ext>
          </c:extLst>
        </c:ser>
        <c:ser>
          <c:idx val="3"/>
          <c:order val="3"/>
          <c:tx>
            <c:strRef>
              <c:f>PorArea!$J$217</c:f>
              <c:strCache>
                <c:ptCount val="1"/>
                <c:pt idx="0">
                  <c:v>Química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PorArea!$K$213:$O$213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PorArea!$K$217:$O$217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A8-490A-A019-E55F8A9DFFB4}"/>
            </c:ext>
          </c:extLst>
        </c:ser>
        <c:ser>
          <c:idx val="4"/>
          <c:order val="4"/>
          <c:tx>
            <c:strRef>
              <c:f>PorArea!$J$218</c:f>
              <c:strCache>
                <c:ptCount val="1"/>
                <c:pt idx="0">
                  <c:v>Ciencias Sociales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PorArea!$K$213:$O$213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PorArea!$K$218:$O$218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A8-490A-A019-E55F8A9DF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8145936"/>
        <c:axId val="248146328"/>
      </c:barChart>
      <c:catAx>
        <c:axId val="24814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Año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48146328"/>
        <c:crosses val="autoZero"/>
        <c:auto val="1"/>
        <c:lblAlgn val="ctr"/>
        <c:lblOffset val="100"/>
        <c:noMultiLvlLbl val="0"/>
      </c:catAx>
      <c:valAx>
        <c:axId val="2481463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Número de Trabajos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crossAx val="248145936"/>
        <c:crosses val="autoZero"/>
        <c:crossBetween val="between"/>
        <c:majorUnit val="0.4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Total de trabajos Dirigidos (Fac.)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TotalDeTrabajosEmpezados!$B$3</c:f>
              <c:strCache>
                <c:ptCount val="1"/>
                <c:pt idx="0">
                  <c:v>Trabajos de grado de pregrado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TotalDeTrabajosEmpezados!$D$2:$H$2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TotalDeTrabajosEmpezados!$D$3:$H$3</c:f>
              <c:numCache>
                <c:formatCode>General</c:formatCode>
                <c:ptCount val="5"/>
                <c:pt idx="1">
                  <c:v>3</c:v>
                </c:pt>
                <c:pt idx="2">
                  <c:v>13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73-447D-9A57-027C58179111}"/>
            </c:ext>
          </c:extLst>
        </c:ser>
        <c:ser>
          <c:idx val="1"/>
          <c:order val="1"/>
          <c:tx>
            <c:strRef>
              <c:f>TotalDeTrabajosEmpezados!$B$4</c:f>
              <c:strCache>
                <c:ptCount val="1"/>
                <c:pt idx="0">
                  <c:v>Trabajo de grado de maestría o especialidad clínica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TotalDeTrabajosEmpezados!$D$2:$H$2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TotalDeTrabajosEmpezados!$D$4:$H$4</c:f>
              <c:numCache>
                <c:formatCode>General</c:formatCode>
                <c:ptCount val="5"/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73-447D-9A57-027C58179111}"/>
            </c:ext>
          </c:extLst>
        </c:ser>
        <c:ser>
          <c:idx val="2"/>
          <c:order val="2"/>
          <c:tx>
            <c:strRef>
              <c:f>TotalDeTrabajosEmpezados!$B$5</c:f>
              <c:strCache>
                <c:ptCount val="1"/>
                <c:pt idx="0">
                  <c:v>Tesis de doctorado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TotalDeTrabajosEmpezados!$D$2:$H$2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TotalDeTrabajosEmpezados!$D$5:$H$5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BB73-447D-9A57-027C581791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6655688"/>
        <c:axId val="226653336"/>
      </c:barChart>
      <c:catAx>
        <c:axId val="226655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Año de inicio del trabajo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26653336"/>
        <c:crosses val="autoZero"/>
        <c:auto val="1"/>
        <c:lblAlgn val="ctr"/>
        <c:lblOffset val="100"/>
        <c:noMultiLvlLbl val="0"/>
      </c:catAx>
      <c:valAx>
        <c:axId val="2266533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Número de trabajos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crossAx val="226655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Total de artículos publicados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'[articulosNaturatu2.xlsx]Articulos Area'!$B$124:$F$124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'[articulosNaturatu2.xlsx]Articulos Area'!$B$125:$F$125</c:f>
              <c:numCache>
                <c:formatCode>General</c:formatCode>
                <c:ptCount val="5"/>
                <c:pt idx="0">
                  <c:v>34</c:v>
                </c:pt>
                <c:pt idx="1">
                  <c:v>23</c:v>
                </c:pt>
                <c:pt idx="2">
                  <c:v>23</c:v>
                </c:pt>
                <c:pt idx="3">
                  <c:v>11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06-4F4C-BB17-C12F3947BC9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3782520"/>
        <c:axId val="233782912"/>
      </c:barChart>
      <c:catAx>
        <c:axId val="233782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Año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33782912"/>
        <c:crosses val="autoZero"/>
        <c:auto val="1"/>
        <c:lblAlgn val="ctr"/>
        <c:lblOffset val="100"/>
        <c:noMultiLvlLbl val="0"/>
      </c:catAx>
      <c:valAx>
        <c:axId val="2337829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Número de artículos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crossAx val="23378252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Total de artículos publicados (Fac.)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TotalArtPubli!$E$4:$I$4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TotalArtPubli!$E$5:$I$5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E-4736-B6A0-D6FF8DE5E3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03524352"/>
        <c:axId val="303524744"/>
      </c:barChart>
      <c:catAx>
        <c:axId val="303524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Año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524744"/>
        <c:crosses val="autoZero"/>
        <c:auto val="1"/>
        <c:lblAlgn val="ctr"/>
        <c:lblOffset val="100"/>
        <c:noMultiLvlLbl val="0"/>
      </c:catAx>
      <c:valAx>
        <c:axId val="3035247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Número de artículos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crossAx val="30352435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Total de capítulos</a:t>
            </a:r>
            <a:r>
              <a:rPr lang="es-CO" baseline="0"/>
              <a:t> de libros publicados por área</a:t>
            </a:r>
            <a:endParaRPr lang="es-C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CapDeLibrosAreas!$E$34</c:f>
              <c:strCache>
                <c:ptCount val="1"/>
                <c:pt idx="0">
                  <c:v>Matemáticas/Estadística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CapDeLibrosAreas!$F$33:$J$33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CapDeLibrosAreas!$F$34:$J$34</c:f>
              <c:numCache>
                <c:formatCode>General</c:formatCode>
                <c:ptCount val="5"/>
                <c:pt idx="0">
                  <c:v>3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1B-4925-9B2F-0DF64BA92FBD}"/>
            </c:ext>
          </c:extLst>
        </c:ser>
        <c:ser>
          <c:idx val="1"/>
          <c:order val="1"/>
          <c:tx>
            <c:strRef>
              <c:f>CapDeLibrosAreas!$E$35</c:f>
              <c:strCache>
                <c:ptCount val="1"/>
                <c:pt idx="0">
                  <c:v>Física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CapDeLibrosAreas!$F$33:$J$33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CapDeLibrosAreas!$F$35:$J$35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1B-4925-9B2F-0DF64BA92FBD}"/>
            </c:ext>
          </c:extLst>
        </c:ser>
        <c:ser>
          <c:idx val="2"/>
          <c:order val="2"/>
          <c:tx>
            <c:strRef>
              <c:f>CapDeLibrosAreas!$E$36</c:f>
              <c:strCache>
                <c:ptCount val="1"/>
                <c:pt idx="0">
                  <c:v>Biología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CapDeLibrosAreas!$F$33:$J$33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CapDeLibrosAreas!$F$36:$J$36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1B-4925-9B2F-0DF64BA92FBD}"/>
            </c:ext>
          </c:extLst>
        </c:ser>
        <c:ser>
          <c:idx val="3"/>
          <c:order val="3"/>
          <c:tx>
            <c:strRef>
              <c:f>CapDeLibrosAreas!$E$37</c:f>
              <c:strCache>
                <c:ptCount val="1"/>
                <c:pt idx="0">
                  <c:v>Química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CapDeLibrosAreas!$F$33:$J$33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CapDeLibrosAreas!$F$37:$J$37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1B-4925-9B2F-0DF64BA92FBD}"/>
            </c:ext>
          </c:extLst>
        </c:ser>
        <c:ser>
          <c:idx val="4"/>
          <c:order val="4"/>
          <c:tx>
            <c:strRef>
              <c:f>CapDeLibrosAreas!$E$38</c:f>
              <c:strCache>
                <c:ptCount val="1"/>
                <c:pt idx="0">
                  <c:v>Ciencias Sociales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CapDeLibrosAreas!$F$33:$J$33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CapDeLibrosAreas!$F$38:$J$38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1B-4925-9B2F-0DF64BA92F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2537696"/>
        <c:axId val="252539264"/>
      </c:barChart>
      <c:catAx>
        <c:axId val="252537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Año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52539264"/>
        <c:crosses val="autoZero"/>
        <c:auto val="1"/>
        <c:lblAlgn val="ctr"/>
        <c:lblOffset val="100"/>
        <c:noMultiLvlLbl val="0"/>
      </c:catAx>
      <c:valAx>
        <c:axId val="2525392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Número de Capítulos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crossAx val="25253769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Total de capitulos publicados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CapDeLibrosTotal!$B$42:$J$42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CapDeLibrosTotal!$B$43:$J$43</c:f>
              <c:numCache>
                <c:formatCode>General</c:formatCode>
                <c:ptCount val="5"/>
                <c:pt idx="0">
                  <c:v>8</c:v>
                </c:pt>
                <c:pt idx="1">
                  <c:v>2</c:v>
                </c:pt>
                <c:pt idx="2">
                  <c:v>6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81-48ED-80C1-43BBFF051F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4588232"/>
        <c:axId val="204585488"/>
      </c:barChart>
      <c:catAx>
        <c:axId val="204588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Año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04585488"/>
        <c:crosses val="autoZero"/>
        <c:auto val="1"/>
        <c:lblAlgn val="ctr"/>
        <c:lblOffset val="100"/>
        <c:noMultiLvlLbl val="0"/>
      </c:catAx>
      <c:valAx>
        <c:axId val="2045854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Número de Capítulos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crossAx val="20458823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Capítulos</a:t>
            </a:r>
            <a:r>
              <a:rPr lang="es-CO" baseline="0"/>
              <a:t> de libro (Fac.)</a:t>
            </a:r>
            <a:endParaRPr lang="es-C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InfoPorArea!$B$3</c:f>
              <c:strCache>
                <c:ptCount val="1"/>
                <c:pt idx="0">
                  <c:v>Matemáticas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InfoPorArea!$C$2:$H$2</c:f>
              <c:numCache>
                <c:formatCode>General</c:formatCod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</c:numCache>
            </c:numRef>
          </c:cat>
          <c:val>
            <c:numRef>
              <c:f>InfoPorArea!$C$3:$H$3</c:f>
              <c:numCache>
                <c:formatCode>General</c:formatCode>
                <c:ptCount val="6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6D-43B1-9553-14FBE98510A5}"/>
            </c:ext>
          </c:extLst>
        </c:ser>
        <c:ser>
          <c:idx val="1"/>
          <c:order val="1"/>
          <c:tx>
            <c:strRef>
              <c:f>InfoPorArea!$B$4</c:f>
              <c:strCache>
                <c:ptCount val="1"/>
                <c:pt idx="0">
                  <c:v>Física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InfoPorArea!$C$2:$H$2</c:f>
              <c:numCache>
                <c:formatCode>General</c:formatCod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</c:numCache>
            </c:numRef>
          </c:cat>
          <c:val>
            <c:numRef>
              <c:f>InfoPorArea!$C$4:$H$4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BC6D-43B1-9553-14FBE98510A5}"/>
            </c:ext>
          </c:extLst>
        </c:ser>
        <c:ser>
          <c:idx val="2"/>
          <c:order val="2"/>
          <c:tx>
            <c:strRef>
              <c:f>InfoPorArea!$B$5</c:f>
              <c:strCache>
                <c:ptCount val="1"/>
                <c:pt idx="0">
                  <c:v>Biología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InfoPorArea!$C$2:$H$2</c:f>
              <c:numCache>
                <c:formatCode>General</c:formatCod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</c:numCache>
            </c:numRef>
          </c:cat>
          <c:val>
            <c:numRef>
              <c:f>InfoPorArea!$C$5:$H$5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BC6D-43B1-9553-14FBE98510A5}"/>
            </c:ext>
          </c:extLst>
        </c:ser>
        <c:ser>
          <c:idx val="3"/>
          <c:order val="3"/>
          <c:tx>
            <c:strRef>
              <c:f>InfoPorArea!$B$6</c:f>
              <c:strCache>
                <c:ptCount val="1"/>
                <c:pt idx="0">
                  <c:v>Química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InfoPorArea!$C$2:$H$2</c:f>
              <c:numCache>
                <c:formatCode>General</c:formatCod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</c:numCache>
            </c:numRef>
          </c:cat>
          <c:val>
            <c:numRef>
              <c:f>InfoPorArea!$C$6:$H$6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3-BC6D-43B1-9553-14FBE98510A5}"/>
            </c:ext>
          </c:extLst>
        </c:ser>
        <c:ser>
          <c:idx val="4"/>
          <c:order val="4"/>
          <c:tx>
            <c:strRef>
              <c:f>InfoPorArea!$B$7</c:f>
              <c:strCache>
                <c:ptCount val="1"/>
                <c:pt idx="0">
                  <c:v>Ciencias Sociales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InfoPorArea!$C$2:$H$2</c:f>
              <c:numCache>
                <c:formatCode>General</c:formatCod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</c:numCache>
            </c:numRef>
          </c:cat>
          <c:val>
            <c:numRef>
              <c:f>InfoPorArea!$C$7:$H$7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4-BC6D-43B1-9553-14FBE98510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9620232"/>
        <c:axId val="219620616"/>
      </c:barChart>
      <c:catAx>
        <c:axId val="219620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Año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19620616"/>
        <c:crosses val="autoZero"/>
        <c:auto val="1"/>
        <c:lblAlgn val="ctr"/>
        <c:lblOffset val="100"/>
        <c:noMultiLvlLbl val="0"/>
      </c:catAx>
      <c:valAx>
        <c:axId val="219620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Número de Cap. de Libro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1962023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Total de proyectos activos. Excluyendo proyectos iniciados del 2017</a:t>
            </a:r>
            <a:r>
              <a:rPr lang="es-CO" baseline="0"/>
              <a:t> hacia atrás</a:t>
            </a:r>
            <a:endParaRPr lang="es-C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EstadProyectosAreas!$B$103</c:f>
              <c:strCache>
                <c:ptCount val="1"/>
                <c:pt idx="0">
                  <c:v>Matemáticas/Estadística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EstadProyectosAreas!$C$102:$G$102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EstadProyectosAreas!$C$103:$G$103</c:f>
              <c:numCache>
                <c:formatCode>General</c:formatCode>
                <c:ptCount val="5"/>
                <c:pt idx="0">
                  <c:v>5</c:v>
                </c:pt>
                <c:pt idx="1">
                  <c:v>7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74-4595-B0E2-616BB83A2C18}"/>
            </c:ext>
          </c:extLst>
        </c:ser>
        <c:ser>
          <c:idx val="1"/>
          <c:order val="1"/>
          <c:tx>
            <c:strRef>
              <c:f>EstadProyectosAreas!$B$104</c:f>
              <c:strCache>
                <c:ptCount val="1"/>
                <c:pt idx="0">
                  <c:v>Física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EstadProyectosAreas!$C$102:$G$102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EstadProyectosAreas!$C$104:$G$104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74-4595-B0E2-616BB83A2C18}"/>
            </c:ext>
          </c:extLst>
        </c:ser>
        <c:ser>
          <c:idx val="2"/>
          <c:order val="2"/>
          <c:tx>
            <c:strRef>
              <c:f>EstadProyectosAreas!$B$105</c:f>
              <c:strCache>
                <c:ptCount val="1"/>
                <c:pt idx="0">
                  <c:v>Biología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EstadProyectosAreas!$C$102:$G$102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EstadProyectosAreas!$C$105:$G$105</c:f>
              <c:numCache>
                <c:formatCode>General</c:formatCode>
                <c:ptCount val="5"/>
                <c:pt idx="0">
                  <c:v>20</c:v>
                </c:pt>
                <c:pt idx="1">
                  <c:v>12</c:v>
                </c:pt>
                <c:pt idx="2">
                  <c:v>11</c:v>
                </c:pt>
                <c:pt idx="3">
                  <c:v>20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74-4595-B0E2-616BB83A2C18}"/>
            </c:ext>
          </c:extLst>
        </c:ser>
        <c:ser>
          <c:idx val="3"/>
          <c:order val="3"/>
          <c:tx>
            <c:strRef>
              <c:f>EstadProyectosAreas!$B$106</c:f>
              <c:strCache>
                <c:ptCount val="1"/>
                <c:pt idx="0">
                  <c:v>Química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EstadProyectosAreas!$C$102:$G$102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EstadProyectosAreas!$C$106:$G$106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7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74-4595-B0E2-616BB83A2C18}"/>
            </c:ext>
          </c:extLst>
        </c:ser>
        <c:ser>
          <c:idx val="4"/>
          <c:order val="4"/>
          <c:tx>
            <c:strRef>
              <c:f>EstadProyectosAreas!$B$107</c:f>
              <c:strCache>
                <c:ptCount val="1"/>
                <c:pt idx="0">
                  <c:v>Ciencias Sociales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EstadProyectosAreas!$C$102:$G$102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EstadProyectosAreas!$C$107:$G$107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74-4595-B0E2-616BB83A2C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8708792"/>
        <c:axId val="248708008"/>
      </c:barChart>
      <c:catAx>
        <c:axId val="248708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Año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48708008"/>
        <c:crosses val="autoZero"/>
        <c:auto val="1"/>
        <c:lblAlgn val="ctr"/>
        <c:lblOffset val="100"/>
        <c:noMultiLvlLbl val="0"/>
      </c:catAx>
      <c:valAx>
        <c:axId val="2487080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Número de proyectos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crossAx val="248708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Participación</a:t>
            </a:r>
            <a:r>
              <a:rPr lang="es-CO" baseline="0"/>
              <a:t> en proyectos activos</a:t>
            </a:r>
            <a:endParaRPr lang="es-C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EstadProyectosTotales!$C$79:$G$79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EstadProyectosTotales!$C$84:$G$84</c:f>
              <c:numCache>
                <c:formatCode>General</c:formatCode>
                <c:ptCount val="5"/>
                <c:pt idx="0">
                  <c:v>27</c:v>
                </c:pt>
                <c:pt idx="1">
                  <c:v>23</c:v>
                </c:pt>
                <c:pt idx="2">
                  <c:v>21</c:v>
                </c:pt>
                <c:pt idx="3">
                  <c:v>33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E6-44CC-BAEC-F06AAD2CBE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5276472"/>
        <c:axId val="248708400"/>
      </c:barChart>
      <c:catAx>
        <c:axId val="205276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Año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48708400"/>
        <c:crosses val="autoZero"/>
        <c:auto val="1"/>
        <c:lblAlgn val="ctr"/>
        <c:lblOffset val="100"/>
        <c:noMultiLvlLbl val="0"/>
      </c:catAx>
      <c:valAx>
        <c:axId val="2487084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Número</a:t>
                </a:r>
                <a:r>
                  <a:rPr lang="es-CO" baseline="0"/>
                  <a:t> de proyectos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crossAx val="205276472"/>
        <c:crosses val="autoZero"/>
        <c:crossBetween val="between"/>
        <c:majorUnit val="8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Trabajos de pregrado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PorArea!$J$198</c:f>
              <c:strCache>
                <c:ptCount val="1"/>
                <c:pt idx="0">
                  <c:v>Matemáticas/Estadística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PorArea!$K$197:$O$197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PorArea!$K$198:$O$198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1D-4ED1-840C-AE894F15AC37}"/>
            </c:ext>
          </c:extLst>
        </c:ser>
        <c:ser>
          <c:idx val="1"/>
          <c:order val="1"/>
          <c:tx>
            <c:strRef>
              <c:f>PorArea!$J$199</c:f>
              <c:strCache>
                <c:ptCount val="1"/>
                <c:pt idx="0">
                  <c:v>Física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PorArea!$K$197:$O$197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PorArea!$K$199:$O$199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1D-4ED1-840C-AE894F15AC37}"/>
            </c:ext>
          </c:extLst>
        </c:ser>
        <c:ser>
          <c:idx val="2"/>
          <c:order val="2"/>
          <c:tx>
            <c:strRef>
              <c:f>PorArea!$J$200</c:f>
              <c:strCache>
                <c:ptCount val="1"/>
                <c:pt idx="0">
                  <c:v>Biología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PorArea!$K$197:$O$197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PorArea!$K$200:$O$200</c:f>
              <c:numCache>
                <c:formatCode>General</c:formatCode>
                <c:ptCount val="5"/>
                <c:pt idx="0">
                  <c:v>29</c:v>
                </c:pt>
                <c:pt idx="1">
                  <c:v>10</c:v>
                </c:pt>
                <c:pt idx="2">
                  <c:v>5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1D-4ED1-840C-AE894F15AC37}"/>
            </c:ext>
          </c:extLst>
        </c:ser>
        <c:ser>
          <c:idx val="3"/>
          <c:order val="3"/>
          <c:tx>
            <c:strRef>
              <c:f>PorArea!$J$201</c:f>
              <c:strCache>
                <c:ptCount val="1"/>
                <c:pt idx="0">
                  <c:v>Química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PorArea!$K$197:$O$197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PorArea!$K$201:$O$201</c:f>
              <c:numCache>
                <c:formatCode>General</c:formatCode>
                <c:ptCount val="5"/>
                <c:pt idx="0">
                  <c:v>14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1D-4ED1-840C-AE894F15AC37}"/>
            </c:ext>
          </c:extLst>
        </c:ser>
        <c:ser>
          <c:idx val="4"/>
          <c:order val="4"/>
          <c:tx>
            <c:strRef>
              <c:f>PorArea!$J$202</c:f>
              <c:strCache>
                <c:ptCount val="1"/>
                <c:pt idx="0">
                  <c:v>Ciencias Sociales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PorArea!$K$197:$O$197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PorArea!$K$202:$O$202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1D-4ED1-840C-AE894F15AC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5010248"/>
        <c:axId val="415009856"/>
      </c:barChart>
      <c:catAx>
        <c:axId val="415010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Año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15009856"/>
        <c:crosses val="autoZero"/>
        <c:auto val="1"/>
        <c:lblAlgn val="ctr"/>
        <c:lblOffset val="100"/>
        <c:noMultiLvlLbl val="0"/>
      </c:catAx>
      <c:valAx>
        <c:axId val="4150098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Número de trabajos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crossAx val="415010248"/>
        <c:crosses val="autoZero"/>
        <c:crossBetween val="between"/>
        <c:majorUnit val="8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29A4-4D06-9442-93A7-CCBE80DB672F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1346-9110-1446-8987-FBB04FC4C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712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29A4-4D06-9442-93A7-CCBE80DB672F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1346-9110-1446-8987-FBB04FC4C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5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29A4-4D06-9442-93A7-CCBE80DB672F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1346-9110-1446-8987-FBB04FC4C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7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29A4-4D06-9442-93A7-CCBE80DB672F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1346-9110-1446-8987-FBB04FC4C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26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29A4-4D06-9442-93A7-CCBE80DB672F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1346-9110-1446-8987-FBB04FC4C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91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29A4-4D06-9442-93A7-CCBE80DB672F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1346-9110-1446-8987-FBB04FC4C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90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29A4-4D06-9442-93A7-CCBE80DB672F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1346-9110-1446-8987-FBB04FC4C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542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29A4-4D06-9442-93A7-CCBE80DB672F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1346-9110-1446-8987-FBB04FC4C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99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29A4-4D06-9442-93A7-CCBE80DB672F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1346-9110-1446-8987-FBB04FC4C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18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29A4-4D06-9442-93A7-CCBE80DB672F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1346-9110-1446-8987-FBB04FC4C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21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29A4-4D06-9442-93A7-CCBE80DB672F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1346-9110-1446-8987-FBB04FC4C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252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929A4-4D06-9442-93A7-CCBE80DB672F}" type="datetimeFigureOut">
              <a:rPr lang="es-ES" smtClean="0"/>
              <a:t>02/08/2022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21346-9110-1446-8987-FBB04FC4C906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plantilla power point_Mesa de trabajo 1 copia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8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 descr="plantilla power point_Mesa de trabajo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14400" y="610150"/>
            <a:ext cx="78611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Resultados de productos de investigación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85800" y="3615247"/>
            <a:ext cx="7086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Jeferson Fdo. Piamba</a:t>
            </a:r>
          </a:p>
          <a:p>
            <a:r>
              <a:rPr lang="es-E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Camilo Eduardo Echeverry</a:t>
            </a:r>
          </a:p>
          <a:p>
            <a:r>
              <a:rPr lang="es-E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2  de agosto 2022</a:t>
            </a:r>
          </a:p>
          <a:p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3927919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937637"/>
              </p:ext>
            </p:extLst>
          </p:nvPr>
        </p:nvGraphicFramePr>
        <p:xfrm>
          <a:off x="1091383" y="501445"/>
          <a:ext cx="7042355" cy="4896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166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07"/>
            <a:ext cx="8229600" cy="698753"/>
          </a:xfrm>
        </p:spPr>
        <p:txBody>
          <a:bodyPr>
            <a:normAutofit/>
          </a:bodyPr>
          <a:lstStyle/>
          <a:p>
            <a:r>
              <a:rPr lang="es-CO" sz="3600" dirty="0"/>
              <a:t>Artículos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72715"/>
              </p:ext>
            </p:extLst>
          </p:nvPr>
        </p:nvGraphicFramePr>
        <p:xfrm>
          <a:off x="324465" y="901934"/>
          <a:ext cx="8554064" cy="537848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83109">
                  <a:extLst>
                    <a:ext uri="{9D8B030D-6E8A-4147-A177-3AD203B41FA5}">
                      <a16:colId xmlns:a16="http://schemas.microsoft.com/office/drawing/2014/main" val="1864730864"/>
                    </a:ext>
                  </a:extLst>
                </a:gridCol>
                <a:gridCol w="2773456">
                  <a:extLst>
                    <a:ext uri="{9D8B030D-6E8A-4147-A177-3AD203B41FA5}">
                      <a16:colId xmlns:a16="http://schemas.microsoft.com/office/drawing/2014/main" val="1789504384"/>
                    </a:ext>
                  </a:extLst>
                </a:gridCol>
                <a:gridCol w="852467">
                  <a:extLst>
                    <a:ext uri="{9D8B030D-6E8A-4147-A177-3AD203B41FA5}">
                      <a16:colId xmlns:a16="http://schemas.microsoft.com/office/drawing/2014/main" val="545919986"/>
                    </a:ext>
                  </a:extLst>
                </a:gridCol>
                <a:gridCol w="911258">
                  <a:extLst>
                    <a:ext uri="{9D8B030D-6E8A-4147-A177-3AD203B41FA5}">
                      <a16:colId xmlns:a16="http://schemas.microsoft.com/office/drawing/2014/main" val="1136574165"/>
                    </a:ext>
                  </a:extLst>
                </a:gridCol>
                <a:gridCol w="911258">
                  <a:extLst>
                    <a:ext uri="{9D8B030D-6E8A-4147-A177-3AD203B41FA5}">
                      <a16:colId xmlns:a16="http://schemas.microsoft.com/office/drawing/2014/main" val="3665847312"/>
                    </a:ext>
                  </a:extLst>
                </a:gridCol>
                <a:gridCol w="911258">
                  <a:extLst>
                    <a:ext uri="{9D8B030D-6E8A-4147-A177-3AD203B41FA5}">
                      <a16:colId xmlns:a16="http://schemas.microsoft.com/office/drawing/2014/main" val="793774801"/>
                    </a:ext>
                  </a:extLst>
                </a:gridCol>
                <a:gridCol w="911258">
                  <a:extLst>
                    <a:ext uri="{9D8B030D-6E8A-4147-A177-3AD203B41FA5}">
                      <a16:colId xmlns:a16="http://schemas.microsoft.com/office/drawing/2014/main" val="2670803454"/>
                    </a:ext>
                  </a:extLst>
                </a:gridCol>
              </a:tblGrid>
              <a:tr h="25047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Área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Investigador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2018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2019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2020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2021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2022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6927"/>
                  </a:ext>
                </a:extLst>
              </a:tr>
              <a:tr h="189751">
                <a:tc rowSpan="8"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Biología</a:t>
                      </a:r>
                    </a:p>
                  </a:txBody>
                  <a:tcPr marL="7620" marR="7620" marT="7620" marB="0"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Blanca Myriam Salguero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Londono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2616010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Biología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Alfredo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Jose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Torres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Benitez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618126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Biología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Yair Guillermo Molina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Martìnez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061060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Biología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Jorge Enrique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Garcia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2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2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5357267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Biología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Lida Marcela Franco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Perez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3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2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5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5794085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Biología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Sergio Alejandro Balaguera Reina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3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4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3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7013580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Biología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Olimpo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Jose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Garcia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Beltran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13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6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3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619335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Biología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Cesar Moreno Palacios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3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38204"/>
                  </a:ext>
                </a:extLst>
              </a:tr>
              <a:tr h="189751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O" sz="1200" b="0" u="none" strike="noStrike" dirty="0">
                          <a:effectLst/>
                        </a:rPr>
                        <a:t>---------------------------------------------------------------------------------------------------------------------------------------------------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832398"/>
                  </a:ext>
                </a:extLst>
              </a:tr>
              <a:tr h="18975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C. Sociales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Richard Clayton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Doughman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873275"/>
                  </a:ext>
                </a:extLst>
              </a:tr>
              <a:tr h="189751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O" sz="1200" b="0" u="none" strike="noStrike" dirty="0">
                          <a:effectLst/>
                        </a:rPr>
                        <a:t>---------------------------------------------------------------------------------------------------------------------------------------------------</a:t>
                      </a:r>
                      <a:endParaRPr lang="es-CO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CO" sz="800" b="0" i="0" u="none" strike="noStrike" dirty="0">
                          <a:effectLst/>
                          <a:latin typeface="Arial" panose="020B0604020202020204" pitchFamily="34" charset="0"/>
                        </a:rPr>
                        <a:t>--------------------------------------------------------------------------------------------------</a:t>
                      </a:r>
                      <a:endParaRPr lang="es-CO" sz="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7247282"/>
                  </a:ext>
                </a:extLst>
              </a:tr>
              <a:tr h="189751">
                <a:tc rowSpan="8"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Física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Hernan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Javier Herrera Suarez</a:t>
                      </a:r>
                    </a:p>
                  </a:txBody>
                  <a:tcPr marL="9525" marR="9525" marT="9525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2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27102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Física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Jeferson  Fernando Piamba Jimenez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112000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Física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Juan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Sebastian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Trujillo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Hernandez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3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3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4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460104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Física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Juan Pablo Echeverry Enciso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971356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Física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Alexander Cortes Soto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2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96320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Física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Luz Adriana Sanchez Echeverri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932314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Física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Luz Esther Gonzalez Reyes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3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213815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Física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Luz Patricia Naranjo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Riano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74732723"/>
                  </a:ext>
                </a:extLst>
              </a:tr>
              <a:tr h="189751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O" sz="1200" b="0" u="none" strike="noStrike" dirty="0">
                          <a:effectLst/>
                        </a:rPr>
                        <a:t>---------------------------------------------------------------------------------------------------------------------------------------------------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9320683"/>
                  </a:ext>
                </a:extLst>
              </a:tr>
              <a:tr h="189751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s-CO" sz="1200" b="0" u="none" strike="noStrike" dirty="0">
                          <a:effectLst/>
                        </a:rPr>
                        <a:t>Matemáticas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Carlos Antonio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Jacanamejoy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Jamioy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3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292638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Matemáticas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Maximiliano Machado Higuera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2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929594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Matemáticas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Mauricio Alberto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Bermudez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Cella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2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6192755"/>
                  </a:ext>
                </a:extLst>
              </a:tr>
              <a:tr h="8350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O" sz="1200" b="0" u="none" strike="noStrike" dirty="0">
                          <a:effectLst/>
                        </a:rPr>
                        <a:t>---------------------------------------------------------------------------------------------------------------------------------------------------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0048722"/>
                  </a:ext>
                </a:extLst>
              </a:tr>
              <a:tr h="189751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Química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Natalie Charlotte Cortes Rendon</a:t>
                      </a:r>
                    </a:p>
                  </a:txBody>
                  <a:tcPr marL="9525" marR="9525" marT="9525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257154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Química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Edison Humberto Osorio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Lopez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2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2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688843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Química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Edgar Orlando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Nagles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Vidal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14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4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211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52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156"/>
            <a:ext cx="8229600" cy="1143000"/>
          </a:xfrm>
        </p:spPr>
        <p:txBody>
          <a:bodyPr>
            <a:normAutofit/>
          </a:bodyPr>
          <a:lstStyle/>
          <a:p>
            <a:r>
              <a:rPr lang="es-CO" sz="3600" dirty="0"/>
              <a:t>Capítulos de Libro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41007"/>
              </p:ext>
            </p:extLst>
          </p:nvPr>
        </p:nvGraphicFramePr>
        <p:xfrm>
          <a:off x="324465" y="1285394"/>
          <a:ext cx="8554064" cy="329197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83109">
                  <a:extLst>
                    <a:ext uri="{9D8B030D-6E8A-4147-A177-3AD203B41FA5}">
                      <a16:colId xmlns:a16="http://schemas.microsoft.com/office/drawing/2014/main" val="1864730864"/>
                    </a:ext>
                  </a:extLst>
                </a:gridCol>
                <a:gridCol w="2773456">
                  <a:extLst>
                    <a:ext uri="{9D8B030D-6E8A-4147-A177-3AD203B41FA5}">
                      <a16:colId xmlns:a16="http://schemas.microsoft.com/office/drawing/2014/main" val="1789504384"/>
                    </a:ext>
                  </a:extLst>
                </a:gridCol>
                <a:gridCol w="852467">
                  <a:extLst>
                    <a:ext uri="{9D8B030D-6E8A-4147-A177-3AD203B41FA5}">
                      <a16:colId xmlns:a16="http://schemas.microsoft.com/office/drawing/2014/main" val="545919986"/>
                    </a:ext>
                  </a:extLst>
                </a:gridCol>
                <a:gridCol w="911258">
                  <a:extLst>
                    <a:ext uri="{9D8B030D-6E8A-4147-A177-3AD203B41FA5}">
                      <a16:colId xmlns:a16="http://schemas.microsoft.com/office/drawing/2014/main" val="1136574165"/>
                    </a:ext>
                  </a:extLst>
                </a:gridCol>
                <a:gridCol w="911258">
                  <a:extLst>
                    <a:ext uri="{9D8B030D-6E8A-4147-A177-3AD203B41FA5}">
                      <a16:colId xmlns:a16="http://schemas.microsoft.com/office/drawing/2014/main" val="3665847312"/>
                    </a:ext>
                  </a:extLst>
                </a:gridCol>
                <a:gridCol w="911258">
                  <a:extLst>
                    <a:ext uri="{9D8B030D-6E8A-4147-A177-3AD203B41FA5}">
                      <a16:colId xmlns:a16="http://schemas.microsoft.com/office/drawing/2014/main" val="793774801"/>
                    </a:ext>
                  </a:extLst>
                </a:gridCol>
                <a:gridCol w="911258">
                  <a:extLst>
                    <a:ext uri="{9D8B030D-6E8A-4147-A177-3AD203B41FA5}">
                      <a16:colId xmlns:a16="http://schemas.microsoft.com/office/drawing/2014/main" val="2670803454"/>
                    </a:ext>
                  </a:extLst>
                </a:gridCol>
              </a:tblGrid>
              <a:tr h="25047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Área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Investigador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2018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2019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2020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2021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2022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6927"/>
                  </a:ext>
                </a:extLst>
              </a:tr>
              <a:tr h="189751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Biología</a:t>
                      </a:r>
                    </a:p>
                  </a:txBody>
                  <a:tcPr marL="7620" marR="7620" marT="7620" marB="0"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Moreno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2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2616010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Biología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Alfredo Jose Torres Benitez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1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2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618126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Biología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Jorge Enrique Garcia Melo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1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2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1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061060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Biología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Marcela Franco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1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5357267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Biología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Lida Marcela Franco Perez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5794085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Biología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Blanca Myriam Salguero Londono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7013580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Biología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Sergio Alejandro Balaguera Reina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2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1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619335"/>
                  </a:ext>
                </a:extLst>
              </a:tr>
              <a:tr h="189751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O" sz="1200" b="0" u="none" strike="noStrike" dirty="0">
                          <a:effectLst/>
                        </a:rPr>
                        <a:t>---------------------------------------------------------------------------------------------------------------------------------------------------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832398"/>
                  </a:ext>
                </a:extLst>
              </a:tr>
              <a:tr h="18975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C. Sociales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Richard Clayton </a:t>
                      </a:r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Doughman</a:t>
                      </a: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III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2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873275"/>
                  </a:ext>
                </a:extLst>
              </a:tr>
              <a:tr h="189751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O" sz="1200" b="0" u="none" strike="noStrike" dirty="0">
                          <a:effectLst/>
                        </a:rPr>
                        <a:t>---------------------------------------------------------------------------------------------------------------------------------------------------</a:t>
                      </a:r>
                      <a:endParaRPr lang="es-CO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CO" sz="800" b="0" i="0" u="none" strike="noStrike" dirty="0">
                          <a:effectLst/>
                          <a:latin typeface="Arial" panose="020B0604020202020204" pitchFamily="34" charset="0"/>
                        </a:rPr>
                        <a:t>--------------------------------------------------------------------------------------------------</a:t>
                      </a:r>
                      <a:endParaRPr lang="es-CO" sz="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7247282"/>
                  </a:ext>
                </a:extLst>
              </a:tr>
              <a:tr h="18975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Física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Alexander Cortes Soto</a:t>
                      </a: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27102"/>
                  </a:ext>
                </a:extLst>
              </a:tr>
              <a:tr h="189751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O" sz="1200" b="0" u="none" strike="noStrike" dirty="0">
                          <a:effectLst/>
                        </a:rPr>
                        <a:t>---------------------------------------------------------------------------------------------------------------------------------------------------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9320683"/>
                  </a:ext>
                </a:extLst>
              </a:tr>
              <a:tr h="189751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s-CO" sz="1200" b="0" u="none" strike="noStrike" dirty="0">
                          <a:effectLst/>
                        </a:rPr>
                        <a:t>Matemáticas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Maximiliano Machado Higuera</a:t>
                      </a:r>
                    </a:p>
                  </a:txBody>
                  <a:tcPr marL="9525" marR="9525" marT="9525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292638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Matemáticas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Mauricio Alberto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Bermudez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Cella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2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929594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Matemáticas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Carlos Antonio </a:t>
                      </a:r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Jacanamejoy</a:t>
                      </a: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Jamioy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1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6192755"/>
                  </a:ext>
                </a:extLst>
              </a:tr>
              <a:tr h="8350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O" sz="1200" b="0" u="none" strike="noStrike" dirty="0">
                          <a:effectLst/>
                        </a:rPr>
                        <a:t>---------------------------------------------------------------------------------------------------------------------------------------------------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0048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25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07"/>
            <a:ext cx="8229600" cy="698753"/>
          </a:xfrm>
        </p:spPr>
        <p:txBody>
          <a:bodyPr>
            <a:normAutofit/>
          </a:bodyPr>
          <a:lstStyle/>
          <a:p>
            <a:r>
              <a:rPr lang="es-CO" sz="3600" dirty="0"/>
              <a:t>Proyectos de Investigación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83828"/>
              </p:ext>
            </p:extLst>
          </p:nvPr>
        </p:nvGraphicFramePr>
        <p:xfrm>
          <a:off x="324465" y="946180"/>
          <a:ext cx="8554064" cy="49989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83109">
                  <a:extLst>
                    <a:ext uri="{9D8B030D-6E8A-4147-A177-3AD203B41FA5}">
                      <a16:colId xmlns:a16="http://schemas.microsoft.com/office/drawing/2014/main" val="1864730864"/>
                    </a:ext>
                  </a:extLst>
                </a:gridCol>
                <a:gridCol w="2773456">
                  <a:extLst>
                    <a:ext uri="{9D8B030D-6E8A-4147-A177-3AD203B41FA5}">
                      <a16:colId xmlns:a16="http://schemas.microsoft.com/office/drawing/2014/main" val="1789504384"/>
                    </a:ext>
                  </a:extLst>
                </a:gridCol>
                <a:gridCol w="852467">
                  <a:extLst>
                    <a:ext uri="{9D8B030D-6E8A-4147-A177-3AD203B41FA5}">
                      <a16:colId xmlns:a16="http://schemas.microsoft.com/office/drawing/2014/main" val="545919986"/>
                    </a:ext>
                  </a:extLst>
                </a:gridCol>
                <a:gridCol w="911258">
                  <a:extLst>
                    <a:ext uri="{9D8B030D-6E8A-4147-A177-3AD203B41FA5}">
                      <a16:colId xmlns:a16="http://schemas.microsoft.com/office/drawing/2014/main" val="1136574165"/>
                    </a:ext>
                  </a:extLst>
                </a:gridCol>
                <a:gridCol w="911258">
                  <a:extLst>
                    <a:ext uri="{9D8B030D-6E8A-4147-A177-3AD203B41FA5}">
                      <a16:colId xmlns:a16="http://schemas.microsoft.com/office/drawing/2014/main" val="3665847312"/>
                    </a:ext>
                  </a:extLst>
                </a:gridCol>
                <a:gridCol w="911258">
                  <a:extLst>
                    <a:ext uri="{9D8B030D-6E8A-4147-A177-3AD203B41FA5}">
                      <a16:colId xmlns:a16="http://schemas.microsoft.com/office/drawing/2014/main" val="793774801"/>
                    </a:ext>
                  </a:extLst>
                </a:gridCol>
                <a:gridCol w="911258">
                  <a:extLst>
                    <a:ext uri="{9D8B030D-6E8A-4147-A177-3AD203B41FA5}">
                      <a16:colId xmlns:a16="http://schemas.microsoft.com/office/drawing/2014/main" val="2670803454"/>
                    </a:ext>
                  </a:extLst>
                </a:gridCol>
              </a:tblGrid>
              <a:tr h="25047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Área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Investigador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2018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2019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2020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2021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2022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6927"/>
                  </a:ext>
                </a:extLst>
              </a:tr>
              <a:tr h="189751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Biología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Alfredo José Torres </a:t>
                      </a:r>
                      <a:r>
                        <a:rPr lang="es-CO" sz="1000" u="none" strike="noStrike" dirty="0" err="1">
                          <a:effectLst/>
                        </a:rPr>
                        <a:t>Benitez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5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1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2616010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Biología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Bilma Adela Florido Cuellar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1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7618126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Biología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Blanca Myriam Salguero Londoño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1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1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3061060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Biología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Jorge Enrique García Melo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4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7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5357267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Biología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Lida Marcela Franco Pérez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2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1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5794085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Biología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Miguel César Moreno Palacios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2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1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7013580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Biología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Olimpo José García Beltrán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8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2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619335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Sergio Alejandro Balaguera Reina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2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1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7557786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Biología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Yair Guillermo Molina Martìnez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2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1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838204"/>
                  </a:ext>
                </a:extLst>
              </a:tr>
              <a:tr h="189751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O" sz="1200" b="0" u="none" strike="noStrike" dirty="0">
                          <a:effectLst/>
                        </a:rPr>
                        <a:t>------------------------------------------------------------------------------------------------------------------------------------------------------------------------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832398"/>
                  </a:ext>
                </a:extLst>
              </a:tr>
              <a:tr h="18975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C. Sociales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Richard Clayton </a:t>
                      </a:r>
                      <a:r>
                        <a:rPr lang="es-CO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Doughman</a:t>
                      </a:r>
                      <a:r>
                        <a:rPr lang="es-CO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III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u="none" strike="noStrike" dirty="0">
                          <a:effectLst/>
                        </a:rPr>
                        <a:t>2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873275"/>
                  </a:ext>
                </a:extLst>
              </a:tr>
              <a:tr h="189751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O" sz="1200" b="0" u="none" strike="noStrike" dirty="0">
                          <a:effectLst/>
                        </a:rPr>
                        <a:t>------------------------------------------------------------------------------------------------------------------------------------------------------------------------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CO" sz="800" b="0" i="0" u="none" strike="noStrike" dirty="0">
                          <a:effectLst/>
                          <a:latin typeface="Arial" panose="020B0604020202020204" pitchFamily="34" charset="0"/>
                        </a:rPr>
                        <a:t>--------------------------------------------------------------------------------------------------</a:t>
                      </a:r>
                      <a:endParaRPr lang="es-CO" sz="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7247282"/>
                  </a:ext>
                </a:extLst>
              </a:tr>
              <a:tr h="189751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Física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Alexander Cortes Soto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1927102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Física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Hernán Javier Herrera Suárez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1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1112000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Física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Jeferson Fernando Piamba Jimenez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0460104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Física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Luz Esther Gonzalez Reyes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1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1971356"/>
                  </a:ext>
                </a:extLst>
              </a:tr>
              <a:tr h="189751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O" sz="1200" b="0" u="none" strike="noStrike" dirty="0">
                          <a:effectLst/>
                        </a:rPr>
                        <a:t>------------------------------------------------------------------------------------------------------------------------------------------------------------------------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9320683"/>
                  </a:ext>
                </a:extLst>
              </a:tr>
              <a:tr h="189751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s-CO" sz="1200" b="0" u="none" strike="noStrike" dirty="0">
                          <a:effectLst/>
                        </a:rPr>
                        <a:t>Matemáticas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Carlos Antonio </a:t>
                      </a:r>
                      <a:r>
                        <a:rPr lang="es-CO" sz="1000" u="none" strike="noStrike" dirty="0" err="1">
                          <a:effectLst/>
                        </a:rPr>
                        <a:t>Jacanamejoy</a:t>
                      </a:r>
                      <a:r>
                        <a:rPr lang="es-CO" sz="1000" u="none" strike="noStrike" dirty="0">
                          <a:effectLst/>
                        </a:rPr>
                        <a:t> </a:t>
                      </a:r>
                      <a:r>
                        <a:rPr lang="es-CO" sz="1000" u="none" strike="noStrike" dirty="0" err="1">
                          <a:effectLst/>
                        </a:rPr>
                        <a:t>Jamioy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3292638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Matemáticas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Carlos Eduardo Beltrán Reyes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0929594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Maximiliano Machado Higuera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1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2238365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Nohora Meneses Casas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1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9448797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Matemáticas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Yorladys Mayilsen Martínez Aroca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2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2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6192755"/>
                  </a:ext>
                </a:extLst>
              </a:tr>
              <a:tr h="8350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O" sz="1200" b="0" u="none" strike="noStrike" dirty="0">
                          <a:effectLst/>
                        </a:rPr>
                        <a:t>------------------------------------------------------------------------------------------------------------------------------------------------------------------------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0048722"/>
                  </a:ext>
                </a:extLst>
              </a:tr>
              <a:tr h="18975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Química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Edison Humberto Osorio López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2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2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3257154"/>
                  </a:ext>
                </a:extLst>
              </a:tr>
              <a:tr h="189751">
                <a:tc vMerge="1"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Química</a:t>
                      </a:r>
                      <a:endParaRPr lang="es-CO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Natalie Charlotte Cortés Rendón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2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9688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38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Trabajos dirigidos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69135"/>
              </p:ext>
            </p:extLst>
          </p:nvPr>
        </p:nvGraphicFramePr>
        <p:xfrm>
          <a:off x="324463" y="1268362"/>
          <a:ext cx="8495066" cy="48600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46250">
                  <a:extLst>
                    <a:ext uri="{9D8B030D-6E8A-4147-A177-3AD203B41FA5}">
                      <a16:colId xmlns:a16="http://schemas.microsoft.com/office/drawing/2014/main" val="1210861146"/>
                    </a:ext>
                  </a:extLst>
                </a:gridCol>
                <a:gridCol w="2136797">
                  <a:extLst>
                    <a:ext uri="{9D8B030D-6E8A-4147-A177-3AD203B41FA5}">
                      <a16:colId xmlns:a16="http://schemas.microsoft.com/office/drawing/2014/main" val="4037708979"/>
                    </a:ext>
                  </a:extLst>
                </a:gridCol>
                <a:gridCol w="2480769">
                  <a:extLst>
                    <a:ext uri="{9D8B030D-6E8A-4147-A177-3AD203B41FA5}">
                      <a16:colId xmlns:a16="http://schemas.microsoft.com/office/drawing/2014/main" val="3016112627"/>
                    </a:ext>
                  </a:extLst>
                </a:gridCol>
                <a:gridCol w="646250">
                  <a:extLst>
                    <a:ext uri="{9D8B030D-6E8A-4147-A177-3AD203B41FA5}">
                      <a16:colId xmlns:a16="http://schemas.microsoft.com/office/drawing/2014/main" val="1684417519"/>
                    </a:ext>
                  </a:extLst>
                </a:gridCol>
                <a:gridCol w="646250">
                  <a:extLst>
                    <a:ext uri="{9D8B030D-6E8A-4147-A177-3AD203B41FA5}">
                      <a16:colId xmlns:a16="http://schemas.microsoft.com/office/drawing/2014/main" val="3156612424"/>
                    </a:ext>
                  </a:extLst>
                </a:gridCol>
                <a:gridCol w="646250">
                  <a:extLst>
                    <a:ext uri="{9D8B030D-6E8A-4147-A177-3AD203B41FA5}">
                      <a16:colId xmlns:a16="http://schemas.microsoft.com/office/drawing/2014/main" val="2134613788"/>
                    </a:ext>
                  </a:extLst>
                </a:gridCol>
                <a:gridCol w="646250">
                  <a:extLst>
                    <a:ext uri="{9D8B030D-6E8A-4147-A177-3AD203B41FA5}">
                      <a16:colId xmlns:a16="http://schemas.microsoft.com/office/drawing/2014/main" val="1493868123"/>
                    </a:ext>
                  </a:extLst>
                </a:gridCol>
                <a:gridCol w="646250">
                  <a:extLst>
                    <a:ext uri="{9D8B030D-6E8A-4147-A177-3AD203B41FA5}">
                      <a16:colId xmlns:a16="http://schemas.microsoft.com/office/drawing/2014/main" val="19471348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Área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Investigador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2018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2019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2020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2021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2022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6222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Biología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LIDA MARCELA FRANCO PEREZ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Trabajos de grado de pregrado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5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2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102658986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 de grado de maestría o especialidad clínica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1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400790779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Tesis de doctorado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374006328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Total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6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3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2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1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74139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Biología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OLIMPO JOSE GARCIA BELTRAN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Trabajos de grado de pregrado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13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3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78645816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 de grado de maestría o especialidad clínica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247792482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Tesis de doctorado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344614843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Total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13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8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3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1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13455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Biología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YAIR GUILLERMO MOLINA MARTÌNEZ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Trabajos de grado de pregrado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290689642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 de grado de maestría o especialidad clínica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30853898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Tesis de doctorado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92103626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Total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1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1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8348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Biología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BLANCA MYRIAM SALGUERO LONDONO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Trabajos de grado de pregrado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9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400276436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 de grado de maestría o especialidad clínica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199235481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Tesis de doctorado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237301981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Total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9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2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667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Biología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ALFREDO JOSE TORRES BENITES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Trabajos de grado de pregrado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21876535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 de grado de maestría o especialidad clínica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294523350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Tesis de doctorado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49088618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Total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5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34848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Biología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MIGUEL CESAR MORENO PALACIOS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Trabajos de grado de pregrado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6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1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359089595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 de grado de maestría o especialidad clínica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23101743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Tesis de doctorado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290589695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Total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6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1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632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Biología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MARIA ALEJANDRA RIVERA MONTALVO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Trabajos de grado de pregrado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2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311079943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 de grado de maestría o especialidad clínica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426045539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Tesis de doctorado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326049853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Total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2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277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Biología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SERGIO ALEJANDRO BALAGUERA REINA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Trabajos de grado de pregrado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299208544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 de grado de maestría o especialidad clínica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170312005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Tesis de doctorado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273252761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Total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2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0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39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40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Trabajos dirigidos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27102"/>
              </p:ext>
            </p:extLst>
          </p:nvPr>
        </p:nvGraphicFramePr>
        <p:xfrm>
          <a:off x="324463" y="1283107"/>
          <a:ext cx="8495066" cy="46800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46250">
                  <a:extLst>
                    <a:ext uri="{9D8B030D-6E8A-4147-A177-3AD203B41FA5}">
                      <a16:colId xmlns:a16="http://schemas.microsoft.com/office/drawing/2014/main" val="1210861146"/>
                    </a:ext>
                  </a:extLst>
                </a:gridCol>
                <a:gridCol w="2136797">
                  <a:extLst>
                    <a:ext uri="{9D8B030D-6E8A-4147-A177-3AD203B41FA5}">
                      <a16:colId xmlns:a16="http://schemas.microsoft.com/office/drawing/2014/main" val="4037708979"/>
                    </a:ext>
                  </a:extLst>
                </a:gridCol>
                <a:gridCol w="2480769">
                  <a:extLst>
                    <a:ext uri="{9D8B030D-6E8A-4147-A177-3AD203B41FA5}">
                      <a16:colId xmlns:a16="http://schemas.microsoft.com/office/drawing/2014/main" val="3016112627"/>
                    </a:ext>
                  </a:extLst>
                </a:gridCol>
                <a:gridCol w="646250">
                  <a:extLst>
                    <a:ext uri="{9D8B030D-6E8A-4147-A177-3AD203B41FA5}">
                      <a16:colId xmlns:a16="http://schemas.microsoft.com/office/drawing/2014/main" val="1684417519"/>
                    </a:ext>
                  </a:extLst>
                </a:gridCol>
                <a:gridCol w="646250">
                  <a:extLst>
                    <a:ext uri="{9D8B030D-6E8A-4147-A177-3AD203B41FA5}">
                      <a16:colId xmlns:a16="http://schemas.microsoft.com/office/drawing/2014/main" val="3156612424"/>
                    </a:ext>
                  </a:extLst>
                </a:gridCol>
                <a:gridCol w="646250">
                  <a:extLst>
                    <a:ext uri="{9D8B030D-6E8A-4147-A177-3AD203B41FA5}">
                      <a16:colId xmlns:a16="http://schemas.microsoft.com/office/drawing/2014/main" val="2134613788"/>
                    </a:ext>
                  </a:extLst>
                </a:gridCol>
                <a:gridCol w="646250">
                  <a:extLst>
                    <a:ext uri="{9D8B030D-6E8A-4147-A177-3AD203B41FA5}">
                      <a16:colId xmlns:a16="http://schemas.microsoft.com/office/drawing/2014/main" val="1493868123"/>
                    </a:ext>
                  </a:extLst>
                </a:gridCol>
                <a:gridCol w="646250">
                  <a:extLst>
                    <a:ext uri="{9D8B030D-6E8A-4147-A177-3AD203B41FA5}">
                      <a16:colId xmlns:a16="http://schemas.microsoft.com/office/drawing/2014/main" val="194713488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Área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Investigador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2018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2019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2020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2021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2022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6222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Física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ALEXANDER CORTES SOTO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Trabajos de grado de pregrado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102658986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Trabajo de grado de maestría o especialidad clínica 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400790779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Tesis de doctorado 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374006328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Total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74139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Física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JEFERSON  FERNANDO PIAMBA JIMENEZ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Trabajos de grado de pregrado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2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7864581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 de grado de maestría o especialidad clínica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247792482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Tesis de doctorado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344614843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Total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0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0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2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2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1345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Matemáticas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MAURICIO ALBERTO BERMUDEZ CELLA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Trabajos de grado de pregrado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1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290689642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 de grado de maestría o especialidad clínica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308538983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Tesis de doctorado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9210362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Total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0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0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0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0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83484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Matemáticas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MAXIMILIANO MACHADO HIGUERA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Trabajos de grado de pregrado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400276436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 de grado de maestría o especialidad clínica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3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199235481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Tesis de doctorado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23730198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Total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0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0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3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0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0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667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Matemáticas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YORLADYS MAYILSEN MARTINEZ AROCA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Trabajos de grado de pregrado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1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21876535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 de grado de maestría o especialidad clínica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29452335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Tesis de doctorado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49088618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Total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0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0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0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0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3484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Química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EDGAR ORLANDO NAGLES VIDAL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Trabajos de grado de pregrado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14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3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2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359089595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Trabajo de grado de maestría o especialidad clínica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23101743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Tesis de doctorado 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290589695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Total</a:t>
                      </a:r>
                      <a:endParaRPr lang="es-C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14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3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2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0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0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9" marR="6059" marT="605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6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76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Temas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Modelos para la búsqueda de productos de investigación</a:t>
            </a:r>
          </a:p>
          <a:p>
            <a:r>
              <a:rPr lang="es-ES" dirty="0"/>
              <a:t>Resultados de productos generados entre 2018 - 2022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779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C00000"/>
                </a:solidFill>
              </a:rPr>
              <a:t>Modelo de búsqueda de productos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44072"/>
            <a:ext cx="36856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Fuentes de consulta:</a:t>
            </a:r>
          </a:p>
          <a:p>
            <a:endParaRPr lang="es-CO" dirty="0"/>
          </a:p>
          <a:p>
            <a:pPr marL="285750" indent="-285750">
              <a:buFontTx/>
              <a:buChar char="-"/>
            </a:pPr>
            <a:r>
              <a:rPr lang="es-CO" b="1" dirty="0" err="1"/>
              <a:t>GrupLAC</a:t>
            </a:r>
            <a:r>
              <a:rPr lang="es-CO" dirty="0"/>
              <a:t>: Programas de búsqueda</a:t>
            </a:r>
          </a:p>
          <a:p>
            <a:pPr marL="285750" indent="-285750">
              <a:buFontTx/>
              <a:buChar char="-"/>
            </a:pPr>
            <a:r>
              <a:rPr lang="es-CO" b="1" dirty="0" err="1"/>
              <a:t>CvLAC</a:t>
            </a:r>
            <a:endParaRPr lang="es-CO" b="1" dirty="0"/>
          </a:p>
          <a:p>
            <a:endParaRPr lang="es-CO" dirty="0"/>
          </a:p>
          <a:p>
            <a:endParaRPr lang="es-CO" dirty="0"/>
          </a:p>
          <a:p>
            <a:r>
              <a:rPr lang="es-CO" b="1" dirty="0"/>
              <a:t>- Base de datos grupo NATURATU</a:t>
            </a:r>
          </a:p>
          <a:p>
            <a:endParaRPr lang="es-CO" b="1" dirty="0"/>
          </a:p>
          <a:p>
            <a:endParaRPr lang="es-CO" b="1" dirty="0"/>
          </a:p>
          <a:p>
            <a:r>
              <a:rPr lang="es-CO" b="1" dirty="0"/>
              <a:t>- Base de datos DIRI </a:t>
            </a:r>
          </a:p>
          <a:p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5273959" y="2078289"/>
            <a:ext cx="328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Artículos, cap. de libro, </a:t>
            </a:r>
          </a:p>
          <a:p>
            <a:r>
              <a:rPr lang="es-CO" dirty="0"/>
              <a:t>trabajos dirigidos, proyectos, 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2691" y="3722251"/>
            <a:ext cx="110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Proyectos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929632" y="3361557"/>
            <a:ext cx="365274" cy="11365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ight Arrow 6"/>
          <p:cNvSpPr/>
          <p:nvPr/>
        </p:nvSpPr>
        <p:spPr>
          <a:xfrm>
            <a:off x="4417066" y="2253672"/>
            <a:ext cx="552092" cy="2493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23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C00000"/>
                </a:solidFill>
              </a:rPr>
              <a:t>Artículos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80271" y="1444213"/>
            <a:ext cx="2961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Artículos en </a:t>
            </a:r>
            <a:r>
              <a:rPr lang="es-CO" dirty="0" err="1"/>
              <a:t>co-autoria</a:t>
            </a:r>
            <a:r>
              <a:rPr lang="es-CO" dirty="0"/>
              <a:t> con otros miembros del grupo de distintas áreas suman a dichas áreas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87762"/>
              </p:ext>
            </p:extLst>
          </p:nvPr>
        </p:nvGraphicFramePr>
        <p:xfrm>
          <a:off x="241336" y="3871447"/>
          <a:ext cx="413893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454528"/>
              </p:ext>
            </p:extLst>
          </p:nvPr>
        </p:nvGraphicFramePr>
        <p:xfrm>
          <a:off x="250722" y="892273"/>
          <a:ext cx="3740191" cy="2908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327826"/>
              </p:ext>
            </p:extLst>
          </p:nvPr>
        </p:nvGraphicFramePr>
        <p:xfrm>
          <a:off x="5088193" y="2966175"/>
          <a:ext cx="34511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5217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C00000"/>
                </a:solidFill>
              </a:rPr>
              <a:t>Capítulos de libro</a:t>
            </a:r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892680"/>
              </p:ext>
            </p:extLst>
          </p:nvPr>
        </p:nvGraphicFramePr>
        <p:xfrm>
          <a:off x="184245" y="3826404"/>
          <a:ext cx="406329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615646"/>
              </p:ext>
            </p:extLst>
          </p:nvPr>
        </p:nvGraphicFramePr>
        <p:xfrm>
          <a:off x="457200" y="1196161"/>
          <a:ext cx="362810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268048"/>
              </p:ext>
            </p:extLst>
          </p:nvPr>
        </p:nvGraphicFramePr>
        <p:xfrm>
          <a:off x="5058699" y="2567761"/>
          <a:ext cx="379033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5025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C00000"/>
                </a:solidFill>
              </a:rPr>
              <a:t>Proyectos “activos”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27797" y="1610436"/>
            <a:ext cx="2988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Proyectos cerrados sin fecha de cierre solo se consideraron activos en el año que iniciaron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311253" y="4478740"/>
            <a:ext cx="2988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Proyectos iniciados en años anteriores a 2018 no se tuvieron en cuenta</a:t>
            </a: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876418"/>
              </p:ext>
            </p:extLst>
          </p:nvPr>
        </p:nvGraphicFramePr>
        <p:xfrm>
          <a:off x="184245" y="35450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71356"/>
              </p:ext>
            </p:extLst>
          </p:nvPr>
        </p:nvGraphicFramePr>
        <p:xfrm>
          <a:off x="4292221" y="12658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9723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C00000"/>
                </a:solidFill>
              </a:rPr>
              <a:t>Trabajos de pregrado</a:t>
            </a: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363450"/>
              </p:ext>
            </p:extLst>
          </p:nvPr>
        </p:nvGraphicFramePr>
        <p:xfrm>
          <a:off x="832513" y="1228299"/>
          <a:ext cx="7233314" cy="466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006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C00000"/>
                </a:solidFill>
              </a:rPr>
              <a:t>Trabajos de maestría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4271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078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C00000"/>
                </a:solidFill>
              </a:rPr>
              <a:t>Tesis de Doctorado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61966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8807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1268</Words>
  <Application>Microsoft Office PowerPoint</Application>
  <PresentationFormat>Presentación en pantalla (4:3)</PresentationFormat>
  <Paragraphs>687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de Office</vt:lpstr>
      <vt:lpstr>Presentación de PowerPoint</vt:lpstr>
      <vt:lpstr>Temas</vt:lpstr>
      <vt:lpstr>Modelo de búsqueda de productos</vt:lpstr>
      <vt:lpstr>Artículos</vt:lpstr>
      <vt:lpstr>Capítulos de libro</vt:lpstr>
      <vt:lpstr>Proyectos “activos”</vt:lpstr>
      <vt:lpstr>Trabajos de pregrado</vt:lpstr>
      <vt:lpstr>Trabajos de maestría</vt:lpstr>
      <vt:lpstr>Tesis de Doctorado</vt:lpstr>
      <vt:lpstr>Presentación de PowerPoint</vt:lpstr>
      <vt:lpstr>Artículos</vt:lpstr>
      <vt:lpstr>Capítulos de Libro</vt:lpstr>
      <vt:lpstr>Proyectos de Investigación</vt:lpstr>
      <vt:lpstr>Trabajos dirigidos</vt:lpstr>
      <vt:lpstr>Trabajos dirigidos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Jeferson Piamba</cp:lastModifiedBy>
  <cp:revision>40</cp:revision>
  <dcterms:created xsi:type="dcterms:W3CDTF">2022-03-02T20:09:04Z</dcterms:created>
  <dcterms:modified xsi:type="dcterms:W3CDTF">2022-08-02T20:47:29Z</dcterms:modified>
</cp:coreProperties>
</file>