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21"/>
  </p:notesMasterIdLst>
  <p:sldIdLst>
    <p:sldId id="256" r:id="rId2"/>
    <p:sldId id="257" r:id="rId3"/>
    <p:sldId id="268" r:id="rId4"/>
    <p:sldId id="259" r:id="rId5"/>
    <p:sldId id="258" r:id="rId6"/>
    <p:sldId id="261" r:id="rId7"/>
    <p:sldId id="262" r:id="rId8"/>
    <p:sldId id="263" r:id="rId9"/>
    <p:sldId id="264" r:id="rId10"/>
    <p:sldId id="265" r:id="rId11"/>
    <p:sldId id="267" r:id="rId12"/>
    <p:sldId id="266" r:id="rId13"/>
    <p:sldId id="269" r:id="rId14"/>
    <p:sldId id="270" r:id="rId15"/>
    <p:sldId id="271" r:id="rId16"/>
    <p:sldId id="272" r:id="rId17"/>
    <p:sldId id="273" r:id="rId18"/>
    <p:sldId id="274" r:id="rId19"/>
    <p:sldId id="260"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140B-8CB2-45EA-A724-C658AAE51757}" type="datetimeFigureOut">
              <a:rPr lang="es-CO" smtClean="0"/>
              <a:t>09/12/2022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DCE74A-F27B-4CC3-A920-5FA4D523AD4F}" type="slidenum">
              <a:rPr lang="es-CO" smtClean="0"/>
              <a:t>‹Nº›</a:t>
            </a:fld>
            <a:endParaRPr lang="es-CO"/>
          </a:p>
        </p:txBody>
      </p:sp>
    </p:spTree>
    <p:extLst>
      <p:ext uri="{BB962C8B-B14F-4D97-AF65-F5344CB8AC3E}">
        <p14:creationId xmlns:p14="http://schemas.microsoft.com/office/powerpoint/2010/main" val="74952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DDDCE74A-F27B-4CC3-A920-5FA4D523AD4F}" type="slidenum">
              <a:rPr lang="es-CO" smtClean="0"/>
              <a:t>15</a:t>
            </a:fld>
            <a:endParaRPr lang="es-CO"/>
          </a:p>
        </p:txBody>
      </p:sp>
    </p:spTree>
    <p:extLst>
      <p:ext uri="{BB962C8B-B14F-4D97-AF65-F5344CB8AC3E}">
        <p14:creationId xmlns:p14="http://schemas.microsoft.com/office/powerpoint/2010/main" val="392318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482F231-A4E1-43A7-8817-140B022C23BD}" type="datetimeFigureOut">
              <a:rPr lang="es-CO" smtClean="0"/>
              <a:t>09/12/2022</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144867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82F231-A4E1-43A7-8817-140B022C23BD}" type="datetimeFigureOut">
              <a:rPr lang="es-CO" smtClean="0"/>
              <a:t>09/12/2022</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309297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82F231-A4E1-43A7-8817-140B022C23BD}" type="datetimeFigureOut">
              <a:rPr lang="es-CO" smtClean="0"/>
              <a:t>09/12/2022</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40C9DD-681F-4D87-B6D1-CD578757E019}"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9196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A482F231-A4E1-43A7-8817-140B022C23BD}" type="datetimeFigureOut">
              <a:rPr lang="es-CO" smtClean="0"/>
              <a:t>09/12/2022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3885268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A482F231-A4E1-43A7-8817-140B022C23BD}" type="datetimeFigureOut">
              <a:rPr lang="es-CO" smtClean="0"/>
              <a:t>09/12/2022</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40C9DD-681F-4D87-B6D1-CD578757E019}"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5499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A482F231-A4E1-43A7-8817-140B022C23BD}" type="datetimeFigureOut">
              <a:rPr lang="es-CO" smtClean="0"/>
              <a:t>09/12/2022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935630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82F231-A4E1-43A7-8817-140B022C23BD}" type="datetimeFigureOut">
              <a:rPr lang="es-CO" smtClean="0"/>
              <a:t>09/12/2022</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2819631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82F231-A4E1-43A7-8817-140B022C23BD}" type="datetimeFigureOut">
              <a:rPr lang="es-CO" smtClean="0"/>
              <a:t>09/12/2022</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78165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482F231-A4E1-43A7-8817-140B022C23BD}" type="datetimeFigureOut">
              <a:rPr lang="es-CO" smtClean="0"/>
              <a:t>09/12/2022</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405244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482F231-A4E1-43A7-8817-140B022C23BD}" type="datetimeFigureOut">
              <a:rPr lang="es-CO" smtClean="0"/>
              <a:t>09/12/2022</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1212820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482F231-A4E1-43A7-8817-140B022C23BD}" type="datetimeFigureOut">
              <a:rPr lang="es-CO" smtClean="0"/>
              <a:t>09/12/2022</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97726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482F231-A4E1-43A7-8817-140B022C23BD}" type="datetimeFigureOut">
              <a:rPr lang="es-CO" smtClean="0"/>
              <a:t>09/12/2022</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338190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482F231-A4E1-43A7-8817-140B022C23BD}" type="datetimeFigureOut">
              <a:rPr lang="es-CO" smtClean="0"/>
              <a:t>09/12/2022</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32791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2F231-A4E1-43A7-8817-140B022C23BD}" type="datetimeFigureOut">
              <a:rPr lang="es-CO" smtClean="0"/>
              <a:t>09/12/2022</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100642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82F231-A4E1-43A7-8817-140B022C23BD}" type="datetimeFigureOut">
              <a:rPr lang="es-CO" smtClean="0"/>
              <a:t>09/12/2022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77312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482F231-A4E1-43A7-8817-140B022C23BD}" type="datetimeFigureOut">
              <a:rPr lang="es-CO" smtClean="0"/>
              <a:t>09/12/2022</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40C9DD-681F-4D87-B6D1-CD578757E019}" type="slidenum">
              <a:rPr lang="es-CO" smtClean="0"/>
              <a:t>‹Nº›</a:t>
            </a:fld>
            <a:endParaRPr lang="es-CO"/>
          </a:p>
        </p:txBody>
      </p:sp>
    </p:spTree>
    <p:extLst>
      <p:ext uri="{BB962C8B-B14F-4D97-AF65-F5344CB8AC3E}">
        <p14:creationId xmlns:p14="http://schemas.microsoft.com/office/powerpoint/2010/main" val="330127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dirty="0"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fld id="{A482F231-A4E1-43A7-8817-140B022C23BD}" type="datetimeFigureOut">
              <a:rPr lang="es-CO" smtClean="0"/>
              <a:pPr/>
              <a:t>09/12/2022</a:t>
            </a:fld>
            <a:endParaRPr lang="es-CO"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defRPr>
            </a:lvl1pPr>
          </a:lstStyle>
          <a:p>
            <a:endParaRPr lang="es-CO"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latin typeface="Arial" panose="020B0604020202020204" pitchFamily="34" charset="0"/>
              </a:defRPr>
            </a:lvl1pPr>
          </a:lstStyle>
          <a:p>
            <a:fld id="{1840C9DD-681F-4D87-B6D1-CD578757E019}" type="slidenum">
              <a:rPr lang="es-CO" smtClean="0"/>
              <a:pPr/>
              <a:t>‹Nº›</a:t>
            </a:fld>
            <a:endParaRPr lang="es-CO" dirty="0"/>
          </a:p>
        </p:txBody>
      </p:sp>
    </p:spTree>
    <p:extLst>
      <p:ext uri="{BB962C8B-B14F-4D97-AF65-F5344CB8AC3E}">
        <p14:creationId xmlns:p14="http://schemas.microsoft.com/office/powerpoint/2010/main" val="186161033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Arial" panose="020B06040202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Arial" panose="020B060402020202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Arial" panose="020B060402020202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Arial" panose="020B060402020202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panose="020B060402020202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Arial" panose="020B060402020202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dirty="0" smtClean="0"/>
              <a:t>Manual de instrucciones de los programas </a:t>
            </a:r>
            <a:r>
              <a:rPr lang="es-CO" dirty="0" err="1" smtClean="0"/>
              <a:t>CvLACpyExtract</a:t>
            </a:r>
            <a:r>
              <a:rPr lang="es-CO" dirty="0" smtClean="0"/>
              <a:t> y </a:t>
            </a:r>
            <a:r>
              <a:rPr lang="es-CO" dirty="0" err="1" smtClean="0"/>
              <a:t>GrupLACpyExtract</a:t>
            </a:r>
            <a:endParaRPr lang="es-CO" dirty="0"/>
          </a:p>
        </p:txBody>
      </p:sp>
      <p:sp>
        <p:nvSpPr>
          <p:cNvPr id="3" name="Subtítulo 2"/>
          <p:cNvSpPr>
            <a:spLocks noGrp="1"/>
          </p:cNvSpPr>
          <p:nvPr>
            <p:ph type="subTitle" idx="1"/>
          </p:nvPr>
        </p:nvSpPr>
        <p:spPr/>
        <p:txBody>
          <a:bodyPr/>
          <a:lstStyle/>
          <a:p>
            <a:r>
              <a:rPr lang="es-CO" dirty="0" smtClean="0"/>
              <a:t>Por: Camilo Eduardo Echeverry Naranjo</a:t>
            </a:r>
            <a:endParaRPr lang="es-CO" dirty="0"/>
          </a:p>
        </p:txBody>
      </p:sp>
    </p:spTree>
    <p:extLst>
      <p:ext uri="{BB962C8B-B14F-4D97-AF65-F5344CB8AC3E}">
        <p14:creationId xmlns:p14="http://schemas.microsoft.com/office/powerpoint/2010/main" val="3939151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83167"/>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sp>
        <p:nvSpPr>
          <p:cNvPr id="7" name="Rectángulo 6"/>
          <p:cNvSpPr/>
          <p:nvPr/>
        </p:nvSpPr>
        <p:spPr>
          <a:xfrm>
            <a:off x="1978775" y="1358508"/>
            <a:ext cx="8529851" cy="7233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Revisemos el contenido de la carpeta Output</a:t>
            </a:r>
            <a:endParaRPr lang="es-CO" dirty="0">
              <a:latin typeface="Arial" panose="020B0604020202020204" pitchFamily="34" charset="0"/>
              <a:cs typeface="Arial" panose="020B0604020202020204" pitchFamily="34" charset="0"/>
            </a:endParaRPr>
          </a:p>
        </p:txBody>
      </p:sp>
      <p:sp>
        <p:nvSpPr>
          <p:cNvPr id="8" name="Rectángulo 7"/>
          <p:cNvSpPr/>
          <p:nvPr/>
        </p:nvSpPr>
        <p:spPr>
          <a:xfrm>
            <a:off x="2169692" y="4797745"/>
            <a:ext cx="8529851" cy="127550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En la carpeta Output se encuentra el archivo de salida artículos.csv. Si bien este archivo se puede abrir con Excel, se recomienda usar el software libre </a:t>
            </a:r>
            <a:r>
              <a:rPr lang="es-CO" dirty="0" err="1" smtClean="0">
                <a:latin typeface="Arial" panose="020B0604020202020204" pitchFamily="34" charset="0"/>
                <a:cs typeface="Arial" panose="020B0604020202020204" pitchFamily="34" charset="0"/>
              </a:rPr>
              <a:t>LibreOfficeCalc</a:t>
            </a:r>
            <a:r>
              <a:rPr lang="es-CO" dirty="0">
                <a:latin typeface="Arial" panose="020B0604020202020204" pitchFamily="34" charset="0"/>
                <a:cs typeface="Arial" panose="020B0604020202020204" pitchFamily="34" charset="0"/>
              </a:rPr>
              <a:t> </a:t>
            </a:r>
            <a:r>
              <a:rPr lang="es-CO" dirty="0" smtClean="0">
                <a:latin typeface="Arial" panose="020B0604020202020204" pitchFamily="34" charset="0"/>
                <a:cs typeface="Arial" panose="020B0604020202020204" pitchFamily="34" charset="0"/>
              </a:rPr>
              <a:t>para abrirlo y salvar como archivo de Excel (.</a:t>
            </a:r>
            <a:r>
              <a:rPr lang="es-CO" dirty="0" err="1" smtClean="0">
                <a:latin typeface="Arial" panose="020B0604020202020204" pitchFamily="34" charset="0"/>
                <a:cs typeface="Arial" panose="020B0604020202020204" pitchFamily="34" charset="0"/>
              </a:rPr>
              <a:t>xlsx</a:t>
            </a:r>
            <a:r>
              <a:rPr lang="es-CO" dirty="0" smtClean="0">
                <a:latin typeface="Arial" panose="020B0604020202020204" pitchFamily="34" charset="0"/>
                <a:cs typeface="Arial" panose="020B0604020202020204" pitchFamily="34" charset="0"/>
              </a:rPr>
              <a:t>)</a:t>
            </a:r>
          </a:p>
        </p:txBody>
      </p:sp>
      <p:sp>
        <p:nvSpPr>
          <p:cNvPr id="9" name="Flecha derecha 8"/>
          <p:cNvSpPr/>
          <p:nvPr/>
        </p:nvSpPr>
        <p:spPr>
          <a:xfrm>
            <a:off x="3985146" y="2975212"/>
            <a:ext cx="1392213" cy="791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endParaRPr>
          </a:p>
        </p:txBody>
      </p:sp>
      <p:pic>
        <p:nvPicPr>
          <p:cNvPr id="5" name="Marcador de contenido 4"/>
          <p:cNvPicPr>
            <a:picLocks noGrp="1" noChangeAspect="1"/>
          </p:cNvPicPr>
          <p:nvPr>
            <p:ph idx="1"/>
          </p:nvPr>
        </p:nvPicPr>
        <p:blipFill>
          <a:blip r:embed="rId2"/>
          <a:stretch>
            <a:fillRect/>
          </a:stretch>
        </p:blipFill>
        <p:spPr>
          <a:xfrm>
            <a:off x="1955540" y="2361062"/>
            <a:ext cx="1920424" cy="2318226"/>
          </a:xfrm>
          <a:prstGeom prst="rect">
            <a:avLst/>
          </a:prstGeom>
        </p:spPr>
      </p:pic>
      <p:pic>
        <p:nvPicPr>
          <p:cNvPr id="11" name="Imagen 10"/>
          <p:cNvPicPr>
            <a:picLocks noChangeAspect="1"/>
          </p:cNvPicPr>
          <p:nvPr/>
        </p:nvPicPr>
        <p:blipFill>
          <a:blip r:embed="rId3"/>
          <a:stretch>
            <a:fillRect/>
          </a:stretch>
        </p:blipFill>
        <p:spPr>
          <a:xfrm>
            <a:off x="5811316" y="2676596"/>
            <a:ext cx="2923251" cy="1837016"/>
          </a:xfrm>
          <a:prstGeom prst="rect">
            <a:avLst/>
          </a:prstGeom>
        </p:spPr>
      </p:pic>
    </p:spTree>
    <p:extLst>
      <p:ext uri="{BB962C8B-B14F-4D97-AF65-F5344CB8AC3E}">
        <p14:creationId xmlns:p14="http://schemas.microsoft.com/office/powerpoint/2010/main" val="29321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83167"/>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sp>
        <p:nvSpPr>
          <p:cNvPr id="7" name="Rectángulo 6"/>
          <p:cNvSpPr/>
          <p:nvPr/>
        </p:nvSpPr>
        <p:spPr>
          <a:xfrm>
            <a:off x="1978775" y="1358508"/>
            <a:ext cx="8529851" cy="7233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Para correr el programa abrimos la carpeta con Visual Studio </a:t>
            </a:r>
            <a:r>
              <a:rPr lang="es-CO" dirty="0" err="1" smtClean="0">
                <a:latin typeface="Arial" panose="020B0604020202020204" pitchFamily="34" charset="0"/>
                <a:cs typeface="Arial" panose="020B0604020202020204" pitchFamily="34" charset="0"/>
              </a:rPr>
              <a:t>Code</a:t>
            </a:r>
            <a:endParaRPr lang="es-CO"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stretch>
            <a:fillRect/>
          </a:stretch>
        </p:blipFill>
        <p:spPr>
          <a:xfrm>
            <a:off x="1786428" y="2133600"/>
            <a:ext cx="9487897" cy="4239904"/>
          </a:xfrm>
          <a:prstGeom prst="rect">
            <a:avLst/>
          </a:prstGeom>
        </p:spPr>
      </p:pic>
    </p:spTree>
    <p:extLst>
      <p:ext uri="{BB962C8B-B14F-4D97-AF65-F5344CB8AC3E}">
        <p14:creationId xmlns:p14="http://schemas.microsoft.com/office/powerpoint/2010/main" val="2196762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58378" y="585442"/>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sp>
        <p:nvSpPr>
          <p:cNvPr id="7" name="Rectángulo 6"/>
          <p:cNvSpPr/>
          <p:nvPr/>
        </p:nvSpPr>
        <p:spPr>
          <a:xfrm>
            <a:off x="1119121" y="1776484"/>
            <a:ext cx="2606722" cy="44059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err="1" smtClean="0">
                <a:latin typeface="Arial" panose="020B0604020202020204" pitchFamily="34" charset="0"/>
                <a:cs typeface="Arial" panose="020B0604020202020204" pitchFamily="34" charset="0"/>
              </a:rPr>
              <a:t>LibreOffice</a:t>
            </a:r>
            <a:r>
              <a:rPr lang="es-CO" dirty="0" smtClean="0">
                <a:latin typeface="Arial" panose="020B0604020202020204" pitchFamily="34" charset="0"/>
                <a:cs typeface="Arial" panose="020B0604020202020204" pitchFamily="34" charset="0"/>
              </a:rPr>
              <a:t> permite dos cosas:</a:t>
            </a:r>
          </a:p>
          <a:p>
            <a:pPr marL="342900" indent="-342900" algn="just">
              <a:buFont typeface="+mj-lt"/>
              <a:buAutoNum type="arabicPeriod"/>
            </a:pPr>
            <a:r>
              <a:rPr lang="es-CO" dirty="0" smtClean="0">
                <a:latin typeface="Arial" panose="020B0604020202020204" pitchFamily="34" charset="0"/>
                <a:cs typeface="Arial" panose="020B0604020202020204" pitchFamily="34" charset="0"/>
              </a:rPr>
              <a:t>Al abrir el archivo permite elegir como leer el archivo.</a:t>
            </a:r>
          </a:p>
          <a:p>
            <a:pPr marL="342900" indent="-342900" algn="just">
              <a:buFont typeface="+mj-lt"/>
              <a:buAutoNum type="arabicPeriod"/>
            </a:pPr>
            <a:endParaRPr lang="es-CO" dirty="0" smtClean="0">
              <a:latin typeface="Arial" panose="020B0604020202020204" pitchFamily="34" charset="0"/>
              <a:cs typeface="Arial" panose="020B0604020202020204" pitchFamily="34" charset="0"/>
            </a:endParaRPr>
          </a:p>
          <a:p>
            <a:pPr marL="342900" indent="-342900" algn="just">
              <a:buFont typeface="+mj-lt"/>
              <a:buAutoNum type="arabicPeriod"/>
            </a:pPr>
            <a:r>
              <a:rPr lang="es-CO" dirty="0" smtClean="0">
                <a:latin typeface="Arial" panose="020B0604020202020204" pitchFamily="34" charset="0"/>
                <a:cs typeface="Arial" panose="020B0604020202020204" pitchFamily="34" charset="0"/>
              </a:rPr>
              <a:t>Salvar el archivo en formato Excel sin problemas de codificación de caracteres</a:t>
            </a:r>
          </a:p>
          <a:p>
            <a:pPr algn="just"/>
            <a:endParaRPr lang="es-CO" dirty="0">
              <a:latin typeface="Arial" panose="020B0604020202020204" pitchFamily="34" charset="0"/>
              <a:cs typeface="Arial" panose="020B0604020202020204" pitchFamily="34" charset="0"/>
            </a:endParaRPr>
          </a:p>
          <a:p>
            <a:pPr algn="just"/>
            <a:r>
              <a:rPr lang="es-CO" dirty="0" smtClean="0">
                <a:latin typeface="Arial" panose="020B0604020202020204" pitchFamily="34" charset="0"/>
                <a:cs typeface="Arial" panose="020B0604020202020204" pitchFamily="34" charset="0"/>
              </a:rPr>
              <a:t>Se deben escoger únicamente las opciones que aparecen en la imagen</a:t>
            </a:r>
            <a:endParaRPr lang="es-CO"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stretch>
            <a:fillRect/>
          </a:stretch>
        </p:blipFill>
        <p:spPr>
          <a:xfrm>
            <a:off x="4700912" y="1756249"/>
            <a:ext cx="5903398" cy="4753733"/>
          </a:xfrm>
          <a:prstGeom prst="rect">
            <a:avLst/>
          </a:prstGeom>
        </p:spPr>
      </p:pic>
    </p:spTree>
    <p:extLst>
      <p:ext uri="{BB962C8B-B14F-4D97-AF65-F5344CB8AC3E}">
        <p14:creationId xmlns:p14="http://schemas.microsoft.com/office/powerpoint/2010/main" val="1415754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58378" y="585442"/>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pic>
        <p:nvPicPr>
          <p:cNvPr id="9" name="Imagen 8"/>
          <p:cNvPicPr>
            <a:picLocks noChangeAspect="1"/>
          </p:cNvPicPr>
          <p:nvPr/>
        </p:nvPicPr>
        <p:blipFill>
          <a:blip r:embed="rId2"/>
          <a:stretch>
            <a:fillRect/>
          </a:stretch>
        </p:blipFill>
        <p:spPr>
          <a:xfrm>
            <a:off x="4846873" y="1395910"/>
            <a:ext cx="6619875" cy="4943475"/>
          </a:xfrm>
          <a:prstGeom prst="rect">
            <a:avLst/>
          </a:prstGeom>
        </p:spPr>
      </p:pic>
      <p:pic>
        <p:nvPicPr>
          <p:cNvPr id="11" name="Marcador de contenido 10"/>
          <p:cNvPicPr>
            <a:picLocks noGrp="1" noChangeAspect="1"/>
          </p:cNvPicPr>
          <p:nvPr>
            <p:ph idx="1"/>
          </p:nvPr>
        </p:nvPicPr>
        <p:blipFill>
          <a:blip r:embed="rId3"/>
          <a:stretch>
            <a:fillRect/>
          </a:stretch>
        </p:blipFill>
        <p:spPr>
          <a:xfrm>
            <a:off x="428404" y="2452948"/>
            <a:ext cx="2705100" cy="3467100"/>
          </a:xfrm>
          <a:prstGeom prst="rect">
            <a:avLst/>
          </a:prstGeom>
        </p:spPr>
      </p:pic>
      <p:sp>
        <p:nvSpPr>
          <p:cNvPr id="12" name="Flecha derecha 11"/>
          <p:cNvSpPr/>
          <p:nvPr/>
        </p:nvSpPr>
        <p:spPr>
          <a:xfrm>
            <a:off x="3423806" y="3712192"/>
            <a:ext cx="1064525" cy="859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endParaRPr>
          </a:p>
        </p:txBody>
      </p:sp>
    </p:spTree>
    <p:extLst>
      <p:ext uri="{BB962C8B-B14F-4D97-AF65-F5344CB8AC3E}">
        <p14:creationId xmlns:p14="http://schemas.microsoft.com/office/powerpoint/2010/main" val="2890302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83167"/>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sp>
        <p:nvSpPr>
          <p:cNvPr id="7" name="Rectángulo 6"/>
          <p:cNvSpPr/>
          <p:nvPr/>
        </p:nvSpPr>
        <p:spPr>
          <a:xfrm>
            <a:off x="1978775" y="1358508"/>
            <a:ext cx="8529851" cy="7233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Uso del programa</a:t>
            </a:r>
            <a:endParaRPr lang="es-CO" dirty="0">
              <a:latin typeface="Arial" panose="020B0604020202020204" pitchFamily="34" charset="0"/>
              <a:cs typeface="Arial" panose="020B0604020202020204" pitchFamily="34" charset="0"/>
            </a:endParaRPr>
          </a:p>
        </p:txBody>
      </p:sp>
      <p:sp>
        <p:nvSpPr>
          <p:cNvPr id="8" name="Rectángulo 7"/>
          <p:cNvSpPr/>
          <p:nvPr/>
        </p:nvSpPr>
        <p:spPr>
          <a:xfrm>
            <a:off x="2169692" y="5739443"/>
            <a:ext cx="8529851" cy="127550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Para correr el programa, primero se abre la carpeta </a:t>
            </a:r>
            <a:r>
              <a:rPr lang="es-CO" dirty="0" err="1" smtClean="0">
                <a:latin typeface="Arial" panose="020B0604020202020204" pitchFamily="34" charset="0"/>
                <a:cs typeface="Arial" panose="020B0604020202020204" pitchFamily="34" charset="0"/>
              </a:rPr>
              <a:t>CvLACpyExtractArticulos</a:t>
            </a:r>
            <a:r>
              <a:rPr lang="es-CO" dirty="0" smtClean="0">
                <a:latin typeface="Arial" panose="020B0604020202020204" pitchFamily="34" charset="0"/>
                <a:cs typeface="Arial" panose="020B0604020202020204" pitchFamily="34" charset="0"/>
              </a:rPr>
              <a:t> con VS </a:t>
            </a:r>
            <a:r>
              <a:rPr lang="es-CO" dirty="0" err="1" smtClean="0">
                <a:latin typeface="Arial" panose="020B0604020202020204" pitchFamily="34" charset="0"/>
                <a:cs typeface="Arial" panose="020B0604020202020204" pitchFamily="34" charset="0"/>
              </a:rPr>
              <a:t>Code</a:t>
            </a:r>
            <a:r>
              <a:rPr lang="es-CO" dirty="0" smtClean="0">
                <a:latin typeface="Arial" panose="020B0604020202020204" pitchFamily="34" charset="0"/>
                <a:cs typeface="Arial" panose="020B0604020202020204" pitchFamily="34" charset="0"/>
              </a:rPr>
              <a:t> </a:t>
            </a:r>
          </a:p>
        </p:txBody>
      </p:sp>
      <p:pic>
        <p:nvPicPr>
          <p:cNvPr id="6" name="Marcador de contenido 5"/>
          <p:cNvPicPr>
            <a:picLocks noGrp="1" noChangeAspect="1"/>
          </p:cNvPicPr>
          <p:nvPr>
            <p:ph idx="1"/>
          </p:nvPr>
        </p:nvPicPr>
        <p:blipFill>
          <a:blip r:embed="rId2"/>
          <a:stretch>
            <a:fillRect/>
          </a:stretch>
        </p:blipFill>
        <p:spPr>
          <a:xfrm>
            <a:off x="1978775" y="2143810"/>
            <a:ext cx="8448675" cy="3171825"/>
          </a:xfrm>
          <a:prstGeom prst="rect">
            <a:avLst/>
          </a:prstGeom>
        </p:spPr>
      </p:pic>
    </p:spTree>
    <p:extLst>
      <p:ext uri="{BB962C8B-B14F-4D97-AF65-F5344CB8AC3E}">
        <p14:creationId xmlns:p14="http://schemas.microsoft.com/office/powerpoint/2010/main" val="2757989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83167"/>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sp>
        <p:nvSpPr>
          <p:cNvPr id="8" name="Rectángulo 7"/>
          <p:cNvSpPr/>
          <p:nvPr/>
        </p:nvSpPr>
        <p:spPr>
          <a:xfrm>
            <a:off x="217912" y="1447180"/>
            <a:ext cx="2279628" cy="541082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Una vez abierto nos centramos en la terminal (</a:t>
            </a:r>
            <a:r>
              <a:rPr lang="es-CO" dirty="0">
                <a:latin typeface="Arial" panose="020B0604020202020204" pitchFamily="34" charset="0"/>
                <a:cs typeface="Arial" panose="020B0604020202020204" pitchFamily="34" charset="0"/>
              </a:rPr>
              <a:t>p</a:t>
            </a:r>
            <a:r>
              <a:rPr lang="es-CO" dirty="0" smtClean="0">
                <a:latin typeface="Arial" panose="020B0604020202020204" pitchFamily="34" charset="0"/>
                <a:cs typeface="Arial" panose="020B0604020202020204" pitchFamily="34" charset="0"/>
              </a:rPr>
              <a:t>arte resaltada en rojo)</a:t>
            </a:r>
          </a:p>
          <a:p>
            <a:pPr algn="ctr"/>
            <a:endParaRPr lang="es-CO" dirty="0">
              <a:latin typeface="Arial" panose="020B0604020202020204" pitchFamily="34" charset="0"/>
              <a:cs typeface="Arial" panose="020B0604020202020204" pitchFamily="34" charset="0"/>
            </a:endParaRPr>
          </a:p>
          <a:p>
            <a:pPr algn="ctr"/>
            <a:r>
              <a:rPr lang="es-CO" dirty="0" smtClean="0">
                <a:latin typeface="Arial" panose="020B0604020202020204" pitchFamily="34" charset="0"/>
                <a:cs typeface="Arial" panose="020B0604020202020204" pitchFamily="34" charset="0"/>
              </a:rPr>
              <a:t>Nota: VS </a:t>
            </a:r>
            <a:r>
              <a:rPr lang="es-CO" dirty="0" err="1" smtClean="0">
                <a:latin typeface="Arial" panose="020B0604020202020204" pitchFamily="34" charset="0"/>
                <a:cs typeface="Arial" panose="020B0604020202020204" pitchFamily="34" charset="0"/>
              </a:rPr>
              <a:t>Code</a:t>
            </a:r>
            <a:r>
              <a:rPr lang="es-CO" dirty="0" smtClean="0">
                <a:latin typeface="Arial" panose="020B0604020202020204" pitchFamily="34" charset="0"/>
                <a:cs typeface="Arial" panose="020B0604020202020204" pitchFamily="34" charset="0"/>
              </a:rPr>
              <a:t> no es estrictamente necesario. Los pasos a seguir se pueden ejecutar en cualquier terminal (CMD o </a:t>
            </a:r>
            <a:r>
              <a:rPr lang="es-CO" dirty="0" err="1" smtClean="0">
                <a:latin typeface="Arial" panose="020B0604020202020204" pitchFamily="34" charset="0"/>
                <a:cs typeface="Arial" panose="020B0604020202020204" pitchFamily="34" charset="0"/>
              </a:rPr>
              <a:t>PowerShell</a:t>
            </a:r>
            <a:r>
              <a:rPr lang="es-CO" dirty="0" smtClean="0">
                <a:latin typeface="Arial" panose="020B0604020202020204" pitchFamily="34" charset="0"/>
                <a:cs typeface="Arial" panose="020B0604020202020204" pitchFamily="34" charset="0"/>
              </a:rPr>
              <a:t>)</a:t>
            </a:r>
          </a:p>
        </p:txBody>
      </p:sp>
      <p:pic>
        <p:nvPicPr>
          <p:cNvPr id="11" name="Marcador de contenido 10"/>
          <p:cNvPicPr>
            <a:picLocks noGrp="1" noChangeAspect="1"/>
          </p:cNvPicPr>
          <p:nvPr>
            <p:ph idx="1"/>
          </p:nvPr>
        </p:nvPicPr>
        <p:blipFill>
          <a:blip r:embed="rId3"/>
          <a:stretch>
            <a:fillRect/>
          </a:stretch>
        </p:blipFill>
        <p:spPr>
          <a:xfrm>
            <a:off x="2682215" y="1774209"/>
            <a:ext cx="9473002" cy="5042699"/>
          </a:xfrm>
          <a:prstGeom prst="rect">
            <a:avLst/>
          </a:prstGeom>
        </p:spPr>
      </p:pic>
    </p:spTree>
    <p:extLst>
      <p:ext uri="{BB962C8B-B14F-4D97-AF65-F5344CB8AC3E}">
        <p14:creationId xmlns:p14="http://schemas.microsoft.com/office/powerpoint/2010/main" val="4061199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83167"/>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sp>
        <p:nvSpPr>
          <p:cNvPr id="8" name="Rectángulo 7"/>
          <p:cNvSpPr/>
          <p:nvPr/>
        </p:nvSpPr>
        <p:spPr>
          <a:xfrm>
            <a:off x="1978775" y="4279132"/>
            <a:ext cx="8529851" cy="163034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Asegurándose de que la terminal este abierta en la carpeta </a:t>
            </a:r>
            <a:r>
              <a:rPr lang="es-CO" dirty="0" err="1" smtClean="0">
                <a:latin typeface="Arial" panose="020B0604020202020204" pitchFamily="34" charset="0"/>
                <a:cs typeface="Arial" panose="020B0604020202020204" pitchFamily="34" charset="0"/>
              </a:rPr>
              <a:t>CvLACpyExtractArticulos</a:t>
            </a:r>
            <a:r>
              <a:rPr lang="es-CO" dirty="0" smtClean="0">
                <a:latin typeface="Arial" panose="020B0604020202020204" pitchFamily="34" charset="0"/>
                <a:cs typeface="Arial" panose="020B0604020202020204" pitchFamily="34" charset="0"/>
              </a:rPr>
              <a:t>, se procede a digitar lo siguiente:</a:t>
            </a:r>
          </a:p>
          <a:p>
            <a:pPr algn="ctr"/>
            <a:r>
              <a:rPr lang="es-CO" u="sng" dirty="0" err="1">
                <a:latin typeface="Arial" panose="020B0604020202020204" pitchFamily="34" charset="0"/>
                <a:cs typeface="Arial" panose="020B0604020202020204" pitchFamily="34" charset="0"/>
              </a:rPr>
              <a:t>python</a:t>
            </a:r>
            <a:r>
              <a:rPr lang="es-CO" u="sng" dirty="0">
                <a:latin typeface="Arial" panose="020B0604020202020204" pitchFamily="34" charset="0"/>
                <a:cs typeface="Arial" panose="020B0604020202020204" pitchFamily="34" charset="0"/>
              </a:rPr>
              <a:t> </a:t>
            </a:r>
            <a:r>
              <a:rPr lang="es-CO" u="sng" dirty="0" smtClean="0">
                <a:latin typeface="Arial" panose="020B0604020202020204" pitchFamily="34" charset="0"/>
                <a:cs typeface="Arial" panose="020B0604020202020204" pitchFamily="34" charset="0"/>
              </a:rPr>
              <a:t>main.py</a:t>
            </a:r>
          </a:p>
          <a:p>
            <a:pPr algn="ctr"/>
            <a:r>
              <a:rPr lang="es-CO" dirty="0" smtClean="0">
                <a:latin typeface="Arial" panose="020B0604020202020204" pitchFamily="34" charset="0"/>
                <a:cs typeface="Arial" panose="020B0604020202020204" pitchFamily="34" charset="0"/>
              </a:rPr>
              <a:t>Acto seguido </a:t>
            </a:r>
            <a:r>
              <a:rPr lang="es-CO" dirty="0" err="1" smtClean="0">
                <a:latin typeface="Arial" panose="020B0604020202020204" pitchFamily="34" charset="0"/>
                <a:cs typeface="Arial" panose="020B0604020202020204" pitchFamily="34" charset="0"/>
              </a:rPr>
              <a:t>Enter</a:t>
            </a:r>
            <a:endParaRPr lang="es-CO" dirty="0" smtClean="0">
              <a:latin typeface="Arial" panose="020B0604020202020204" pitchFamily="34" charset="0"/>
              <a:cs typeface="Arial" panose="020B0604020202020204" pitchFamily="34" charset="0"/>
            </a:endParaRPr>
          </a:p>
          <a:p>
            <a:pPr algn="ctr"/>
            <a:r>
              <a:rPr lang="es-CO" dirty="0" smtClean="0">
                <a:latin typeface="Arial" panose="020B0604020202020204" pitchFamily="34" charset="0"/>
                <a:cs typeface="Arial" panose="020B0604020202020204" pitchFamily="34" charset="0"/>
              </a:rPr>
              <a:t>(Si el comando anterior no funciona prueba con </a:t>
            </a:r>
            <a:r>
              <a:rPr lang="es-CO" u="sng" dirty="0" err="1" smtClean="0">
                <a:latin typeface="Arial" panose="020B0604020202020204" pitchFamily="34" charset="0"/>
                <a:cs typeface="Arial" panose="020B0604020202020204" pitchFamily="34" charset="0"/>
              </a:rPr>
              <a:t>py</a:t>
            </a:r>
            <a:r>
              <a:rPr lang="es-CO" u="sng" dirty="0" smtClean="0">
                <a:latin typeface="Arial" panose="020B0604020202020204" pitchFamily="34" charset="0"/>
                <a:cs typeface="Arial" panose="020B0604020202020204" pitchFamily="34" charset="0"/>
              </a:rPr>
              <a:t> main.py</a:t>
            </a:r>
            <a:r>
              <a:rPr lang="es-CO" dirty="0" smtClean="0">
                <a:latin typeface="Arial" panose="020B0604020202020204" pitchFamily="34" charset="0"/>
                <a:cs typeface="Arial" panose="020B0604020202020204" pitchFamily="34" charset="0"/>
              </a:rPr>
              <a:t>)</a:t>
            </a:r>
            <a:endParaRPr lang="es-CO"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stretch>
            <a:fillRect/>
          </a:stretch>
        </p:blipFill>
        <p:spPr>
          <a:xfrm>
            <a:off x="920674" y="1693434"/>
            <a:ext cx="10316578" cy="2415654"/>
          </a:xfrm>
          <a:prstGeom prst="rect">
            <a:avLst/>
          </a:prstGeom>
        </p:spPr>
      </p:pic>
      <p:pic>
        <p:nvPicPr>
          <p:cNvPr id="5" name="Imagen 4"/>
          <p:cNvPicPr>
            <a:picLocks noChangeAspect="1"/>
          </p:cNvPicPr>
          <p:nvPr/>
        </p:nvPicPr>
        <p:blipFill>
          <a:blip r:embed="rId3"/>
          <a:stretch>
            <a:fillRect/>
          </a:stretch>
        </p:blipFill>
        <p:spPr>
          <a:xfrm>
            <a:off x="756231" y="6018663"/>
            <a:ext cx="11248060" cy="470349"/>
          </a:xfrm>
          <a:prstGeom prst="rect">
            <a:avLst/>
          </a:prstGeom>
        </p:spPr>
      </p:pic>
    </p:spTree>
    <p:extLst>
      <p:ext uri="{BB962C8B-B14F-4D97-AF65-F5344CB8AC3E}">
        <p14:creationId xmlns:p14="http://schemas.microsoft.com/office/powerpoint/2010/main" val="1234310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83167"/>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sp>
        <p:nvSpPr>
          <p:cNvPr id="8" name="Rectángulo 7"/>
          <p:cNvSpPr/>
          <p:nvPr/>
        </p:nvSpPr>
        <p:spPr>
          <a:xfrm>
            <a:off x="1746913" y="4838692"/>
            <a:ext cx="8761713" cy="158940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Si el programa se ha ejecutado exitosamente aparecerá la palabra Hecho! Antes de PS C:\</a:t>
            </a:r>
          </a:p>
          <a:p>
            <a:pPr algn="ctr"/>
            <a:endParaRPr lang="es-CO" dirty="0">
              <a:latin typeface="Arial" panose="020B0604020202020204" pitchFamily="34" charset="0"/>
              <a:cs typeface="Arial" panose="020B0604020202020204" pitchFamily="34" charset="0"/>
            </a:endParaRPr>
          </a:p>
          <a:p>
            <a:pPr algn="ctr"/>
            <a:r>
              <a:rPr lang="es-CO" dirty="0" smtClean="0">
                <a:latin typeface="Arial" panose="020B0604020202020204" pitchFamily="34" charset="0"/>
                <a:cs typeface="Arial" panose="020B0604020202020204" pitchFamily="34" charset="0"/>
              </a:rPr>
              <a:t>Una vez ejecutado los resultados se pueden encontrar en la carpeta Output en el archivo artículos.csv</a:t>
            </a:r>
            <a:endParaRPr lang="es-CO" dirty="0">
              <a:latin typeface="Arial" panose="020B0604020202020204" pitchFamily="34" charset="0"/>
              <a:cs typeface="Arial" panose="020B0604020202020204" pitchFamily="34" charset="0"/>
            </a:endParaRPr>
          </a:p>
        </p:txBody>
      </p:sp>
      <p:pic>
        <p:nvPicPr>
          <p:cNvPr id="6" name="Marcador de contenido 5"/>
          <p:cNvPicPr>
            <a:picLocks noGrp="1" noChangeAspect="1"/>
          </p:cNvPicPr>
          <p:nvPr>
            <p:ph idx="1"/>
          </p:nvPr>
        </p:nvPicPr>
        <p:blipFill>
          <a:blip r:embed="rId2"/>
          <a:stretch>
            <a:fillRect/>
          </a:stretch>
        </p:blipFill>
        <p:spPr>
          <a:xfrm>
            <a:off x="307095" y="1877126"/>
            <a:ext cx="11697196" cy="2552518"/>
          </a:xfrm>
          <a:prstGeom prst="rect">
            <a:avLst/>
          </a:prstGeom>
        </p:spPr>
      </p:pic>
    </p:spTree>
    <p:extLst>
      <p:ext uri="{BB962C8B-B14F-4D97-AF65-F5344CB8AC3E}">
        <p14:creationId xmlns:p14="http://schemas.microsoft.com/office/powerpoint/2010/main" val="14462996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83167"/>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Extraer toda la información</a:t>
            </a:r>
            <a:endParaRPr lang="es-CO" dirty="0">
              <a:latin typeface="Arial" panose="020B0604020202020204" pitchFamily="34" charset="0"/>
            </a:endParaRPr>
          </a:p>
        </p:txBody>
      </p:sp>
      <p:sp>
        <p:nvSpPr>
          <p:cNvPr id="8" name="Rectángulo 7"/>
          <p:cNvSpPr/>
          <p:nvPr/>
        </p:nvSpPr>
        <p:spPr>
          <a:xfrm>
            <a:off x="245654" y="1733264"/>
            <a:ext cx="3998800" cy="500873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s-CO" dirty="0" smtClean="0">
                <a:latin typeface="Arial" panose="020B0604020202020204" pitchFamily="34" charset="0"/>
                <a:cs typeface="Arial" panose="020B0604020202020204" pitchFamily="34" charset="0"/>
              </a:rPr>
              <a:t>En la carpeta junto con todos los programas se encuentra un archivo llamado ActualizarInfoCvLACs.py. Este archivo se puede ejecutar de la misma forma que se ejecutó main.py y hace lo siguiente:</a:t>
            </a:r>
          </a:p>
          <a:p>
            <a:pPr algn="just"/>
            <a:endParaRPr lang="es-CO" dirty="0" smtClean="0">
              <a:latin typeface="Arial" panose="020B0604020202020204" pitchFamily="34" charset="0"/>
              <a:cs typeface="Arial" panose="020B0604020202020204" pitchFamily="34" charset="0"/>
            </a:endParaRPr>
          </a:p>
          <a:p>
            <a:pPr marL="342900" indent="-342900" algn="just">
              <a:buFont typeface="+mj-lt"/>
              <a:buAutoNum type="arabicPeriod"/>
            </a:pPr>
            <a:r>
              <a:rPr lang="es-CO" dirty="0" smtClean="0">
                <a:latin typeface="Arial" panose="020B0604020202020204" pitchFamily="34" charset="0"/>
                <a:cs typeface="Arial" panose="020B0604020202020204" pitchFamily="34" charset="0"/>
              </a:rPr>
              <a:t>Ejecuta todos los programas </a:t>
            </a:r>
            <a:r>
              <a:rPr lang="es-CO" dirty="0" err="1" smtClean="0">
                <a:latin typeface="Arial" panose="020B0604020202020204" pitchFamily="34" charset="0"/>
                <a:cs typeface="Arial" panose="020B0604020202020204" pitchFamily="34" charset="0"/>
              </a:rPr>
              <a:t>CvLACpyExtract</a:t>
            </a:r>
            <a:r>
              <a:rPr lang="es-CO" dirty="0" smtClean="0">
                <a:latin typeface="Arial" panose="020B0604020202020204" pitchFamily="34" charset="0"/>
                <a:cs typeface="Arial" panose="020B0604020202020204" pitchFamily="34" charset="0"/>
              </a:rPr>
              <a:t> de forma secuencial</a:t>
            </a:r>
          </a:p>
          <a:p>
            <a:pPr marL="342900" indent="-342900" algn="just">
              <a:buFont typeface="+mj-lt"/>
              <a:buAutoNum type="arabicPeriod"/>
            </a:pPr>
            <a:r>
              <a:rPr lang="es-CO" dirty="0" smtClean="0">
                <a:latin typeface="Arial" panose="020B0604020202020204" pitchFamily="34" charset="0"/>
                <a:cs typeface="Arial" panose="020B0604020202020204" pitchFamily="34" charset="0"/>
              </a:rPr>
              <a:t>Copia los archivos.csv (resultado de ejecutar los programas) a la carpeta </a:t>
            </a:r>
            <a:r>
              <a:rPr lang="es-CO" dirty="0" err="1" smtClean="0">
                <a:latin typeface="Arial" panose="020B0604020202020204" pitchFamily="34" charset="0"/>
                <a:cs typeface="Arial" panose="020B0604020202020204" pitchFamily="34" charset="0"/>
              </a:rPr>
              <a:t>CvLACResults</a:t>
            </a:r>
            <a:r>
              <a:rPr lang="es-CO" dirty="0" smtClean="0">
                <a:latin typeface="Arial" panose="020B0604020202020204" pitchFamily="34" charset="0"/>
                <a:cs typeface="Arial" panose="020B0604020202020204" pitchFamily="34" charset="0"/>
              </a:rPr>
              <a:t>.</a:t>
            </a:r>
          </a:p>
        </p:txBody>
      </p:sp>
      <p:pic>
        <p:nvPicPr>
          <p:cNvPr id="4" name="Marcador de contenido 3"/>
          <p:cNvPicPr>
            <a:picLocks noGrp="1" noChangeAspect="1"/>
          </p:cNvPicPr>
          <p:nvPr>
            <p:ph idx="1"/>
          </p:nvPr>
        </p:nvPicPr>
        <p:blipFill>
          <a:blip r:embed="rId2"/>
          <a:stretch>
            <a:fillRect/>
          </a:stretch>
        </p:blipFill>
        <p:spPr>
          <a:xfrm>
            <a:off x="4449171" y="1656188"/>
            <a:ext cx="8899391" cy="5181341"/>
          </a:xfrm>
          <a:prstGeom prst="rect">
            <a:avLst/>
          </a:prstGeom>
        </p:spPr>
      </p:pic>
    </p:spTree>
    <p:extLst>
      <p:ext uri="{BB962C8B-B14F-4D97-AF65-F5344CB8AC3E}">
        <p14:creationId xmlns:p14="http://schemas.microsoft.com/office/powerpoint/2010/main" val="923524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808905"/>
          </a:xfrm>
        </p:spPr>
        <p:txBody>
          <a:bodyPr/>
          <a:lstStyle/>
          <a:p>
            <a:r>
              <a:rPr lang="es-CO" dirty="0" smtClean="0"/>
              <a:t>Extraer información del </a:t>
            </a:r>
            <a:r>
              <a:rPr lang="es-CO" dirty="0" err="1" smtClean="0"/>
              <a:t>GrupLAC</a:t>
            </a:r>
            <a:endParaRPr lang="es-CO" dirty="0"/>
          </a:p>
        </p:txBody>
      </p:sp>
      <p:sp>
        <p:nvSpPr>
          <p:cNvPr id="3" name="Marcador de contenido 2"/>
          <p:cNvSpPr>
            <a:spLocks noGrp="1"/>
          </p:cNvSpPr>
          <p:nvPr>
            <p:ph idx="1"/>
          </p:nvPr>
        </p:nvSpPr>
        <p:spPr/>
        <p:txBody>
          <a:bodyPr/>
          <a:lstStyle/>
          <a:p>
            <a:r>
              <a:rPr lang="es-CO" dirty="0" smtClean="0"/>
              <a:t>Para extraer la información del </a:t>
            </a:r>
            <a:r>
              <a:rPr lang="es-CO" dirty="0" err="1" smtClean="0"/>
              <a:t>GrupLAC</a:t>
            </a:r>
            <a:r>
              <a:rPr lang="es-CO" dirty="0" smtClean="0"/>
              <a:t> se ejecutan los mismos pasos ejecutados con el programa </a:t>
            </a:r>
            <a:r>
              <a:rPr lang="es-CO" dirty="0" err="1" smtClean="0"/>
              <a:t>CvLACpyExtractArticulos</a:t>
            </a:r>
            <a:r>
              <a:rPr lang="es-CO" dirty="0" smtClean="0"/>
              <a:t>.</a:t>
            </a:r>
          </a:p>
          <a:p>
            <a:r>
              <a:rPr lang="es-CO" dirty="0" smtClean="0"/>
              <a:t>La única diferencia es que </a:t>
            </a:r>
            <a:r>
              <a:rPr lang="es-CO" dirty="0" err="1" smtClean="0"/>
              <a:t>GrupLACpyExtractArticulos</a:t>
            </a:r>
            <a:r>
              <a:rPr lang="es-CO" dirty="0" smtClean="0"/>
              <a:t> recibe una lista de links de </a:t>
            </a:r>
            <a:r>
              <a:rPr lang="es-CO" dirty="0" err="1" smtClean="0"/>
              <a:t>GrupLACs</a:t>
            </a:r>
            <a:r>
              <a:rPr lang="es-CO" dirty="0" smtClean="0"/>
              <a:t> en lugar de </a:t>
            </a:r>
            <a:r>
              <a:rPr lang="es-CO" dirty="0" err="1" smtClean="0"/>
              <a:t>CvLACs</a:t>
            </a:r>
            <a:endParaRPr lang="es-CO" dirty="0"/>
          </a:p>
        </p:txBody>
      </p:sp>
    </p:spTree>
    <p:extLst>
      <p:ext uri="{BB962C8B-B14F-4D97-AF65-F5344CB8AC3E}">
        <p14:creationId xmlns:p14="http://schemas.microsoft.com/office/powerpoint/2010/main" val="877621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6763" y="561558"/>
            <a:ext cx="8911687" cy="7895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Requisitos</a:t>
            </a:r>
            <a:endParaRPr lang="es-CO" dirty="0">
              <a:latin typeface="Arial" panose="020B0604020202020204" pitchFamily="34" charset="0"/>
            </a:endParaRPr>
          </a:p>
        </p:txBody>
      </p:sp>
      <p:sp>
        <p:nvSpPr>
          <p:cNvPr id="3" name="Marcador de contenido 2"/>
          <p:cNvSpPr>
            <a:spLocks noGrp="1"/>
          </p:cNvSpPr>
          <p:nvPr>
            <p:ph idx="1"/>
          </p:nvPr>
        </p:nvSpPr>
        <p:spPr>
          <a:xfrm>
            <a:off x="1160060" y="1487606"/>
            <a:ext cx="9498390" cy="5268036"/>
          </a:xfrm>
        </p:spPr>
        <p:style>
          <a:lnRef idx="2">
            <a:schemeClr val="accent5"/>
          </a:lnRef>
          <a:fillRef idx="1">
            <a:schemeClr val="lt1"/>
          </a:fillRef>
          <a:effectRef idx="0">
            <a:schemeClr val="accent5"/>
          </a:effectRef>
          <a:fontRef idx="minor">
            <a:schemeClr val="dk1"/>
          </a:fontRef>
        </p:style>
        <p:txBody>
          <a:bodyPr>
            <a:normAutofit/>
          </a:bodyPr>
          <a:lstStyle/>
          <a:p>
            <a:r>
              <a:rPr lang="es-CO" sz="2400" dirty="0" smtClean="0">
                <a:latin typeface="Arial" panose="020B0604020202020204" pitchFamily="34" charset="0"/>
                <a:cs typeface="Arial" panose="020B0604020202020204" pitchFamily="34" charset="0"/>
              </a:rPr>
              <a:t>Tener instalado Visual Studio </a:t>
            </a:r>
            <a:r>
              <a:rPr lang="es-CO" sz="2400" dirty="0" err="1" smtClean="0">
                <a:latin typeface="Arial" panose="020B0604020202020204" pitchFamily="34" charset="0"/>
                <a:cs typeface="Arial" panose="020B0604020202020204" pitchFamily="34" charset="0"/>
              </a:rPr>
              <a:t>Code</a:t>
            </a:r>
            <a:r>
              <a:rPr lang="es-CO" sz="2400" dirty="0" smtClean="0">
                <a:latin typeface="Arial" panose="020B0604020202020204" pitchFamily="34" charset="0"/>
                <a:cs typeface="Arial" panose="020B0604020202020204" pitchFamily="34" charset="0"/>
              </a:rPr>
              <a:t> con las opciones de abrir carpetas con VS </a:t>
            </a:r>
            <a:r>
              <a:rPr lang="es-CO" sz="2400" dirty="0" err="1" smtClean="0">
                <a:latin typeface="Arial" panose="020B0604020202020204" pitchFamily="34" charset="0"/>
                <a:cs typeface="Arial" panose="020B0604020202020204" pitchFamily="34" charset="0"/>
              </a:rPr>
              <a:t>Code</a:t>
            </a:r>
            <a:r>
              <a:rPr lang="es-CO" sz="2400" dirty="0">
                <a:latin typeface="Arial" panose="020B0604020202020204" pitchFamily="34" charset="0"/>
                <a:cs typeface="Arial" panose="020B0604020202020204" pitchFamily="34" charset="0"/>
              </a:rPr>
              <a:t> (</a:t>
            </a:r>
            <a:r>
              <a:rPr lang="es-CO" sz="2400" dirty="0">
                <a:latin typeface="Arial" panose="020B0604020202020204" pitchFamily="34" charset="0"/>
                <a:cs typeface="Arial" panose="020B0604020202020204" pitchFamily="34" charset="0"/>
                <a:hlinkClick r:id="rId2"/>
              </a:rPr>
              <a:t>https://code.visualstudio.com</a:t>
            </a:r>
            <a:r>
              <a:rPr lang="es-CO" sz="2400" dirty="0" smtClean="0">
                <a:latin typeface="Arial" panose="020B0604020202020204" pitchFamily="34" charset="0"/>
                <a:cs typeface="Arial" panose="020B0604020202020204" pitchFamily="34" charset="0"/>
                <a:hlinkClick r:id="rId2"/>
              </a:rPr>
              <a:t>/</a:t>
            </a:r>
            <a:r>
              <a:rPr lang="es-CO" sz="2400" dirty="0" smtClean="0">
                <a:latin typeface="Arial" panose="020B0604020202020204" pitchFamily="34" charset="0"/>
                <a:cs typeface="Arial" panose="020B0604020202020204" pitchFamily="34" charset="0"/>
              </a:rPr>
              <a:t>)</a:t>
            </a:r>
            <a:endParaRPr lang="es-CO" sz="2400" dirty="0" smtClean="0">
              <a:latin typeface="Arial" panose="020B0604020202020204" pitchFamily="34" charset="0"/>
              <a:cs typeface="Arial" panose="020B0604020202020204" pitchFamily="34" charset="0"/>
            </a:endParaRPr>
          </a:p>
          <a:p>
            <a:r>
              <a:rPr lang="es-CO" sz="2400" dirty="0" smtClean="0">
                <a:latin typeface="Arial" panose="020B0604020202020204" pitchFamily="34" charset="0"/>
                <a:cs typeface="Arial" panose="020B0604020202020204" pitchFamily="34" charset="0"/>
              </a:rPr>
              <a:t>Tener instalado Excel y </a:t>
            </a:r>
            <a:r>
              <a:rPr lang="es-CO" sz="2400" dirty="0" err="1" smtClean="0">
                <a:latin typeface="Arial" panose="020B0604020202020204" pitchFamily="34" charset="0"/>
                <a:cs typeface="Arial" panose="020B0604020202020204" pitchFamily="34" charset="0"/>
              </a:rPr>
              <a:t>LibreOffice</a:t>
            </a:r>
            <a:endParaRPr lang="es-CO" sz="2400" dirty="0" smtClean="0">
              <a:latin typeface="Arial" panose="020B0604020202020204" pitchFamily="34" charset="0"/>
              <a:cs typeface="Arial" panose="020B0604020202020204" pitchFamily="34" charset="0"/>
            </a:endParaRPr>
          </a:p>
          <a:p>
            <a:r>
              <a:rPr lang="es-CO" sz="2400" dirty="0" smtClean="0">
                <a:latin typeface="Arial" panose="020B0604020202020204" pitchFamily="34" charset="0"/>
                <a:cs typeface="Arial" panose="020B0604020202020204" pitchFamily="34" charset="0"/>
              </a:rPr>
              <a:t>Tener instalado </a:t>
            </a:r>
            <a:r>
              <a:rPr lang="es-CO" sz="2400" dirty="0" err="1" smtClean="0">
                <a:latin typeface="Arial" panose="020B0604020202020204" pitchFamily="34" charset="0"/>
                <a:cs typeface="Arial" panose="020B0604020202020204" pitchFamily="34" charset="0"/>
              </a:rPr>
              <a:t>Python</a:t>
            </a:r>
            <a:r>
              <a:rPr lang="es-CO" sz="2400" dirty="0" smtClean="0">
                <a:latin typeface="Arial" panose="020B0604020202020204" pitchFamily="34" charset="0"/>
                <a:cs typeface="Arial" panose="020B0604020202020204" pitchFamily="34" charset="0"/>
              </a:rPr>
              <a:t> (versión&gt;3.7) y las librerías bs4 (</a:t>
            </a:r>
            <a:r>
              <a:rPr lang="es-CO" sz="2400" dirty="0" err="1" smtClean="0">
                <a:latin typeface="Arial" panose="020B0604020202020204" pitchFamily="34" charset="0"/>
                <a:cs typeface="Arial" panose="020B0604020202020204" pitchFamily="34" charset="0"/>
              </a:rPr>
              <a:t>Beatiful</a:t>
            </a:r>
            <a:r>
              <a:rPr lang="es-CO" sz="2400" dirty="0" smtClean="0">
                <a:latin typeface="Arial" panose="020B0604020202020204" pitchFamily="34" charset="0"/>
                <a:cs typeface="Arial" panose="020B0604020202020204" pitchFamily="34" charset="0"/>
              </a:rPr>
              <a:t> </a:t>
            </a:r>
            <a:r>
              <a:rPr lang="es-CO" sz="2400" dirty="0" err="1" smtClean="0">
                <a:latin typeface="Arial" panose="020B0604020202020204" pitchFamily="34" charset="0"/>
                <a:cs typeface="Arial" panose="020B0604020202020204" pitchFamily="34" charset="0"/>
              </a:rPr>
              <a:t>soup</a:t>
            </a:r>
            <a:r>
              <a:rPr lang="es-CO" sz="2400" dirty="0" smtClean="0">
                <a:latin typeface="Arial" panose="020B0604020202020204" pitchFamily="34" charset="0"/>
                <a:cs typeface="Arial" panose="020B0604020202020204" pitchFamily="34" charset="0"/>
              </a:rPr>
              <a:t>) y </a:t>
            </a:r>
            <a:r>
              <a:rPr lang="es-CO" sz="2400" dirty="0" err="1" smtClean="0">
                <a:latin typeface="Arial" panose="020B0604020202020204" pitchFamily="34" charset="0"/>
                <a:cs typeface="Arial" panose="020B0604020202020204" pitchFamily="34" charset="0"/>
              </a:rPr>
              <a:t>openpyxl</a:t>
            </a:r>
            <a:r>
              <a:rPr lang="es-CO" sz="2400" dirty="0" smtClean="0">
                <a:latin typeface="Arial" panose="020B0604020202020204" pitchFamily="34" charset="0"/>
                <a:cs typeface="Arial" panose="020B0604020202020204" pitchFamily="34" charset="0"/>
              </a:rPr>
              <a:t>. Si tiene instalado </a:t>
            </a:r>
            <a:r>
              <a:rPr lang="es-CO" sz="2400" dirty="0" err="1" smtClean="0">
                <a:latin typeface="Arial" panose="020B0604020202020204" pitchFamily="34" charset="0"/>
                <a:cs typeface="Arial" panose="020B0604020202020204" pitchFamily="34" charset="0"/>
              </a:rPr>
              <a:t>pip</a:t>
            </a:r>
            <a:r>
              <a:rPr lang="es-CO" sz="2400" dirty="0" smtClean="0">
                <a:latin typeface="Arial" panose="020B0604020202020204" pitchFamily="34" charset="0"/>
                <a:cs typeface="Arial" panose="020B0604020202020204" pitchFamily="34" charset="0"/>
              </a:rPr>
              <a:t> “</a:t>
            </a:r>
            <a:r>
              <a:rPr lang="es-CO" sz="2400" dirty="0" err="1" smtClean="0">
                <a:latin typeface="Arial" panose="020B0604020202020204" pitchFamily="34" charset="0"/>
                <a:cs typeface="Arial" panose="020B0604020202020204" pitchFamily="34" charset="0"/>
              </a:rPr>
              <a:t>pip</a:t>
            </a:r>
            <a:r>
              <a:rPr lang="es-CO" sz="2400" dirty="0" smtClean="0">
                <a:latin typeface="Arial" panose="020B0604020202020204" pitchFamily="34" charset="0"/>
                <a:cs typeface="Arial" panose="020B0604020202020204" pitchFamily="34" charset="0"/>
              </a:rPr>
              <a:t> </a:t>
            </a:r>
            <a:r>
              <a:rPr lang="es-CO" sz="2400" dirty="0" err="1" smtClean="0">
                <a:latin typeface="Arial" panose="020B0604020202020204" pitchFamily="34" charset="0"/>
                <a:cs typeface="Arial" panose="020B0604020202020204" pitchFamily="34" charset="0"/>
              </a:rPr>
              <a:t>install</a:t>
            </a:r>
            <a:r>
              <a:rPr lang="es-CO" sz="2400" dirty="0" smtClean="0">
                <a:latin typeface="Arial" panose="020B0604020202020204" pitchFamily="34" charset="0"/>
                <a:cs typeface="Arial" panose="020B0604020202020204" pitchFamily="34" charset="0"/>
              </a:rPr>
              <a:t> bs4” </a:t>
            </a:r>
            <a:r>
              <a:rPr lang="es-CO" sz="2400" dirty="0">
                <a:latin typeface="Arial" panose="020B0604020202020204" pitchFamily="34" charset="0"/>
                <a:cs typeface="Arial" panose="020B0604020202020204" pitchFamily="34" charset="0"/>
              </a:rPr>
              <a:t>y “</a:t>
            </a:r>
            <a:r>
              <a:rPr lang="es-CO" sz="2400" dirty="0" err="1">
                <a:latin typeface="Arial" panose="020B0604020202020204" pitchFamily="34" charset="0"/>
                <a:cs typeface="Arial" panose="020B0604020202020204" pitchFamily="34" charset="0"/>
              </a:rPr>
              <a:t>pip</a:t>
            </a:r>
            <a:r>
              <a:rPr lang="es-CO" sz="2400" dirty="0">
                <a:latin typeface="Arial" panose="020B0604020202020204" pitchFamily="34" charset="0"/>
                <a:cs typeface="Arial" panose="020B0604020202020204" pitchFamily="34" charset="0"/>
              </a:rPr>
              <a:t> </a:t>
            </a:r>
            <a:r>
              <a:rPr lang="es-CO" sz="2400" dirty="0" err="1" smtClean="0">
                <a:latin typeface="Arial" panose="020B0604020202020204" pitchFamily="34" charset="0"/>
                <a:cs typeface="Arial" panose="020B0604020202020204" pitchFamily="34" charset="0"/>
              </a:rPr>
              <a:t>install</a:t>
            </a:r>
            <a:r>
              <a:rPr lang="es-CO" sz="2400" dirty="0">
                <a:latin typeface="Arial" panose="020B0604020202020204" pitchFamily="34" charset="0"/>
                <a:cs typeface="Arial" panose="020B0604020202020204" pitchFamily="34" charset="0"/>
              </a:rPr>
              <a:t> </a:t>
            </a:r>
            <a:r>
              <a:rPr lang="es-CO" sz="2400" dirty="0" err="1">
                <a:latin typeface="Arial" panose="020B0604020202020204" pitchFamily="34" charset="0"/>
                <a:cs typeface="Arial" panose="020B0604020202020204" pitchFamily="34" charset="0"/>
              </a:rPr>
              <a:t>openpyxl</a:t>
            </a:r>
            <a:r>
              <a:rPr lang="es-CO" sz="2400" dirty="0" smtClean="0">
                <a:latin typeface="Arial" panose="020B0604020202020204" pitchFamily="34" charset="0"/>
                <a:cs typeface="Arial" panose="020B0604020202020204" pitchFamily="34" charset="0"/>
              </a:rPr>
              <a:t>” en la CMD basta para instalarlos.</a:t>
            </a:r>
          </a:p>
          <a:p>
            <a:r>
              <a:rPr lang="es-CO" sz="2400" dirty="0" smtClean="0">
                <a:latin typeface="Arial" panose="020B0604020202020204" pitchFamily="34" charset="0"/>
                <a:cs typeface="Arial" panose="020B0604020202020204" pitchFamily="34" charset="0"/>
              </a:rPr>
              <a:t>Este manual no cubre la instalación de estos programas. Esta información se encuentra fácilmente en internet</a:t>
            </a:r>
          </a:p>
          <a:p>
            <a:r>
              <a:rPr lang="es-CO" sz="2400" dirty="0" smtClean="0">
                <a:latin typeface="Arial" panose="020B0604020202020204" pitchFamily="34" charset="0"/>
                <a:cs typeface="Arial" panose="020B0604020202020204" pitchFamily="34" charset="0"/>
              </a:rPr>
              <a:t>Para la instalación de </a:t>
            </a:r>
            <a:r>
              <a:rPr lang="es-CO" sz="2400" dirty="0" err="1" smtClean="0">
                <a:latin typeface="Arial" panose="020B0604020202020204" pitchFamily="34" charset="0"/>
                <a:cs typeface="Arial" panose="020B0604020202020204" pitchFamily="34" charset="0"/>
              </a:rPr>
              <a:t>Python</a:t>
            </a:r>
            <a:r>
              <a:rPr lang="es-CO" sz="2400" dirty="0" smtClean="0">
                <a:latin typeface="Arial" panose="020B0604020202020204" pitchFamily="34" charset="0"/>
                <a:cs typeface="Arial" panose="020B0604020202020204" pitchFamily="34" charset="0"/>
              </a:rPr>
              <a:t>, se recomienda buscar en </a:t>
            </a:r>
            <a:r>
              <a:rPr lang="es-CO" sz="2400" dirty="0" err="1" smtClean="0">
                <a:latin typeface="Arial" panose="020B0604020202020204" pitchFamily="34" charset="0"/>
                <a:cs typeface="Arial" panose="020B0604020202020204" pitchFamily="34" charset="0"/>
              </a:rPr>
              <a:t>google</a:t>
            </a:r>
            <a:r>
              <a:rPr lang="es-CO" sz="2400" dirty="0" smtClean="0">
                <a:latin typeface="Arial" panose="020B0604020202020204" pitchFamily="34" charset="0"/>
                <a:cs typeface="Arial" panose="020B0604020202020204" pitchFamily="34" charset="0"/>
              </a:rPr>
              <a:t> de “</a:t>
            </a:r>
            <a:r>
              <a:rPr lang="en-US" sz="2400" dirty="0" smtClean="0">
                <a:latin typeface="Arial" panose="020B0604020202020204" pitchFamily="34" charset="0"/>
                <a:cs typeface="Arial" panose="020B0604020202020204" pitchFamily="34" charset="0"/>
              </a:rPr>
              <a:t>install </a:t>
            </a:r>
            <a:r>
              <a:rPr lang="en-US" sz="2400" dirty="0" smtClean="0">
                <a:latin typeface="Arial" panose="020B0604020202020204" pitchFamily="34" charset="0"/>
                <a:cs typeface="Arial" panose="020B0604020202020204" pitchFamily="34" charset="0"/>
              </a:rPr>
              <a:t>python</a:t>
            </a:r>
            <a:r>
              <a:rPr lang="es-CO" sz="2400" dirty="0" smtClean="0">
                <a:latin typeface="Arial" panose="020B0604020202020204" pitchFamily="34" charset="0"/>
                <a:cs typeface="Arial" panose="020B0604020202020204" pitchFamily="34" charset="0"/>
              </a:rPr>
              <a:t>” </a:t>
            </a:r>
            <a:r>
              <a:rPr lang="es-CO" sz="2400" dirty="0" smtClean="0">
                <a:latin typeface="Arial" panose="020B0604020202020204" pitchFamily="34" charset="0"/>
                <a:cs typeface="Arial" panose="020B0604020202020204" pitchFamily="34" charset="0"/>
              </a:rPr>
              <a:t>o </a:t>
            </a:r>
            <a:r>
              <a:rPr lang="es-CO" sz="2400" dirty="0">
                <a:latin typeface="Arial" panose="020B0604020202020204" pitchFamily="34" charset="0"/>
                <a:cs typeface="Arial" panose="020B0604020202020204" pitchFamily="34" charset="0"/>
              </a:rPr>
              <a:t>accediendo al </a:t>
            </a:r>
            <a:r>
              <a:rPr lang="es-CO" sz="2400" dirty="0" smtClean="0">
                <a:latin typeface="Arial" panose="020B0604020202020204" pitchFamily="34" charset="0"/>
                <a:cs typeface="Arial" panose="020B0604020202020204" pitchFamily="34" charset="0"/>
              </a:rPr>
              <a:t>link </a:t>
            </a:r>
            <a:r>
              <a:rPr lang="es-CO" sz="2400" dirty="0">
                <a:latin typeface="Arial" panose="020B0604020202020204" pitchFamily="34" charset="0"/>
                <a:cs typeface="Arial" panose="020B0604020202020204" pitchFamily="34" charset="0"/>
                <a:hlinkClick r:id="rId3"/>
              </a:rPr>
              <a:t>https://www.python.org/downloads</a:t>
            </a:r>
            <a:r>
              <a:rPr lang="es-CO" sz="2400" dirty="0" smtClean="0">
                <a:latin typeface="Arial" panose="020B0604020202020204" pitchFamily="34" charset="0"/>
                <a:cs typeface="Arial" panose="020B0604020202020204" pitchFamily="34" charset="0"/>
                <a:hlinkClick r:id="rId3"/>
              </a:rPr>
              <a:t>/</a:t>
            </a:r>
            <a:endParaRPr lang="es-CO" sz="2400" dirty="0" smtClean="0">
              <a:latin typeface="Arial" panose="020B0604020202020204" pitchFamily="34" charset="0"/>
              <a:cs typeface="Arial" panose="020B0604020202020204" pitchFamily="34" charset="0"/>
            </a:endParaRPr>
          </a:p>
          <a:p>
            <a:r>
              <a:rPr lang="es-CO" sz="2400" dirty="0" smtClean="0">
                <a:latin typeface="Arial" panose="020B0604020202020204" pitchFamily="34" charset="0"/>
                <a:cs typeface="Arial" panose="020B0604020202020204" pitchFamily="34" charset="0"/>
              </a:rPr>
              <a:t>En </a:t>
            </a:r>
            <a:r>
              <a:rPr lang="es-CO" sz="2400" dirty="0" smtClean="0">
                <a:latin typeface="Arial" panose="020B0604020202020204" pitchFamily="34" charset="0"/>
                <a:cs typeface="Arial" panose="020B0604020202020204" pitchFamily="34" charset="0"/>
              </a:rPr>
              <a:t>la instalación asegúrese de añadir </a:t>
            </a:r>
            <a:r>
              <a:rPr lang="es-CO" sz="2400" dirty="0" err="1" smtClean="0">
                <a:latin typeface="Arial" panose="020B0604020202020204" pitchFamily="34" charset="0"/>
                <a:cs typeface="Arial" panose="020B0604020202020204" pitchFamily="34" charset="0"/>
              </a:rPr>
              <a:t>python</a:t>
            </a:r>
            <a:r>
              <a:rPr lang="es-CO" sz="2400" dirty="0" smtClean="0">
                <a:latin typeface="Arial" panose="020B0604020202020204" pitchFamily="34" charset="0"/>
                <a:cs typeface="Arial" panose="020B0604020202020204" pitchFamily="34" charset="0"/>
              </a:rPr>
              <a:t> a la variable PATH</a:t>
            </a:r>
          </a:p>
          <a:p>
            <a:endParaRPr lang="es-CO" sz="2400" dirty="0" smtClean="0">
              <a:latin typeface="Arial" panose="020B0604020202020204" pitchFamily="34" charset="0"/>
              <a:cs typeface="Arial" panose="020B0604020202020204" pitchFamily="34" charset="0"/>
            </a:endParaRPr>
          </a:p>
          <a:p>
            <a:endParaRPr lang="es-CO" dirty="0" smtClean="0">
              <a:latin typeface="Arial" panose="020B0604020202020204" pitchFamily="34" charset="0"/>
            </a:endParaRPr>
          </a:p>
          <a:p>
            <a:pPr marL="0" indent="0">
              <a:buNone/>
            </a:pPr>
            <a:endParaRPr lang="es-CO" dirty="0">
              <a:latin typeface="Arial" panose="020B0604020202020204" pitchFamily="34" charset="0"/>
            </a:endParaRPr>
          </a:p>
        </p:txBody>
      </p:sp>
    </p:spTree>
    <p:extLst>
      <p:ext uri="{BB962C8B-B14F-4D97-AF65-F5344CB8AC3E}">
        <p14:creationId xmlns:p14="http://schemas.microsoft.com/office/powerpoint/2010/main" val="945278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6763" y="561558"/>
            <a:ext cx="8911687" cy="7895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Introducción</a:t>
            </a:r>
            <a:endParaRPr lang="es-CO" dirty="0">
              <a:latin typeface="Arial" panose="020B0604020202020204" pitchFamily="34" charset="0"/>
            </a:endParaRPr>
          </a:p>
        </p:txBody>
      </p:sp>
      <p:sp>
        <p:nvSpPr>
          <p:cNvPr id="3" name="Marcador de contenido 2"/>
          <p:cNvSpPr>
            <a:spLocks noGrp="1"/>
          </p:cNvSpPr>
          <p:nvPr>
            <p:ph idx="1"/>
          </p:nvPr>
        </p:nvSpPr>
        <p:spPr>
          <a:xfrm>
            <a:off x="1160060" y="1705971"/>
            <a:ext cx="9498390" cy="4587388"/>
          </a:xfrm>
        </p:spPr>
        <p:style>
          <a:lnRef idx="2">
            <a:schemeClr val="accent5"/>
          </a:lnRef>
          <a:fillRef idx="1">
            <a:schemeClr val="lt1"/>
          </a:fillRef>
          <a:effectRef idx="0">
            <a:schemeClr val="accent5"/>
          </a:effectRef>
          <a:fontRef idx="minor">
            <a:schemeClr val="dk1"/>
          </a:fontRef>
        </p:style>
        <p:txBody>
          <a:bodyPr>
            <a:normAutofit/>
          </a:bodyPr>
          <a:lstStyle/>
          <a:p>
            <a:r>
              <a:rPr lang="es-CO" sz="2400" dirty="0" smtClean="0">
                <a:latin typeface="Arial" panose="020B0604020202020204" pitchFamily="34" charset="0"/>
                <a:cs typeface="Arial" panose="020B0604020202020204" pitchFamily="34" charset="0"/>
              </a:rPr>
              <a:t>Los programas </a:t>
            </a:r>
            <a:r>
              <a:rPr lang="es-CO" sz="2400" dirty="0" err="1">
                <a:latin typeface="Arial" panose="020B0604020202020204" pitchFamily="34" charset="0"/>
                <a:cs typeface="Arial" panose="020B0604020202020204" pitchFamily="34" charset="0"/>
              </a:rPr>
              <a:t>CvLACpyExtract</a:t>
            </a:r>
            <a:r>
              <a:rPr lang="es-CO" sz="2400" dirty="0">
                <a:latin typeface="Arial" panose="020B0604020202020204" pitchFamily="34" charset="0"/>
                <a:cs typeface="Arial" panose="020B0604020202020204" pitchFamily="34" charset="0"/>
              </a:rPr>
              <a:t> y </a:t>
            </a:r>
            <a:r>
              <a:rPr lang="es-CO" sz="2400" dirty="0" err="1" smtClean="0">
                <a:latin typeface="Arial" panose="020B0604020202020204" pitchFamily="34" charset="0"/>
                <a:cs typeface="Arial" panose="020B0604020202020204" pitchFamily="34" charset="0"/>
              </a:rPr>
              <a:t>GrupLACpyExtract</a:t>
            </a:r>
            <a:r>
              <a:rPr lang="es-CO" sz="2400" dirty="0" smtClean="0">
                <a:latin typeface="Arial" panose="020B0604020202020204" pitchFamily="34" charset="0"/>
                <a:cs typeface="Arial" panose="020B0604020202020204" pitchFamily="34" charset="0"/>
              </a:rPr>
              <a:t> son programas hechos en </a:t>
            </a:r>
            <a:r>
              <a:rPr lang="es-CO" sz="2400" dirty="0" err="1" smtClean="0">
                <a:latin typeface="Arial" panose="020B0604020202020204" pitchFamily="34" charset="0"/>
                <a:cs typeface="Arial" panose="020B0604020202020204" pitchFamily="34" charset="0"/>
              </a:rPr>
              <a:t>python</a:t>
            </a:r>
            <a:r>
              <a:rPr lang="es-CO" sz="2400" dirty="0" smtClean="0">
                <a:latin typeface="Arial" panose="020B0604020202020204" pitchFamily="34" charset="0"/>
                <a:cs typeface="Arial" panose="020B0604020202020204" pitchFamily="34" charset="0"/>
              </a:rPr>
              <a:t> utilizando las librerías </a:t>
            </a:r>
            <a:r>
              <a:rPr lang="es-CO" sz="2400" dirty="0" err="1" smtClean="0">
                <a:latin typeface="Arial" panose="020B0604020202020204" pitchFamily="34" charset="0"/>
                <a:cs typeface="Arial" panose="020B0604020202020204" pitchFamily="34" charset="0"/>
              </a:rPr>
              <a:t>Beatiful</a:t>
            </a:r>
            <a:r>
              <a:rPr lang="es-CO" sz="2400" dirty="0" smtClean="0">
                <a:latin typeface="Arial" panose="020B0604020202020204" pitchFamily="34" charset="0"/>
                <a:cs typeface="Arial" panose="020B0604020202020204" pitchFamily="34" charset="0"/>
              </a:rPr>
              <a:t> </a:t>
            </a:r>
            <a:r>
              <a:rPr lang="es-CO" sz="2400" dirty="0" err="1" smtClean="0">
                <a:latin typeface="Arial" panose="020B0604020202020204" pitchFamily="34" charset="0"/>
                <a:cs typeface="Arial" panose="020B0604020202020204" pitchFamily="34" charset="0"/>
              </a:rPr>
              <a:t>soup</a:t>
            </a:r>
            <a:r>
              <a:rPr lang="es-CO" sz="2400" dirty="0" smtClean="0">
                <a:latin typeface="Arial" panose="020B0604020202020204" pitchFamily="34" charset="0"/>
                <a:cs typeface="Arial" panose="020B0604020202020204" pitchFamily="34" charset="0"/>
              </a:rPr>
              <a:t> (BS4) y </a:t>
            </a:r>
            <a:r>
              <a:rPr lang="es-CO" sz="2400" dirty="0" err="1" smtClean="0">
                <a:latin typeface="Arial" panose="020B0604020202020204" pitchFamily="34" charset="0"/>
                <a:cs typeface="Arial" panose="020B0604020202020204" pitchFamily="34" charset="0"/>
              </a:rPr>
              <a:t>openpyxl</a:t>
            </a:r>
            <a:r>
              <a:rPr lang="es-CO" sz="2400" dirty="0">
                <a:latin typeface="Arial" panose="020B0604020202020204" pitchFamily="34" charset="0"/>
                <a:cs typeface="Arial" panose="020B0604020202020204" pitchFamily="34" charset="0"/>
              </a:rPr>
              <a:t> </a:t>
            </a:r>
            <a:r>
              <a:rPr lang="es-CO" sz="2400" dirty="0" smtClean="0">
                <a:latin typeface="Arial" panose="020B0604020202020204" pitchFamily="34" charset="0"/>
                <a:cs typeface="Arial" panose="020B0604020202020204" pitchFamily="34" charset="0"/>
              </a:rPr>
              <a:t>para “descargar” (el término correcto es </a:t>
            </a:r>
            <a:r>
              <a:rPr lang="es-CO" sz="2400" dirty="0" err="1" smtClean="0">
                <a:latin typeface="Arial" panose="020B0604020202020204" pitchFamily="34" charset="0"/>
                <a:cs typeface="Arial" panose="020B0604020202020204" pitchFamily="34" charset="0"/>
              </a:rPr>
              <a:t>Scrappear</a:t>
            </a:r>
            <a:r>
              <a:rPr lang="es-CO" sz="2400" dirty="0" smtClean="0">
                <a:latin typeface="Arial" panose="020B0604020202020204" pitchFamily="34" charset="0"/>
                <a:cs typeface="Arial" panose="020B0604020202020204" pitchFamily="34" charset="0"/>
              </a:rPr>
              <a:t>) la información que los investigadores registran en su </a:t>
            </a:r>
            <a:r>
              <a:rPr lang="es-CO" sz="2400" dirty="0" err="1" smtClean="0">
                <a:latin typeface="Arial" panose="020B0604020202020204" pitchFamily="34" charset="0"/>
                <a:cs typeface="Arial" panose="020B0604020202020204" pitchFamily="34" charset="0"/>
              </a:rPr>
              <a:t>CvLAC</a:t>
            </a:r>
            <a:r>
              <a:rPr lang="es-CO" sz="2400" dirty="0" smtClean="0">
                <a:latin typeface="Arial" panose="020B0604020202020204" pitchFamily="34" charset="0"/>
                <a:cs typeface="Arial" panose="020B0604020202020204" pitchFamily="34" charset="0"/>
              </a:rPr>
              <a:t>.</a:t>
            </a:r>
          </a:p>
          <a:p>
            <a:r>
              <a:rPr lang="es-CO" sz="2400" dirty="0" smtClean="0">
                <a:latin typeface="Arial" panose="020B0604020202020204" pitchFamily="34" charset="0"/>
                <a:cs typeface="Arial" panose="020B0604020202020204" pitchFamily="34" charset="0"/>
              </a:rPr>
              <a:t>Para ello, los programas reciben como entrada un archivo en Excel con la lista de los links (hipervínculos) de los </a:t>
            </a:r>
            <a:r>
              <a:rPr lang="es-CO" sz="2400" dirty="0" err="1" smtClean="0">
                <a:latin typeface="Arial" panose="020B0604020202020204" pitchFamily="34" charset="0"/>
                <a:cs typeface="Arial" panose="020B0604020202020204" pitchFamily="34" charset="0"/>
              </a:rPr>
              <a:t>CvLACs</a:t>
            </a:r>
            <a:r>
              <a:rPr lang="es-CO" sz="2400" dirty="0" smtClean="0">
                <a:latin typeface="Arial" panose="020B0604020202020204" pitchFamily="34" charset="0"/>
                <a:cs typeface="Arial" panose="020B0604020202020204" pitchFamily="34" charset="0"/>
              </a:rPr>
              <a:t> de varios investigadores y entrega como salida un archivo separado por coma (.CSV) con la lista de productos de cada investigador</a:t>
            </a:r>
          </a:p>
          <a:p>
            <a:r>
              <a:rPr lang="es-CO" sz="2400" dirty="0" smtClean="0">
                <a:latin typeface="Arial" panose="020B0604020202020204" pitchFamily="34" charset="0"/>
                <a:cs typeface="Arial" panose="020B0604020202020204" pitchFamily="34" charset="0"/>
              </a:rPr>
              <a:t>A continuación se muestra un ejemplo de como funciona </a:t>
            </a:r>
            <a:r>
              <a:rPr lang="es-CO" sz="2400" dirty="0">
                <a:latin typeface="Arial" panose="020B0604020202020204" pitchFamily="34" charset="0"/>
                <a:cs typeface="Arial" panose="020B0604020202020204" pitchFamily="34" charset="0"/>
              </a:rPr>
              <a:t>el programa </a:t>
            </a:r>
            <a:r>
              <a:rPr lang="es-CO" sz="2400" dirty="0" err="1" smtClean="0">
                <a:latin typeface="Arial" panose="020B0604020202020204" pitchFamily="34" charset="0"/>
                <a:cs typeface="Arial" panose="020B0604020202020204" pitchFamily="34" charset="0"/>
              </a:rPr>
              <a:t>CvLACpyExtractArticulos</a:t>
            </a:r>
            <a:endParaRPr lang="es-CO" sz="2400" dirty="0" smtClean="0">
              <a:latin typeface="Arial" panose="020B0604020202020204" pitchFamily="34" charset="0"/>
              <a:cs typeface="Arial" panose="020B0604020202020204" pitchFamily="34" charset="0"/>
            </a:endParaRPr>
          </a:p>
          <a:p>
            <a:endParaRPr lang="es-CO" dirty="0">
              <a:latin typeface="Arial" panose="020B0604020202020204" pitchFamily="34" charset="0"/>
            </a:endParaRPr>
          </a:p>
          <a:p>
            <a:pPr marL="0" indent="0">
              <a:buNone/>
            </a:pPr>
            <a:endParaRPr lang="es-CO" dirty="0">
              <a:latin typeface="Arial" panose="020B0604020202020204" pitchFamily="34" charset="0"/>
            </a:endParaRPr>
          </a:p>
        </p:txBody>
      </p:sp>
    </p:spTree>
    <p:extLst>
      <p:ext uri="{BB962C8B-B14F-4D97-AF65-F5344CB8AC3E}">
        <p14:creationId xmlns:p14="http://schemas.microsoft.com/office/powerpoint/2010/main" val="838008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Diagrama simple del funcionamiento </a:t>
            </a:r>
            <a:r>
              <a:rPr lang="es-CO" dirty="0"/>
              <a:t>del programa </a:t>
            </a:r>
            <a:r>
              <a:rPr lang="es-CO" dirty="0" err="1"/>
              <a:t>CvLACpyExtractArticulos</a:t>
            </a:r>
            <a:endParaRPr lang="es-CO" dirty="0"/>
          </a:p>
        </p:txBody>
      </p:sp>
      <p:pic>
        <p:nvPicPr>
          <p:cNvPr id="1028" name="Picture 4" descr="Bloc de notas - Conocimiento Curio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1337" y="2120303"/>
            <a:ext cx="2004515" cy="200451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3"/>
          <a:stretch>
            <a:fillRect/>
          </a:stretch>
        </p:blipFill>
        <p:spPr>
          <a:xfrm>
            <a:off x="935817" y="1981693"/>
            <a:ext cx="2143125" cy="2143125"/>
          </a:xfrm>
          <a:prstGeom prst="rect">
            <a:avLst/>
          </a:prstGeom>
        </p:spPr>
      </p:pic>
      <p:sp>
        <p:nvSpPr>
          <p:cNvPr id="8" name="Rectángulo redondeado 7"/>
          <p:cNvSpPr/>
          <p:nvPr/>
        </p:nvSpPr>
        <p:spPr>
          <a:xfrm>
            <a:off x="4476465" y="2243135"/>
            <a:ext cx="3357349" cy="1745206"/>
          </a:xfrm>
          <a:prstGeom prst="round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es-CO" b="1" dirty="0" err="1" smtClean="0">
                <a:latin typeface="Arial" panose="020B0604020202020204" pitchFamily="34" charset="0"/>
              </a:rPr>
              <a:t>CvLACpyExtractArticulos</a:t>
            </a:r>
            <a:endParaRPr lang="es-CO" b="1" dirty="0">
              <a:latin typeface="Arial" panose="020B0604020202020204" pitchFamily="34" charset="0"/>
            </a:endParaRPr>
          </a:p>
        </p:txBody>
      </p:sp>
      <p:sp>
        <p:nvSpPr>
          <p:cNvPr id="9" name="CuadroTexto 8"/>
          <p:cNvSpPr txBox="1"/>
          <p:nvPr/>
        </p:nvSpPr>
        <p:spPr>
          <a:xfrm>
            <a:off x="1120274" y="4230804"/>
            <a:ext cx="1774209"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CO" b="1" dirty="0">
                <a:latin typeface="Arial" panose="020B0604020202020204" pitchFamily="34" charset="0"/>
              </a:rPr>
              <a:t>c</a:t>
            </a:r>
            <a:r>
              <a:rPr lang="es-CO" b="1" dirty="0" smtClean="0">
                <a:latin typeface="Arial" panose="020B0604020202020204" pitchFamily="34" charset="0"/>
              </a:rPr>
              <a:t>onsulta.xlsx</a:t>
            </a:r>
            <a:endParaRPr lang="es-CO" b="1" dirty="0">
              <a:latin typeface="Arial" panose="020B0604020202020204" pitchFamily="34" charset="0"/>
            </a:endParaRPr>
          </a:p>
        </p:txBody>
      </p:sp>
      <p:sp>
        <p:nvSpPr>
          <p:cNvPr id="10" name="CuadroTexto 9"/>
          <p:cNvSpPr txBox="1"/>
          <p:nvPr/>
        </p:nvSpPr>
        <p:spPr>
          <a:xfrm>
            <a:off x="9340521" y="4367280"/>
            <a:ext cx="1727815"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CO" b="1" dirty="0">
                <a:latin typeface="Arial" panose="020B0604020202020204" pitchFamily="34" charset="0"/>
              </a:rPr>
              <a:t>a</a:t>
            </a:r>
            <a:r>
              <a:rPr lang="es-CO" b="1" dirty="0" smtClean="0">
                <a:latin typeface="Arial" panose="020B0604020202020204" pitchFamily="34" charset="0"/>
              </a:rPr>
              <a:t>rticulos.csv</a:t>
            </a:r>
            <a:endParaRPr lang="es-CO" b="1" dirty="0">
              <a:latin typeface="Arial" panose="020B0604020202020204" pitchFamily="34" charset="0"/>
            </a:endParaRPr>
          </a:p>
        </p:txBody>
      </p:sp>
      <p:sp>
        <p:nvSpPr>
          <p:cNvPr id="11" name="Flecha derecha 10"/>
          <p:cNvSpPr/>
          <p:nvPr/>
        </p:nvSpPr>
        <p:spPr>
          <a:xfrm>
            <a:off x="3078942" y="2770493"/>
            <a:ext cx="1179159" cy="709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endParaRPr>
          </a:p>
        </p:txBody>
      </p:sp>
      <p:sp>
        <p:nvSpPr>
          <p:cNvPr id="14" name="Flecha derecha 13"/>
          <p:cNvSpPr/>
          <p:nvPr/>
        </p:nvSpPr>
        <p:spPr>
          <a:xfrm>
            <a:off x="7942996" y="2698413"/>
            <a:ext cx="1179159" cy="709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endParaRPr>
          </a:p>
        </p:txBody>
      </p:sp>
      <p:sp>
        <p:nvSpPr>
          <p:cNvPr id="12" name="Rectángulo 11"/>
          <p:cNvSpPr/>
          <p:nvPr/>
        </p:nvSpPr>
        <p:spPr>
          <a:xfrm>
            <a:off x="832513" y="4885899"/>
            <a:ext cx="2402006" cy="1815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smtClean="0">
                <a:latin typeface="Arial" panose="020B0604020202020204" pitchFamily="34" charset="0"/>
              </a:rPr>
              <a:t>Lista de investigadores con el link del </a:t>
            </a:r>
            <a:r>
              <a:rPr lang="es-CO" dirty="0" err="1" smtClean="0">
                <a:latin typeface="Arial" panose="020B0604020202020204" pitchFamily="34" charset="0"/>
              </a:rPr>
              <a:t>CvLAC</a:t>
            </a:r>
            <a:r>
              <a:rPr lang="es-CO" dirty="0" smtClean="0">
                <a:latin typeface="Arial" panose="020B0604020202020204" pitchFamily="34" charset="0"/>
              </a:rPr>
              <a:t> de acceso público</a:t>
            </a:r>
            <a:endParaRPr lang="es-CO" dirty="0">
              <a:latin typeface="Arial" panose="020B0604020202020204" pitchFamily="34" charset="0"/>
            </a:endParaRPr>
          </a:p>
        </p:txBody>
      </p:sp>
      <p:sp>
        <p:nvSpPr>
          <p:cNvPr id="13" name="Rectángulo 12"/>
          <p:cNvSpPr/>
          <p:nvPr/>
        </p:nvSpPr>
        <p:spPr>
          <a:xfrm>
            <a:off x="9231337" y="4885899"/>
            <a:ext cx="2273275" cy="169232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s-CO" dirty="0" smtClean="0">
                <a:latin typeface="Arial" panose="020B0604020202020204" pitchFamily="34" charset="0"/>
              </a:rPr>
              <a:t>Lista de todos los artículos registrados en los </a:t>
            </a:r>
            <a:r>
              <a:rPr lang="es-CO" dirty="0" err="1" smtClean="0">
                <a:latin typeface="Arial" panose="020B0604020202020204" pitchFamily="34" charset="0"/>
              </a:rPr>
              <a:t>CvLACs</a:t>
            </a:r>
            <a:r>
              <a:rPr lang="es-CO" dirty="0" smtClean="0">
                <a:latin typeface="Arial" panose="020B0604020202020204" pitchFamily="34" charset="0"/>
              </a:rPr>
              <a:t> de los investigadores</a:t>
            </a:r>
            <a:endParaRPr lang="es-CO" dirty="0">
              <a:latin typeface="Arial" panose="020B0604020202020204" pitchFamily="34" charset="0"/>
            </a:endParaRPr>
          </a:p>
        </p:txBody>
      </p:sp>
    </p:spTree>
    <p:extLst>
      <p:ext uri="{BB962C8B-B14F-4D97-AF65-F5344CB8AC3E}">
        <p14:creationId xmlns:p14="http://schemas.microsoft.com/office/powerpoint/2010/main" val="3089052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83167"/>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pic>
        <p:nvPicPr>
          <p:cNvPr id="5" name="Marcador de contenido 4"/>
          <p:cNvPicPr>
            <a:picLocks noGrp="1" noChangeAspect="1"/>
          </p:cNvPicPr>
          <p:nvPr>
            <p:ph idx="1"/>
          </p:nvPr>
        </p:nvPicPr>
        <p:blipFill>
          <a:blip r:embed="rId2"/>
          <a:stretch>
            <a:fillRect/>
          </a:stretch>
        </p:blipFill>
        <p:spPr>
          <a:xfrm>
            <a:off x="1127664" y="2251873"/>
            <a:ext cx="10267766" cy="3712192"/>
          </a:xfrm>
          <a:prstGeom prst="rect">
            <a:avLst/>
          </a:prstGeom>
        </p:spPr>
      </p:pic>
      <p:sp>
        <p:nvSpPr>
          <p:cNvPr id="7" name="Rectángulo 6"/>
          <p:cNvSpPr/>
          <p:nvPr/>
        </p:nvSpPr>
        <p:spPr>
          <a:xfrm>
            <a:off x="1774209" y="1473956"/>
            <a:ext cx="8529851" cy="7233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En la carpeta </a:t>
            </a:r>
            <a:r>
              <a:rPr lang="es-CO" dirty="0" err="1" smtClean="0">
                <a:latin typeface="Arial" panose="020B0604020202020204" pitchFamily="34" charset="0"/>
                <a:cs typeface="Arial" panose="020B0604020202020204" pitchFamily="34" charset="0"/>
              </a:rPr>
              <a:t>Git</a:t>
            </a:r>
            <a:r>
              <a:rPr lang="es-CO" dirty="0" smtClean="0">
                <a:latin typeface="Arial" panose="020B0604020202020204" pitchFamily="34" charset="0"/>
                <a:cs typeface="Arial" panose="020B0604020202020204" pitchFamily="34" charset="0"/>
              </a:rPr>
              <a:t> </a:t>
            </a:r>
            <a:r>
              <a:rPr lang="es-CO" dirty="0" err="1" smtClean="0">
                <a:latin typeface="Arial" panose="020B0604020202020204" pitchFamily="34" charset="0"/>
                <a:cs typeface="Arial" panose="020B0604020202020204" pitchFamily="34" charset="0"/>
              </a:rPr>
              <a:t>CvLAC</a:t>
            </a:r>
            <a:r>
              <a:rPr lang="es-CO" dirty="0" smtClean="0">
                <a:latin typeface="Arial" panose="020B0604020202020204" pitchFamily="34" charset="0"/>
                <a:cs typeface="Arial" panose="020B0604020202020204" pitchFamily="34" charset="0"/>
              </a:rPr>
              <a:t> </a:t>
            </a:r>
            <a:r>
              <a:rPr lang="es-CO" dirty="0" err="1" smtClean="0">
                <a:latin typeface="Arial" panose="020B0604020202020204" pitchFamily="34" charset="0"/>
                <a:cs typeface="Arial" panose="020B0604020202020204" pitchFamily="34" charset="0"/>
              </a:rPr>
              <a:t>Scrapper</a:t>
            </a:r>
            <a:r>
              <a:rPr lang="es-CO" dirty="0" smtClean="0">
                <a:latin typeface="Arial" panose="020B0604020202020204" pitchFamily="34" charset="0"/>
                <a:cs typeface="Arial" panose="020B0604020202020204" pitchFamily="34" charset="0"/>
              </a:rPr>
              <a:t> se encuentra una lista de carpetas como se ve en la figura:</a:t>
            </a:r>
            <a:endParaRPr lang="es-CO" dirty="0">
              <a:latin typeface="Arial" panose="020B0604020202020204" pitchFamily="34" charset="0"/>
              <a:cs typeface="Arial" panose="020B0604020202020204" pitchFamily="34" charset="0"/>
            </a:endParaRPr>
          </a:p>
        </p:txBody>
      </p:sp>
      <p:sp>
        <p:nvSpPr>
          <p:cNvPr id="8" name="Rectángulo 7"/>
          <p:cNvSpPr/>
          <p:nvPr/>
        </p:nvSpPr>
        <p:spPr>
          <a:xfrm>
            <a:off x="1774209" y="6114197"/>
            <a:ext cx="9621221" cy="74380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Cada carpeta es un programa independiente (Se puede correr por separado) destinado a extraer la información descrita en el nombre de la carpeta.</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23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83167"/>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sp>
        <p:nvSpPr>
          <p:cNvPr id="7" name="Rectángulo 6"/>
          <p:cNvSpPr/>
          <p:nvPr/>
        </p:nvSpPr>
        <p:spPr>
          <a:xfrm>
            <a:off x="1774209" y="1473956"/>
            <a:ext cx="8529851" cy="7233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Acceda a la carpeta </a:t>
            </a:r>
            <a:r>
              <a:rPr lang="es-CO" dirty="0" err="1" smtClean="0">
                <a:latin typeface="Arial" panose="020B0604020202020204" pitchFamily="34" charset="0"/>
              </a:rPr>
              <a:t>CvLACpyExtractArticulos</a:t>
            </a:r>
            <a:r>
              <a:rPr lang="es-CO" dirty="0" smtClean="0">
                <a:latin typeface="Arial" panose="020B0604020202020204" pitchFamily="34" charset="0"/>
                <a:cs typeface="Arial" panose="020B0604020202020204" pitchFamily="34" charset="0"/>
              </a:rPr>
              <a:t> </a:t>
            </a:r>
            <a:endParaRPr lang="es-CO"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stretch>
            <a:fillRect/>
          </a:stretch>
        </p:blipFill>
        <p:spPr>
          <a:xfrm>
            <a:off x="1774209" y="2374706"/>
            <a:ext cx="8915400" cy="3324666"/>
          </a:xfrm>
          <a:prstGeom prst="rect">
            <a:avLst/>
          </a:prstGeom>
        </p:spPr>
      </p:pic>
    </p:spTree>
    <p:extLst>
      <p:ext uri="{BB962C8B-B14F-4D97-AF65-F5344CB8AC3E}">
        <p14:creationId xmlns:p14="http://schemas.microsoft.com/office/powerpoint/2010/main" val="302149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83167"/>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sp>
        <p:nvSpPr>
          <p:cNvPr id="7" name="Rectángulo 6"/>
          <p:cNvSpPr/>
          <p:nvPr/>
        </p:nvSpPr>
        <p:spPr>
          <a:xfrm>
            <a:off x="1978775" y="1358508"/>
            <a:ext cx="8529851" cy="7233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Dentro de la carpeta </a:t>
            </a:r>
            <a:r>
              <a:rPr lang="es-CO" dirty="0" err="1" smtClean="0">
                <a:latin typeface="Arial" panose="020B0604020202020204" pitchFamily="34" charset="0"/>
                <a:cs typeface="Arial" panose="020B0604020202020204" pitchFamily="34" charset="0"/>
              </a:rPr>
              <a:t>CvLACpyExtractArticulos</a:t>
            </a:r>
            <a:r>
              <a:rPr lang="es-CO" dirty="0" smtClean="0">
                <a:latin typeface="Arial" panose="020B0604020202020204" pitchFamily="34" charset="0"/>
                <a:cs typeface="Arial" panose="020B0604020202020204" pitchFamily="34" charset="0"/>
              </a:rPr>
              <a:t> hay dos carpetas de interés y un archivo llamado main.py</a:t>
            </a:r>
            <a:endParaRPr lang="es-CO" dirty="0">
              <a:latin typeface="Arial" panose="020B0604020202020204" pitchFamily="34" charset="0"/>
              <a:cs typeface="Arial" panose="020B0604020202020204" pitchFamily="34" charset="0"/>
            </a:endParaRPr>
          </a:p>
        </p:txBody>
      </p:sp>
      <p:pic>
        <p:nvPicPr>
          <p:cNvPr id="5" name="Marcador de contenido 4"/>
          <p:cNvPicPr>
            <a:picLocks noGrp="1" noChangeAspect="1"/>
          </p:cNvPicPr>
          <p:nvPr>
            <p:ph idx="1"/>
          </p:nvPr>
        </p:nvPicPr>
        <p:blipFill>
          <a:blip r:embed="rId2"/>
          <a:stretch>
            <a:fillRect/>
          </a:stretch>
        </p:blipFill>
        <p:spPr>
          <a:xfrm>
            <a:off x="1978775" y="2280289"/>
            <a:ext cx="8408092" cy="2319006"/>
          </a:xfrm>
          <a:prstGeom prst="rect">
            <a:avLst/>
          </a:prstGeom>
        </p:spPr>
      </p:pic>
      <p:sp>
        <p:nvSpPr>
          <p:cNvPr id="8" name="Rectángulo 7"/>
          <p:cNvSpPr/>
          <p:nvPr/>
        </p:nvSpPr>
        <p:spPr>
          <a:xfrm>
            <a:off x="2169692" y="4797745"/>
            <a:ext cx="8529851" cy="127550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Input: es la carpeta que contiene el archivo de entrada, por ejemplo, consulta.xlsx</a:t>
            </a:r>
          </a:p>
          <a:p>
            <a:pPr algn="ctr"/>
            <a:r>
              <a:rPr lang="es-CO" dirty="0" smtClean="0">
                <a:latin typeface="Arial" panose="020B0604020202020204" pitchFamily="34" charset="0"/>
                <a:cs typeface="Arial" panose="020B0604020202020204" pitchFamily="34" charset="0"/>
              </a:rPr>
              <a:t>Output: es la carpeta que contiene el archivo de salida, por ejemplo, artículos.csv</a:t>
            </a:r>
          </a:p>
          <a:p>
            <a:pPr algn="ctr"/>
            <a:r>
              <a:rPr lang="es-CO" dirty="0" smtClean="0">
                <a:latin typeface="Arial" panose="020B0604020202020204" pitchFamily="34" charset="0"/>
                <a:cs typeface="Arial" panose="020B0604020202020204" pitchFamily="34" charset="0"/>
              </a:rPr>
              <a:t>main.py: Es un script que se corre desde una terminal. Este es el archivo que se debe ejecutar para correr el programa.</a:t>
            </a:r>
            <a:endParaRPr lang="es-C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460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83167"/>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sp>
        <p:nvSpPr>
          <p:cNvPr id="7" name="Rectángulo 6"/>
          <p:cNvSpPr/>
          <p:nvPr/>
        </p:nvSpPr>
        <p:spPr>
          <a:xfrm>
            <a:off x="1978775" y="1358508"/>
            <a:ext cx="8529851" cy="7233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Revisemos el contenido de la carpeta Input</a:t>
            </a:r>
            <a:endParaRPr lang="es-CO" dirty="0">
              <a:latin typeface="Arial" panose="020B0604020202020204" pitchFamily="34" charset="0"/>
              <a:cs typeface="Arial" panose="020B0604020202020204" pitchFamily="34" charset="0"/>
            </a:endParaRPr>
          </a:p>
        </p:txBody>
      </p:sp>
      <p:sp>
        <p:nvSpPr>
          <p:cNvPr id="8" name="Rectángulo 7"/>
          <p:cNvSpPr/>
          <p:nvPr/>
        </p:nvSpPr>
        <p:spPr>
          <a:xfrm>
            <a:off x="2169692" y="4797745"/>
            <a:ext cx="8529851" cy="127550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En la carpeta Input hay varios archivos de Excel. El programa es capaz de tomar cada uno de ellos como entrada si se especifica, de lo contrario, el programa toma por defecto el archivo consulta.xlsx como entrada</a:t>
            </a:r>
            <a:endParaRPr lang="es-CO"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stretch>
            <a:fillRect/>
          </a:stretch>
        </p:blipFill>
        <p:spPr>
          <a:xfrm>
            <a:off x="1978774" y="2185163"/>
            <a:ext cx="1815303" cy="2396767"/>
          </a:xfrm>
          <a:prstGeom prst="rect">
            <a:avLst/>
          </a:prstGeom>
        </p:spPr>
      </p:pic>
      <p:pic>
        <p:nvPicPr>
          <p:cNvPr id="6" name="Imagen 5"/>
          <p:cNvPicPr>
            <a:picLocks noChangeAspect="1"/>
          </p:cNvPicPr>
          <p:nvPr/>
        </p:nvPicPr>
        <p:blipFill>
          <a:blip r:embed="rId3"/>
          <a:stretch>
            <a:fillRect/>
          </a:stretch>
        </p:blipFill>
        <p:spPr>
          <a:xfrm>
            <a:off x="5377359" y="2322670"/>
            <a:ext cx="3887257" cy="2259260"/>
          </a:xfrm>
          <a:prstGeom prst="rect">
            <a:avLst/>
          </a:prstGeom>
        </p:spPr>
      </p:pic>
      <p:sp>
        <p:nvSpPr>
          <p:cNvPr id="9" name="Flecha derecha 8"/>
          <p:cNvSpPr/>
          <p:nvPr/>
        </p:nvSpPr>
        <p:spPr>
          <a:xfrm>
            <a:off x="3985146" y="2975212"/>
            <a:ext cx="1392213" cy="791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endParaRPr>
          </a:p>
        </p:txBody>
      </p:sp>
    </p:spTree>
    <p:extLst>
      <p:ext uri="{BB962C8B-B14F-4D97-AF65-F5344CB8AC3E}">
        <p14:creationId xmlns:p14="http://schemas.microsoft.com/office/powerpoint/2010/main" val="292315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8775" y="542223"/>
            <a:ext cx="8911687" cy="713370"/>
          </a:xfrm>
        </p:spPr>
        <p:style>
          <a:lnRef idx="2">
            <a:schemeClr val="accent5"/>
          </a:lnRef>
          <a:fillRef idx="1">
            <a:schemeClr val="lt1"/>
          </a:fillRef>
          <a:effectRef idx="0">
            <a:schemeClr val="accent5"/>
          </a:effectRef>
          <a:fontRef idx="minor">
            <a:schemeClr val="dk1"/>
          </a:fontRef>
        </p:style>
        <p:txBody>
          <a:bodyPr/>
          <a:lstStyle/>
          <a:p>
            <a:r>
              <a:rPr lang="es-CO" dirty="0" smtClean="0">
                <a:latin typeface="Arial" panose="020B0604020202020204" pitchFamily="34" charset="0"/>
              </a:rPr>
              <a:t>Tutorial: </a:t>
            </a:r>
            <a:r>
              <a:rPr lang="es-CO" dirty="0" err="1">
                <a:latin typeface="Arial" panose="020B0604020202020204" pitchFamily="34" charset="0"/>
              </a:rPr>
              <a:t>CvLACpyExtractArticulos</a:t>
            </a:r>
            <a:endParaRPr lang="es-CO" dirty="0">
              <a:latin typeface="Arial" panose="020B0604020202020204" pitchFamily="34" charset="0"/>
            </a:endParaRPr>
          </a:p>
        </p:txBody>
      </p:sp>
      <p:sp>
        <p:nvSpPr>
          <p:cNvPr id="7" name="Rectángulo 6"/>
          <p:cNvSpPr/>
          <p:nvPr/>
        </p:nvSpPr>
        <p:spPr>
          <a:xfrm>
            <a:off x="1978775" y="1358508"/>
            <a:ext cx="8529851" cy="57591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Abriendo el archivo consulta.xlsx encontramos lo siguiente:</a:t>
            </a:r>
            <a:endParaRPr lang="es-CO" dirty="0">
              <a:latin typeface="Arial" panose="020B0604020202020204" pitchFamily="34" charset="0"/>
              <a:cs typeface="Arial" panose="020B0604020202020204" pitchFamily="34" charset="0"/>
            </a:endParaRPr>
          </a:p>
        </p:txBody>
      </p:sp>
      <p:sp>
        <p:nvSpPr>
          <p:cNvPr id="8" name="Rectángulo 7"/>
          <p:cNvSpPr/>
          <p:nvPr/>
        </p:nvSpPr>
        <p:spPr>
          <a:xfrm>
            <a:off x="2156044" y="3719555"/>
            <a:ext cx="8529851" cy="313844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s-CO" dirty="0" smtClean="0">
                <a:latin typeface="Arial" panose="020B0604020202020204" pitchFamily="34" charset="0"/>
                <a:cs typeface="Arial" panose="020B0604020202020204" pitchFamily="34" charset="0"/>
              </a:rPr>
              <a:t>De este archivo solo hay que entender lo siguiente:</a:t>
            </a:r>
          </a:p>
          <a:p>
            <a:pPr marL="28575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Todo archivo de entrada debe tener exactamente la misma fila 1. Esta fila es la única que no se puede modificar.</a:t>
            </a:r>
          </a:p>
          <a:p>
            <a:pPr marL="28575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El contenido de las columnas A, B y C No es de interés para el programa y se puede modificar como se desee (</a:t>
            </a:r>
            <a:r>
              <a:rPr lang="es-CO" dirty="0">
                <a:latin typeface="Arial" panose="020B0604020202020204" pitchFamily="34" charset="0"/>
                <a:cs typeface="Arial" panose="020B0604020202020204" pitchFamily="34" charset="0"/>
              </a:rPr>
              <a:t>e</a:t>
            </a:r>
            <a:r>
              <a:rPr lang="es-CO" dirty="0" smtClean="0">
                <a:latin typeface="Arial" panose="020B0604020202020204" pitchFamily="34" charset="0"/>
                <a:cs typeface="Arial" panose="020B0604020202020204" pitchFamily="34" charset="0"/>
              </a:rPr>
              <a:t>l nombre de los investigadores se toma de los </a:t>
            </a:r>
            <a:r>
              <a:rPr lang="es-CO" dirty="0" err="1" smtClean="0">
                <a:latin typeface="Arial" panose="020B0604020202020204" pitchFamily="34" charset="0"/>
                <a:cs typeface="Arial" panose="020B0604020202020204" pitchFamily="34" charset="0"/>
              </a:rPr>
              <a:t>CvLACs</a:t>
            </a:r>
            <a:r>
              <a:rPr lang="es-CO" dirty="0" smtClean="0">
                <a:latin typeface="Arial" panose="020B0604020202020204" pitchFamily="34" charset="0"/>
                <a:cs typeface="Arial" panose="020B0604020202020204" pitchFamily="34" charset="0"/>
              </a:rPr>
              <a:t>, no de esta lista). </a:t>
            </a:r>
          </a:p>
          <a:p>
            <a:pPr marL="28575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Se recomienda no escribir la cédula de los investigadores en la columna documentos. En su lugar escriba un número que le permita contar el número de integrantes.</a:t>
            </a:r>
          </a:p>
          <a:p>
            <a:pPr marL="285750" indent="-285750" algn="just">
              <a:buFont typeface="Arial" panose="020B0604020202020204" pitchFamily="34" charset="0"/>
              <a:buChar char="•"/>
            </a:pPr>
            <a:r>
              <a:rPr lang="es-CO" dirty="0" smtClean="0">
                <a:latin typeface="Arial" panose="020B0604020202020204" pitchFamily="34" charset="0"/>
                <a:cs typeface="Arial" panose="020B0604020202020204" pitchFamily="34" charset="0"/>
              </a:rPr>
              <a:t>El programa solamente lee la columna D con los links de los respectivos </a:t>
            </a:r>
            <a:r>
              <a:rPr lang="es-CO" dirty="0" err="1" smtClean="0">
                <a:latin typeface="Arial" panose="020B0604020202020204" pitchFamily="34" charset="0"/>
                <a:cs typeface="Arial" panose="020B0604020202020204" pitchFamily="34" charset="0"/>
              </a:rPr>
              <a:t>CvLACs</a:t>
            </a:r>
            <a:endParaRPr lang="es-CO" dirty="0" smtClean="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stretch>
            <a:fillRect/>
          </a:stretch>
        </p:blipFill>
        <p:spPr>
          <a:xfrm>
            <a:off x="1786000" y="2037336"/>
            <a:ext cx="8915400" cy="1390760"/>
          </a:xfrm>
          <a:prstGeom prst="rect">
            <a:avLst/>
          </a:prstGeom>
        </p:spPr>
      </p:pic>
    </p:spTree>
    <p:extLst>
      <p:ext uri="{BB962C8B-B14F-4D97-AF65-F5344CB8AC3E}">
        <p14:creationId xmlns:p14="http://schemas.microsoft.com/office/powerpoint/2010/main" val="1131940726"/>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414</TotalTime>
  <Words>920</Words>
  <Application>Microsoft Office PowerPoint</Application>
  <PresentationFormat>Panorámica</PresentationFormat>
  <Paragraphs>78</Paragraphs>
  <Slides>19</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Wingdings 3</vt:lpstr>
      <vt:lpstr>Espiral</vt:lpstr>
      <vt:lpstr>Manual de instrucciones de los programas CvLACpyExtract y GrupLACpyExtract</vt:lpstr>
      <vt:lpstr>Requisitos</vt:lpstr>
      <vt:lpstr>Introducción</vt:lpstr>
      <vt:lpstr>Diagrama simple del funcionamiento del programa CvLACpyExtractArticulos</vt:lpstr>
      <vt:lpstr>Tutorial: CvLACpyExtractArticulos</vt:lpstr>
      <vt:lpstr>Tutorial: CvLACpyExtractArticulos</vt:lpstr>
      <vt:lpstr>Tutorial: CvLACpyExtractArticulos</vt:lpstr>
      <vt:lpstr>Tutorial: CvLACpyExtractArticulos</vt:lpstr>
      <vt:lpstr>Tutorial: CvLACpyExtractArticulos</vt:lpstr>
      <vt:lpstr>Tutorial: CvLACpyExtractArticulos</vt:lpstr>
      <vt:lpstr>Tutorial: CvLACpyExtractArticulos</vt:lpstr>
      <vt:lpstr>Tutorial: CvLACpyExtractArticulos</vt:lpstr>
      <vt:lpstr>Tutorial: CvLACpyExtractArticulos</vt:lpstr>
      <vt:lpstr>Tutorial: CvLACpyExtractArticulos</vt:lpstr>
      <vt:lpstr>Tutorial: CvLACpyExtractArticulos</vt:lpstr>
      <vt:lpstr>Tutorial: CvLACpyExtractArticulos</vt:lpstr>
      <vt:lpstr>Tutorial: CvLACpyExtractArticulos</vt:lpstr>
      <vt:lpstr>Tutorial: Extraer toda la información</vt:lpstr>
      <vt:lpstr>Extraer información del GrupLAC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de instrucciones de los programas CvLACpyExtract y GrupLACpyExtract</dc:title>
  <dc:creator>Usuario</dc:creator>
  <cp:lastModifiedBy>Usuario</cp:lastModifiedBy>
  <cp:revision>47</cp:revision>
  <dcterms:created xsi:type="dcterms:W3CDTF">2022-11-02T14:26:54Z</dcterms:created>
  <dcterms:modified xsi:type="dcterms:W3CDTF">2022-12-09T20:51:43Z</dcterms:modified>
</cp:coreProperties>
</file>