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6" r:id="rId4"/>
    <p:sldId id="268" r:id="rId5"/>
    <p:sldId id="267" r:id="rId6"/>
    <p:sldId id="259" r:id="rId7"/>
    <p:sldId id="269" r:id="rId8"/>
    <p:sldId id="260" r:id="rId9"/>
    <p:sldId id="270" r:id="rId10"/>
    <p:sldId id="271" r:id="rId11"/>
    <p:sldId id="272" r:id="rId12"/>
    <p:sldId id="261" r:id="rId13"/>
    <p:sldId id="262" r:id="rId14"/>
    <p:sldId id="278" r:id="rId15"/>
    <p:sldId id="277" r:id="rId16"/>
    <p:sldId id="276" r:id="rId17"/>
    <p:sldId id="275" r:id="rId18"/>
    <p:sldId id="274" r:id="rId19"/>
    <p:sldId id="273" r:id="rId20"/>
    <p:sldId id="263" r:id="rId21"/>
    <p:sldId id="264" r:id="rId22"/>
    <p:sldId id="265" r:id="rId2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894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44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129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58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655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71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573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109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98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460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060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79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114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51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7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15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90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841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55392" y="3938016"/>
            <a:ext cx="6258508" cy="2206752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normAutofit fontScale="90000"/>
          </a:bodyPr>
          <a:lstStyle/>
          <a:p>
            <a:pPr algn="r"/>
            <a:br>
              <a:rPr lang="es-CO" dirty="0"/>
            </a:br>
            <a:br>
              <a:rPr lang="es-CO" dirty="0"/>
            </a:br>
            <a:r>
              <a:rPr lang="es-CO" sz="2700" dirty="0"/>
              <a:t>APLICATIVO PARA FACTURACIÓN ELECTRONICA</a:t>
            </a:r>
            <a:br>
              <a:rPr lang="es-CO" sz="2400" dirty="0"/>
            </a:br>
            <a:r>
              <a:rPr lang="es-CO" sz="2400" dirty="0"/>
              <a:t>Identificación del equipo</a:t>
            </a:r>
            <a:br>
              <a:rPr lang="es-CO" sz="2400" dirty="0"/>
            </a:br>
            <a:br>
              <a:rPr lang="es-CO" sz="2400" dirty="0"/>
            </a:br>
            <a:r>
              <a:rPr lang="es-CO" sz="2400" dirty="0"/>
              <a:t>Integrantes</a:t>
            </a:r>
            <a:br>
              <a:rPr lang="es-CO" sz="2400" dirty="0"/>
            </a:br>
            <a:r>
              <a:rPr lang="es-CO" sz="2400" dirty="0"/>
              <a:t>Daniela cepeda, Carlos Quijano,</a:t>
            </a:r>
            <a:br>
              <a:rPr lang="es-CO" sz="2400" dirty="0"/>
            </a:br>
            <a:r>
              <a:rPr lang="es-CO" sz="2400" dirty="0"/>
              <a:t>camilo cepeda, Cristian Triana.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504105" y="1732526"/>
            <a:ext cx="6509795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>
            <a:spAutoFit/>
          </a:bodyPr>
          <a:lstStyle/>
          <a:p>
            <a:r>
              <a:rPr lang="es-CO" sz="5400" dirty="0"/>
              <a:t>POSMORTEM CICLO 2</a:t>
            </a:r>
          </a:p>
        </p:txBody>
      </p:sp>
    </p:spTree>
    <p:extLst>
      <p:ext uri="{BB962C8B-B14F-4D97-AF65-F5344CB8AC3E}">
        <p14:creationId xmlns:p14="http://schemas.microsoft.com/office/powerpoint/2010/main" val="269150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4B8E-9BF0-4AD0-8CE2-E2DC538B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Herramienta</a:t>
            </a:r>
            <a:r>
              <a:rPr lang="en-US" dirty="0"/>
              <a:t> para la gestion de </a:t>
            </a:r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724E-55AF-4BDA-A894-89575374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Asana, para la </a:t>
            </a:r>
            <a:r>
              <a:rPr lang="en-US" dirty="0" err="1"/>
              <a:t>asignacion</a:t>
            </a:r>
            <a:r>
              <a:rPr lang="en-US" dirty="0"/>
              <a:t> de </a:t>
            </a:r>
            <a:r>
              <a:rPr lang="en-US" dirty="0" err="1"/>
              <a:t>tareas</a:t>
            </a:r>
            <a:r>
              <a:rPr lang="en-US" dirty="0"/>
              <a:t>.</a:t>
            </a:r>
          </a:p>
          <a:p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tiempos</a:t>
            </a:r>
            <a:r>
              <a:rPr lang="en-US" dirty="0"/>
              <a:t> </a:t>
            </a:r>
            <a:r>
              <a:rPr lang="en-US" dirty="0" err="1"/>
              <a:t>individuales</a:t>
            </a:r>
            <a:r>
              <a:rPr lang="en-US" dirty="0"/>
              <a:t>, para </a:t>
            </a:r>
            <a:r>
              <a:rPr lang="en-US" dirty="0" err="1"/>
              <a:t>gestionar</a:t>
            </a:r>
            <a:r>
              <a:rPr lang="en-US" dirty="0"/>
              <a:t> el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empleado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actividades</a:t>
            </a:r>
            <a:r>
              <a:rPr lang="en-US" dirty="0"/>
              <a:t>.</a:t>
            </a:r>
          </a:p>
          <a:p>
            <a:r>
              <a:rPr lang="en-US" dirty="0"/>
              <a:t>Una wiki individual, para </a:t>
            </a:r>
            <a:r>
              <a:rPr lang="en-US" dirty="0" err="1"/>
              <a:t>gestionar</a:t>
            </a:r>
            <a:r>
              <a:rPr lang="en-US" dirty="0"/>
              <a:t> el </a:t>
            </a:r>
            <a:r>
              <a:rPr lang="en-US" dirty="0" err="1"/>
              <a:t>avance</a:t>
            </a:r>
            <a:r>
              <a:rPr lang="en-US" dirty="0"/>
              <a:t> individual </a:t>
            </a:r>
            <a:r>
              <a:rPr lang="en-US" dirty="0" err="1"/>
              <a:t>en</a:t>
            </a:r>
            <a:r>
              <a:rPr lang="en-US" dirty="0"/>
              <a:t> el Proyecto.</a:t>
            </a:r>
          </a:p>
          <a:p>
            <a:r>
              <a:rPr lang="en-US" dirty="0" err="1"/>
              <a:t>Github</a:t>
            </a:r>
            <a:r>
              <a:rPr lang="en-US" dirty="0"/>
              <a:t>, para </a:t>
            </a:r>
            <a:r>
              <a:rPr lang="en-US" dirty="0" err="1"/>
              <a:t>gestionar</a:t>
            </a:r>
            <a:r>
              <a:rPr lang="en-US" dirty="0"/>
              <a:t> el </a:t>
            </a:r>
            <a:r>
              <a:rPr lang="en-US" dirty="0" err="1"/>
              <a:t>almacenamiento</a:t>
            </a:r>
            <a:r>
              <a:rPr lang="en-US" dirty="0"/>
              <a:t> del Proyecto.</a:t>
            </a:r>
          </a:p>
        </p:txBody>
      </p:sp>
    </p:spTree>
    <p:extLst>
      <p:ext uri="{BB962C8B-B14F-4D97-AF65-F5344CB8AC3E}">
        <p14:creationId xmlns:p14="http://schemas.microsoft.com/office/powerpoint/2010/main" val="424499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AE35-A0C4-4B3F-8624-654F9E3D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puntos mas </a:t>
            </a:r>
            <a:r>
              <a:rPr lang="en-US" dirty="0" err="1"/>
              <a:t>importantes</a:t>
            </a:r>
            <a:r>
              <a:rPr lang="en-US" dirty="0"/>
              <a:t> del SQAP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8AB4-D265-433B-AF63-B50E292E5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s-CO" dirty="0"/>
              <a:t>Roles de los integrantes.</a:t>
            </a:r>
            <a:endParaRPr lang="en-US" dirty="0"/>
          </a:p>
          <a:p>
            <a:pPr lvl="0"/>
            <a:r>
              <a:rPr lang="es-CO" dirty="0"/>
              <a:t>Tareas del QA.</a:t>
            </a:r>
            <a:endParaRPr lang="en-US" dirty="0"/>
          </a:p>
          <a:p>
            <a:pPr lvl="0"/>
            <a:r>
              <a:rPr lang="es-CO" dirty="0"/>
              <a:t>Estándares.</a:t>
            </a:r>
            <a:endParaRPr lang="en-US" dirty="0"/>
          </a:p>
          <a:p>
            <a:pPr lvl="0"/>
            <a:r>
              <a:rPr lang="es-CO" dirty="0"/>
              <a:t>Practicas.</a:t>
            </a:r>
            <a:endParaRPr lang="en-US" dirty="0"/>
          </a:p>
          <a:p>
            <a:pPr lvl="0"/>
            <a:r>
              <a:rPr lang="es-CO" dirty="0"/>
              <a:t>Convenciones.</a:t>
            </a:r>
            <a:endParaRPr lang="en-US" dirty="0"/>
          </a:p>
          <a:p>
            <a:pPr lvl="0"/>
            <a:r>
              <a:rPr lang="es-CO" dirty="0"/>
              <a:t>Métricas.</a:t>
            </a:r>
            <a:endParaRPr lang="en-US" dirty="0"/>
          </a:p>
          <a:p>
            <a:pPr lvl="0"/>
            <a:r>
              <a:rPr lang="es-CO" dirty="0"/>
              <a:t>Auditorias.</a:t>
            </a:r>
            <a:endParaRPr lang="en-US" dirty="0"/>
          </a:p>
          <a:p>
            <a:pPr lvl="0"/>
            <a:r>
              <a:rPr lang="es-CO" dirty="0"/>
              <a:t>Reportes de problemas.</a:t>
            </a:r>
            <a:endParaRPr lang="en-US" dirty="0"/>
          </a:p>
          <a:p>
            <a:pPr lvl="0"/>
            <a:r>
              <a:rPr lang="es-CO" dirty="0"/>
              <a:t>Control de </a:t>
            </a:r>
            <a:r>
              <a:rPr lang="es-CO" dirty="0" err="1"/>
              <a:t>backups</a:t>
            </a:r>
            <a:r>
              <a:rPr lang="es-CO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4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56061" y="2097088"/>
            <a:ext cx="7429498" cy="414239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47500" lnSpcReduction="20000"/>
          </a:bodyPr>
          <a:lstStyle/>
          <a:p>
            <a:pPr lvl="0"/>
            <a:r>
              <a:rPr lang="es-CO" dirty="0"/>
              <a:t>Como administrador necesito </a:t>
            </a:r>
            <a:r>
              <a:rPr lang="es-CO" b="1" dirty="0"/>
              <a:t>consultar factura</a:t>
            </a:r>
            <a:r>
              <a:rPr lang="es-CO" dirty="0"/>
              <a:t> para verificar la compra.</a:t>
            </a:r>
            <a:endParaRPr lang="en-US" dirty="0"/>
          </a:p>
          <a:p>
            <a:pPr lvl="0"/>
            <a:r>
              <a:rPr lang="es-CO" dirty="0"/>
              <a:t>Como administrador necesito </a:t>
            </a:r>
            <a:r>
              <a:rPr lang="es-CO" b="1" dirty="0"/>
              <a:t>consultar IVA</a:t>
            </a:r>
            <a:r>
              <a:rPr lang="es-CO" dirty="0"/>
              <a:t> para saber cuál es el valor que debo tributar a la DIAN.</a:t>
            </a:r>
            <a:endParaRPr lang="en-US" dirty="0"/>
          </a:p>
          <a:p>
            <a:pPr lvl="0"/>
            <a:r>
              <a:rPr lang="es-CO" dirty="0"/>
              <a:t>Como administrador necesito </a:t>
            </a:r>
            <a:r>
              <a:rPr lang="es-CO" b="1" dirty="0"/>
              <a:t>cambiar estado de una factura</a:t>
            </a:r>
            <a:r>
              <a:rPr lang="es-CO" dirty="0"/>
              <a:t> para evitar que genere un valor de una compra cancelada.</a:t>
            </a:r>
            <a:endParaRPr lang="en-US" dirty="0"/>
          </a:p>
          <a:p>
            <a:pPr lvl="0"/>
            <a:r>
              <a:rPr lang="es-CO" dirty="0"/>
              <a:t>Como vendedor necesito </a:t>
            </a:r>
            <a:r>
              <a:rPr lang="es-CO" b="1" dirty="0"/>
              <a:t>consultar factura</a:t>
            </a:r>
            <a:r>
              <a:rPr lang="es-CO" dirty="0"/>
              <a:t> para validar los datos de la compra.</a:t>
            </a:r>
            <a:endParaRPr lang="en-US" dirty="0"/>
          </a:p>
          <a:p>
            <a:pPr lvl="0"/>
            <a:r>
              <a:rPr lang="es-CO" dirty="0"/>
              <a:t>Como vendedor necesito </a:t>
            </a:r>
            <a:r>
              <a:rPr lang="es-CO" b="1" dirty="0"/>
              <a:t>crear una factura</a:t>
            </a:r>
            <a:r>
              <a:rPr lang="es-CO" dirty="0"/>
              <a:t> para registrar una compra.</a:t>
            </a:r>
            <a:endParaRPr lang="en-US" dirty="0"/>
          </a:p>
          <a:p>
            <a:pPr lvl="0"/>
            <a:r>
              <a:rPr lang="es-CO" dirty="0"/>
              <a:t>Como vendedor necesito </a:t>
            </a:r>
            <a:r>
              <a:rPr lang="es-CO" b="1" dirty="0"/>
              <a:t>enviar una factura al servidor</a:t>
            </a:r>
            <a:r>
              <a:rPr lang="es-CO" dirty="0"/>
              <a:t> para guardar el registro.</a:t>
            </a:r>
            <a:endParaRPr lang="en-US" dirty="0"/>
          </a:p>
          <a:p>
            <a:pPr lvl="0"/>
            <a:r>
              <a:rPr lang="es-CO" dirty="0"/>
              <a:t>Como vendedor necesito </a:t>
            </a:r>
            <a:r>
              <a:rPr lang="es-CO" b="1" dirty="0"/>
              <a:t>enviar una factura al cliente</a:t>
            </a:r>
            <a:r>
              <a:rPr lang="es-CO" dirty="0"/>
              <a:t> para guardar registro de sus ventas.</a:t>
            </a:r>
            <a:endParaRPr lang="en-US" dirty="0"/>
          </a:p>
          <a:p>
            <a:pPr lvl="0"/>
            <a:r>
              <a:rPr lang="es-CO" dirty="0"/>
              <a:t>Como administrador necesito </a:t>
            </a:r>
            <a:r>
              <a:rPr lang="es-CO" b="1" dirty="0"/>
              <a:t>iniciar sesión</a:t>
            </a:r>
            <a:r>
              <a:rPr lang="es-CO" dirty="0"/>
              <a:t> para poder acceder al sistema.</a:t>
            </a:r>
            <a:endParaRPr lang="en-US" dirty="0"/>
          </a:p>
          <a:p>
            <a:pPr lvl="0"/>
            <a:r>
              <a:rPr lang="es-CO" dirty="0"/>
              <a:t>Como vendedor necesito </a:t>
            </a:r>
            <a:r>
              <a:rPr lang="es-CO" b="1" dirty="0"/>
              <a:t>iniciar sesión</a:t>
            </a:r>
            <a:r>
              <a:rPr lang="es-CO" dirty="0"/>
              <a:t> para poder acceder al sistema.</a:t>
            </a:r>
            <a:endParaRPr lang="en-US" dirty="0"/>
          </a:p>
          <a:p>
            <a:pPr lvl="0"/>
            <a:r>
              <a:rPr lang="es-CO" dirty="0"/>
              <a:t> El sistema debe </a:t>
            </a:r>
            <a:r>
              <a:rPr lang="es-CO" b="1" dirty="0"/>
              <a:t>verificar el IVA </a:t>
            </a:r>
            <a:r>
              <a:rPr lang="es-CO" dirty="0"/>
              <a:t>de las facturas.</a:t>
            </a:r>
            <a:endParaRPr lang="en-US" dirty="0"/>
          </a:p>
          <a:p>
            <a:pPr lvl="0"/>
            <a:r>
              <a:rPr lang="es-CO" dirty="0"/>
              <a:t>El sistema debe </a:t>
            </a:r>
            <a:r>
              <a:rPr lang="es-CO" b="1" dirty="0"/>
              <a:t>actualizar el XML </a:t>
            </a:r>
            <a:r>
              <a:rPr lang="es-CO" dirty="0"/>
              <a:t>cuando el administrador cambie el estado de la factura.</a:t>
            </a:r>
            <a:endParaRPr lang="en-US" dirty="0"/>
          </a:p>
          <a:p>
            <a:pPr lvl="0"/>
            <a:r>
              <a:rPr lang="es-CO" dirty="0"/>
              <a:t>El sistema debe </a:t>
            </a:r>
            <a:r>
              <a:rPr lang="es-CO" b="1" dirty="0"/>
              <a:t>enviar reporte </a:t>
            </a:r>
            <a:r>
              <a:rPr lang="es-CO" dirty="0"/>
              <a:t>a la DIAN.</a:t>
            </a:r>
            <a:endParaRPr lang="en-US" dirty="0"/>
          </a:p>
          <a:p>
            <a:pPr lvl="0"/>
            <a:r>
              <a:rPr lang="es-CO" dirty="0"/>
              <a:t>El sistema debe </a:t>
            </a:r>
            <a:r>
              <a:rPr lang="es-CO" b="1" dirty="0"/>
              <a:t>guardar facturas </a:t>
            </a:r>
            <a:r>
              <a:rPr lang="es-CO" dirty="0"/>
              <a:t>generadas.</a:t>
            </a:r>
            <a:endParaRPr lang="en-US" dirty="0"/>
          </a:p>
          <a:p>
            <a:pPr lvl="0"/>
            <a:r>
              <a:rPr lang="es-CO" dirty="0"/>
              <a:t>El sistema debe </a:t>
            </a:r>
            <a:r>
              <a:rPr lang="es-CO" b="1" dirty="0"/>
              <a:t>crear un XML </a:t>
            </a:r>
            <a:r>
              <a:rPr lang="es-CO" dirty="0"/>
              <a:t>anualmente.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0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Diseño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587325" y="2097088"/>
            <a:ext cx="4154851" cy="627825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En este ciclo no se desarrollo esta fase, por falta de tiempo.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875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7-999F-40E6-8C42-CFBE12D2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Diseño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456B0C-544B-47EC-9B6D-0BCB85EB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54" y="2249488"/>
            <a:ext cx="6820118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ADDE-8F2F-46B7-808D-6B1C3FD7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en-US" sz="2400" dirty="0" err="1"/>
              <a:t>Diagrama</a:t>
            </a:r>
            <a:r>
              <a:rPr lang="en-US" sz="2400" dirty="0"/>
              <a:t> de </a:t>
            </a:r>
            <a:r>
              <a:rPr lang="en-US" sz="2400" dirty="0" err="1"/>
              <a:t>contexto</a:t>
            </a:r>
            <a:endParaRPr lang="en-US" sz="2400" dirty="0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3E8C8E5-DC7D-46C0-A7ED-877212EFD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1" y="1306037"/>
            <a:ext cx="4584286" cy="4240464"/>
          </a:xfrm>
          <a:prstGeom prst="rect">
            <a:avLst/>
          </a:prstGeom>
        </p:spPr>
      </p:pic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54A4E11-6203-4DA4-8B48-51B408797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6075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D391-0056-47C5-A365-5EE25FD6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en-US" sz="2400" dirty="0" err="1"/>
              <a:t>Diagrama</a:t>
            </a:r>
            <a:r>
              <a:rPr lang="en-US" sz="2400" dirty="0"/>
              <a:t> de </a:t>
            </a:r>
            <a:r>
              <a:rPr lang="en-US" sz="2400" dirty="0" err="1"/>
              <a:t>despliegue</a:t>
            </a:r>
            <a:endParaRPr lang="en-US" sz="2400" dirty="0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C1DC84D0-7B59-4368-AC52-07E52B7B2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1" y="2010872"/>
            <a:ext cx="4584286" cy="2830795"/>
          </a:xfrm>
          <a:prstGeom prst="rect">
            <a:avLst/>
          </a:prstGeom>
        </p:spPr>
      </p:pic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C2B13425-2C1A-4863-9D76-20C761339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66736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AF1F-AD10-4145-80EF-A27B683F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en-US" sz="2400" dirty="0" err="1"/>
              <a:t>Modelo</a:t>
            </a:r>
            <a:r>
              <a:rPr lang="en-US" sz="2400" dirty="0"/>
              <a:t> de </a:t>
            </a:r>
            <a:r>
              <a:rPr lang="en-US" sz="2400" dirty="0" err="1"/>
              <a:t>entidad</a:t>
            </a:r>
            <a:r>
              <a:rPr lang="en-US" sz="2400" dirty="0"/>
              <a:t> y </a:t>
            </a:r>
            <a:r>
              <a:rPr lang="en-US" sz="2400" dirty="0" err="1"/>
              <a:t>relacion</a:t>
            </a:r>
            <a:endParaRPr lang="en-US" sz="2400" dirty="0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47F2866-20F3-4D3B-91AC-60F0B2100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1" y="1689971"/>
            <a:ext cx="4584286" cy="347259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80F531-F38E-434D-808F-A623DB689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48040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66D9-983D-4D23-AAE8-DCA128A9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4420790" cy="1478570"/>
          </a:xfrm>
        </p:spPr>
        <p:txBody>
          <a:bodyPr anchor="b">
            <a:norm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EEAB114-1A94-42D7-ADC0-B8F2FA6A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249487"/>
            <a:ext cx="4420791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BE5B16C5-FB3E-4304-8B6F-B095053DD8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4" r="3" b="12151"/>
          <a:stretch/>
        </p:blipFill>
        <p:spPr>
          <a:xfrm>
            <a:off x="5714998" y="780235"/>
            <a:ext cx="25688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91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E009-436B-46F2-888E-06421ACF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endParaRPr lang="en-US" sz="2400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8E2E1D0-99A5-4868-BFF9-6939BDE8D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8" y="1137621"/>
            <a:ext cx="3432972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076FE4-CE8F-40B0-912C-88017E91E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3223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618518"/>
            <a:ext cx="7468695" cy="1478570"/>
          </a:xfrm>
        </p:spPr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21565" y="2475040"/>
            <a:ext cx="5861732" cy="1901888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s-CO" dirty="0"/>
              <a:t>Planeación</a:t>
            </a:r>
          </a:p>
          <a:p>
            <a:r>
              <a:rPr lang="es-CO" dirty="0"/>
              <a:t>Requerimientos</a:t>
            </a:r>
          </a:p>
          <a:p>
            <a:r>
              <a:rPr lang="es-CO" dirty="0"/>
              <a:t>Diseño</a:t>
            </a:r>
          </a:p>
          <a:p>
            <a:r>
              <a:rPr lang="es-CO" dirty="0"/>
              <a:t>Implementación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5297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Implementación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623901" y="2133728"/>
            <a:ext cx="4154851" cy="627825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En este ciclo no se desarrollo esta fase, por falta de tiempo.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497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 de pruebas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587325" y="2097088"/>
            <a:ext cx="4154851" cy="627825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En este ciclo no se desarrollo esta fase, por falta de tiempo.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1308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059" y="377694"/>
            <a:ext cx="7429499" cy="1478570"/>
          </a:xfrm>
        </p:spPr>
        <p:txBody>
          <a:bodyPr/>
          <a:lstStyle/>
          <a:p>
            <a:r>
              <a:rPr lang="es-CO" dirty="0"/>
              <a:t>Propuesta de mejoramiento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558720"/>
              </p:ext>
            </p:extLst>
          </p:nvPr>
        </p:nvGraphicFramePr>
        <p:xfrm>
          <a:off x="1214580" y="1856264"/>
          <a:ext cx="6712458" cy="4270986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871750">
                  <a:extLst>
                    <a:ext uri="{9D8B030D-6E8A-4147-A177-3AD203B41FA5}">
                      <a16:colId xmlns:a16="http://schemas.microsoft.com/office/drawing/2014/main" val="322681260"/>
                    </a:ext>
                  </a:extLst>
                </a:gridCol>
                <a:gridCol w="954991">
                  <a:extLst>
                    <a:ext uri="{9D8B030D-6E8A-4147-A177-3AD203B41FA5}">
                      <a16:colId xmlns:a16="http://schemas.microsoft.com/office/drawing/2014/main" val="1567891696"/>
                    </a:ext>
                  </a:extLst>
                </a:gridCol>
                <a:gridCol w="3885717">
                  <a:extLst>
                    <a:ext uri="{9D8B030D-6E8A-4147-A177-3AD203B41FA5}">
                      <a16:colId xmlns:a16="http://schemas.microsoft.com/office/drawing/2014/main" val="945001766"/>
                    </a:ext>
                  </a:extLst>
                </a:gridCol>
              </a:tblGrid>
              <a:tr h="339087"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1600">
                          <a:effectLst/>
                        </a:rPr>
                        <a:t>Condiciones de mejora de los roles para el ciclo II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26116"/>
                  </a:ext>
                </a:extLst>
              </a:tr>
              <a:tr h="33908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Rol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Encargado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Aspectos de mejora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413232"/>
                  </a:ext>
                </a:extLst>
              </a:tr>
              <a:tr h="67817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Líder del equipo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Daniela Cepeda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Incentivar a el equipo con mayor frecuencia, reunir a el equipo con mayor antelación.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1608538"/>
                  </a:ext>
                </a:extLst>
              </a:tr>
              <a:tr h="67817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desarrollo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Carlos Quijano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Se debe mejorar en el aspecto de la puntualidad al momento de las reuniones del equipo de desarrollo.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85415"/>
                  </a:ext>
                </a:extLst>
              </a:tr>
              <a:tr h="101726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planeación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Camilo Cepeda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Planear de manera más eficiente y con tiempo las reuniones, tener en cuenta la disponibilidad de todos los integrantes del equipo. 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395213"/>
                  </a:ext>
                </a:extLst>
              </a:tr>
              <a:tr h="101726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calidad y Administrador de soporte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Cristian Triana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Organizar los documentos del proyecto y llevar un mejor versionamiento de los documentos.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84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36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Lanzamiento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607820" y="3370640"/>
            <a:ext cx="3857106" cy="12003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dirty="0"/>
              <a:t>El objetivo de este proyecto consiste en desarrollar un software que permita la facturación electrónica para empresas pequeñas (comercio al por menor).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156537" y="4658399"/>
            <a:ext cx="3329607" cy="14773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MX" dirty="0"/>
              <a:t>La necesidad surge gracias al Decreto 2242 de 2015, la DIAN afirma que “busca la masificación en el uso de la factura electrónica en Colombia.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037082" y="2082881"/>
            <a:ext cx="2780109" cy="120032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/>
              <a:t>Este proyecto tiene como finalidad el desarrollo de un software de facturación electrónica. 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027247" y="2309509"/>
            <a:ext cx="1312593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Descripción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870192" y="5162764"/>
            <a:ext cx="1415367" cy="36933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Necesidades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992368" y="3629926"/>
            <a:ext cx="1152144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Objetivos </a:t>
            </a:r>
          </a:p>
        </p:txBody>
      </p:sp>
    </p:spTree>
    <p:extLst>
      <p:ext uri="{BB962C8B-B14F-4D97-AF65-F5344CB8AC3E}">
        <p14:creationId xmlns:p14="http://schemas.microsoft.com/office/powerpoint/2010/main" val="307774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90881" y="956197"/>
            <a:ext cx="4189286" cy="5847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Diagrama de contexto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75" y="1837530"/>
            <a:ext cx="6049899" cy="416226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76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423780"/>
              </p:ext>
            </p:extLst>
          </p:nvPr>
        </p:nvGraphicFramePr>
        <p:xfrm>
          <a:off x="941007" y="1859344"/>
          <a:ext cx="7532433" cy="4302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10811">
                  <a:extLst>
                    <a:ext uri="{9D8B030D-6E8A-4147-A177-3AD203B41FA5}">
                      <a16:colId xmlns:a16="http://schemas.microsoft.com/office/drawing/2014/main" val="2884413522"/>
                    </a:ext>
                  </a:extLst>
                </a:gridCol>
                <a:gridCol w="2510811">
                  <a:extLst>
                    <a:ext uri="{9D8B030D-6E8A-4147-A177-3AD203B41FA5}">
                      <a16:colId xmlns:a16="http://schemas.microsoft.com/office/drawing/2014/main" val="4207326716"/>
                    </a:ext>
                  </a:extLst>
                </a:gridCol>
                <a:gridCol w="2510811">
                  <a:extLst>
                    <a:ext uri="{9D8B030D-6E8A-4147-A177-3AD203B41FA5}">
                      <a16:colId xmlns:a16="http://schemas.microsoft.com/office/drawing/2014/main" val="1039792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Objetivo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Daniela Cepeda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Líder de proyecto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</a:t>
                      </a: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otivar y dirigir al equipo.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3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Carlos Quijano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desarrollo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Dirigir los requerimientos, diseños</a:t>
                      </a:r>
                      <a:r>
                        <a:rPr lang="es-MX" baseline="0" dirty="0"/>
                        <a:t> y</a:t>
                      </a:r>
                      <a:r>
                        <a:rPr lang="es-MX" dirty="0"/>
                        <a:t> desarrollo</a:t>
                      </a:r>
                      <a:r>
                        <a:rPr lang="es-MX" baseline="0" dirty="0"/>
                        <a:t> de software.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4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Camilo Cepeda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la planificación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Guiar y planificar las tareas que surjan en el proceso de desarrollo del proyecto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1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Cristian Triana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calidad/Administrador de soporte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Asegurar que el equipo de desarrollo cumpla con los estándares de calidad propuestos.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23780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396839" y="992773"/>
            <a:ext cx="4620767" cy="5847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Roles del equipo y metas </a:t>
            </a:r>
          </a:p>
        </p:txBody>
      </p:sp>
    </p:spTree>
    <p:extLst>
      <p:ext uri="{BB962C8B-B14F-4D97-AF65-F5344CB8AC3E}">
        <p14:creationId xmlns:p14="http://schemas.microsoft.com/office/powerpoint/2010/main" val="85771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Estrategia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283458" y="1699200"/>
            <a:ext cx="4061126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/>
              <a:t>La dinámica consiste en desarrollar las fases planteadas con la metodología TSP, además utilizaremos Ionic como principal herramienta de desarrollo.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5161026" y="3148612"/>
            <a:ext cx="2777156" cy="175432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Administrador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factura.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el IVA las facturas de la semana.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Editar la factura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Eliminar una factura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161026" y="4902299"/>
            <a:ext cx="2777156" cy="14773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Vendedor</a:t>
            </a:r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Crear la factura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factura.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Enviar factura al servidor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673858" y="4902299"/>
            <a:ext cx="2487168" cy="147732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DIAN</a:t>
            </a:r>
            <a:r>
              <a:rPr lang="es-CO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IVA total de las facturas enviadas.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Recibir factura.</a:t>
            </a:r>
          </a:p>
          <a:p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673858" y="3148612"/>
            <a:ext cx="2487168" cy="1754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Cliente:</a:t>
            </a:r>
            <a:endParaRPr lang="es-CO" dirty="0"/>
          </a:p>
          <a:p>
            <a:r>
              <a:rPr lang="es-CO" dirty="0"/>
              <a:t>Consultar factura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56060" y="4332105"/>
            <a:ext cx="1655492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Funcionalidades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807345" y="2114698"/>
            <a:ext cx="1070276" cy="3693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Dinámica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623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03217"/>
              </p:ext>
            </p:extLst>
          </p:nvPr>
        </p:nvGraphicFramePr>
        <p:xfrm>
          <a:off x="795100" y="1997300"/>
          <a:ext cx="7973567" cy="4078284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237598">
                  <a:extLst>
                    <a:ext uri="{9D8B030D-6E8A-4147-A177-3AD203B41FA5}">
                      <a16:colId xmlns:a16="http://schemas.microsoft.com/office/drawing/2014/main" val="3662838328"/>
                    </a:ext>
                  </a:extLst>
                </a:gridCol>
                <a:gridCol w="1237598">
                  <a:extLst>
                    <a:ext uri="{9D8B030D-6E8A-4147-A177-3AD203B41FA5}">
                      <a16:colId xmlns:a16="http://schemas.microsoft.com/office/drawing/2014/main" val="116943442"/>
                    </a:ext>
                  </a:extLst>
                </a:gridCol>
                <a:gridCol w="1236624">
                  <a:extLst>
                    <a:ext uri="{9D8B030D-6E8A-4147-A177-3AD203B41FA5}">
                      <a16:colId xmlns:a16="http://schemas.microsoft.com/office/drawing/2014/main" val="1383436363"/>
                    </a:ext>
                  </a:extLst>
                </a:gridCol>
                <a:gridCol w="1184248">
                  <a:extLst>
                    <a:ext uri="{9D8B030D-6E8A-4147-A177-3AD203B41FA5}">
                      <a16:colId xmlns:a16="http://schemas.microsoft.com/office/drawing/2014/main" val="3630340521"/>
                    </a:ext>
                  </a:extLst>
                </a:gridCol>
                <a:gridCol w="1153211">
                  <a:extLst>
                    <a:ext uri="{9D8B030D-6E8A-4147-A177-3AD203B41FA5}">
                      <a16:colId xmlns:a16="http://schemas.microsoft.com/office/drawing/2014/main" val="483263293"/>
                    </a:ext>
                  </a:extLst>
                </a:gridCol>
                <a:gridCol w="962144">
                  <a:extLst>
                    <a:ext uri="{9D8B030D-6E8A-4147-A177-3AD203B41FA5}">
                      <a16:colId xmlns:a16="http://schemas.microsoft.com/office/drawing/2014/main" val="802107032"/>
                    </a:ext>
                  </a:extLst>
                </a:gridCol>
                <a:gridCol w="962144">
                  <a:extLst>
                    <a:ext uri="{9D8B030D-6E8A-4147-A177-3AD203B41FA5}">
                      <a16:colId xmlns:a16="http://schemas.microsoft.com/office/drawing/2014/main" val="1611632072"/>
                    </a:ext>
                  </a:extLst>
                </a:gridCol>
              </a:tblGrid>
              <a:tr h="237796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FUNCION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LOC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HORAS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06317"/>
                  </a:ext>
                </a:extLst>
              </a:tr>
              <a:tr h="43936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Ciclo 1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1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867748828"/>
                  </a:ext>
                </a:extLst>
              </a:tr>
              <a:tr h="43936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Consultar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40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400897411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Crear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50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2318343447"/>
                  </a:ext>
                </a:extLst>
              </a:tr>
              <a:tr h="58581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Enviar factura al servidor  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90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984136389"/>
                  </a:ext>
                </a:extLst>
              </a:tr>
              <a:tr h="659041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Cambiar estado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45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1383067017"/>
                  </a:ext>
                </a:extLst>
              </a:tr>
              <a:tr h="292907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Consultar IVA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20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734555358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Editar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60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7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2283005910"/>
                  </a:ext>
                </a:extLst>
              </a:tr>
              <a:tr h="14645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Login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               80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9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177747782"/>
                  </a:ext>
                </a:extLst>
              </a:tr>
              <a:tr h="14645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Total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190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195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23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1321908766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499105" y="1017157"/>
            <a:ext cx="1901952" cy="5847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Estimación</a:t>
            </a:r>
          </a:p>
        </p:txBody>
      </p:sp>
    </p:spTree>
    <p:extLst>
      <p:ext uri="{BB962C8B-B14F-4D97-AF65-F5344CB8AC3E}">
        <p14:creationId xmlns:p14="http://schemas.microsoft.com/office/powerpoint/2010/main" val="314379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CO"/>
              <a:t>Planificación del proyecto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83027" y="2097088"/>
            <a:ext cx="6175512" cy="4303712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es-MX" dirty="0"/>
              <a:t>Gestor de desarrollo</a:t>
            </a:r>
            <a:br>
              <a:rPr lang="es-MX" dirty="0"/>
            </a:br>
            <a:r>
              <a:rPr lang="es-MX" dirty="0"/>
              <a:t>* Gestiona el desarrollo del software.</a:t>
            </a:r>
            <a:br>
              <a:rPr lang="es-MX" dirty="0"/>
            </a:br>
            <a:r>
              <a:rPr lang="es-MX" dirty="0"/>
              <a:t>* Revisa los requerimientos y el diseño del software.</a:t>
            </a:r>
          </a:p>
          <a:p>
            <a:pPr>
              <a:buFontTx/>
              <a:buChar char="-"/>
            </a:pPr>
            <a:r>
              <a:rPr lang="es-MX" dirty="0"/>
              <a:t>Líder de proyecto</a:t>
            </a:r>
            <a:br>
              <a:rPr lang="es-MX" dirty="0"/>
            </a:br>
            <a:r>
              <a:rPr lang="es-MX" dirty="0"/>
              <a:t>* Asigna las tareas a los </a:t>
            </a:r>
            <a:r>
              <a:rPr lang="es-MX" dirty="0" err="1"/>
              <a:t>stakeholders</a:t>
            </a:r>
            <a:r>
              <a:rPr lang="es-MX" dirty="0"/>
              <a:t>.</a:t>
            </a:r>
            <a:br>
              <a:rPr lang="es-MX" dirty="0"/>
            </a:br>
            <a:r>
              <a:rPr lang="es-MX" dirty="0"/>
              <a:t>* Dirige las reuniones.</a:t>
            </a:r>
          </a:p>
          <a:p>
            <a:pPr>
              <a:buFontTx/>
              <a:buChar char="-"/>
            </a:pPr>
            <a:r>
              <a:rPr lang="es-MX" dirty="0"/>
              <a:t>Gestor de calidad</a:t>
            </a:r>
            <a:br>
              <a:rPr lang="es-MX" dirty="0"/>
            </a:br>
            <a:r>
              <a:rPr lang="es-MX" dirty="0"/>
              <a:t>* Asegura la calidad en cada fase del proyecto.</a:t>
            </a:r>
            <a:br>
              <a:rPr lang="es-MX" dirty="0"/>
            </a:br>
            <a:r>
              <a:rPr lang="es-MX" dirty="0"/>
              <a:t>* Gestiona el almacenamiento y </a:t>
            </a:r>
            <a:r>
              <a:rPr lang="es-MX" dirty="0" err="1"/>
              <a:t>versionamiento</a:t>
            </a:r>
            <a:r>
              <a:rPr lang="es-MX" dirty="0"/>
              <a:t> de los artefactos.</a:t>
            </a:r>
          </a:p>
          <a:p>
            <a:pPr>
              <a:buFontTx/>
              <a:buChar char="-"/>
            </a:pPr>
            <a:r>
              <a:rPr lang="es-MX" dirty="0"/>
              <a:t>Gestor de planificación</a:t>
            </a:r>
            <a:br>
              <a:rPr lang="es-MX" dirty="0"/>
            </a:br>
            <a:r>
              <a:rPr lang="es-MX" dirty="0"/>
              <a:t>* Se asegura que se cumpla con la planeación del equipo.</a:t>
            </a:r>
            <a:br>
              <a:rPr lang="es-CO" dirty="0"/>
            </a:br>
            <a:r>
              <a:rPr lang="es-CO" dirty="0"/>
              <a:t>* Asigna las reuniones para el avance del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242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FA05-D435-45AB-B6E7-56B07581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Cronograma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97F3A5-F1C6-48FC-974D-70090DBD4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074269"/>
              </p:ext>
            </p:extLst>
          </p:nvPr>
        </p:nvGraphicFramePr>
        <p:xfrm>
          <a:off x="855663" y="2097088"/>
          <a:ext cx="7429499" cy="4142402"/>
        </p:xfrm>
        <a:graphic>
          <a:graphicData uri="http://schemas.openxmlformats.org/drawingml/2006/table">
            <a:tbl>
              <a:tblPr/>
              <a:tblGrid>
                <a:gridCol w="717521">
                  <a:extLst>
                    <a:ext uri="{9D8B030D-6E8A-4147-A177-3AD203B41FA5}">
                      <a16:colId xmlns:a16="http://schemas.microsoft.com/office/drawing/2014/main" val="3604179400"/>
                    </a:ext>
                  </a:extLst>
                </a:gridCol>
                <a:gridCol w="1916018">
                  <a:extLst>
                    <a:ext uri="{9D8B030D-6E8A-4147-A177-3AD203B41FA5}">
                      <a16:colId xmlns:a16="http://schemas.microsoft.com/office/drawing/2014/main" val="3437345109"/>
                    </a:ext>
                  </a:extLst>
                </a:gridCol>
                <a:gridCol w="538141">
                  <a:extLst>
                    <a:ext uri="{9D8B030D-6E8A-4147-A177-3AD203B41FA5}">
                      <a16:colId xmlns:a16="http://schemas.microsoft.com/office/drawing/2014/main" val="2662403489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3765437011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499208853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4017069474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791775140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479387846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3563148651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112481354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666844000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915727696"/>
                    </a:ext>
                  </a:extLst>
                </a:gridCol>
              </a:tblGrid>
              <a:tr h="225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1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2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3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4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5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6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7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8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9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11700"/>
                  </a:ext>
                </a:extLst>
              </a:tr>
              <a:tr h="22515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Requerimientos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realizan entrevistas con el cliente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Todo el equipo de desarrollo</a:t>
                      </a:r>
                    </a:p>
                  </a:txBody>
                  <a:tcPr marL="5915" marR="5915" marT="5915" marB="0" vert="vert27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Descanso por semana santa</a:t>
                      </a:r>
                    </a:p>
                  </a:txBody>
                  <a:tcPr marL="5915" marR="5915" marT="5915" marB="0" vert="vert27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060513"/>
                  </a:ext>
                </a:extLst>
              </a:tr>
              <a:tr h="260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realizan encuestas a los usuarios finales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91447"/>
                  </a:ext>
                </a:extLst>
              </a:tr>
              <a:tr h="541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s-E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55666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especifican los requerimientos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41592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hace inspección de los requerimientos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585869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diseña un plan de pruebas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366816"/>
                  </a:ext>
                </a:extLst>
              </a:tr>
              <a:tr h="2251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Diseño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crea diseño de alto nivel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745787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especifica e inspecciona el diseño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701618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verificara la integración de los componentes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148176"/>
                  </a:ext>
                </a:extLst>
              </a:tr>
              <a:tr h="22515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Implementacion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crea diseño detallado de los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847235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revisa el dieño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001830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convierte el diseño a código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61196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inspecciona el código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69121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compilan y prueban los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321556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analiza la calidad de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87851"/>
                  </a:ext>
                </a:extLst>
              </a:tr>
              <a:tr h="2251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construye e integra el sistema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27349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llevan a cabo las pruebas al sistema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97624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crea la documentación para el usuario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29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899</Words>
  <Application>Microsoft Office PowerPoint</Application>
  <PresentationFormat>On-screen Show (4:3)</PresentationFormat>
  <Paragraphs>353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Tw Cen MT</vt:lpstr>
      <vt:lpstr>Circuito</vt:lpstr>
      <vt:lpstr>  APLICATIVO PARA FACTURACIÓN ELECTRONICA Identificación del equipo  Integrantes Daniela cepeda, Carlos Quijano, camilo cepeda, Cristian Triana.</vt:lpstr>
      <vt:lpstr>Contenido</vt:lpstr>
      <vt:lpstr>Lanzamiento</vt:lpstr>
      <vt:lpstr>PowerPoint Presentation</vt:lpstr>
      <vt:lpstr>PowerPoint Presentation</vt:lpstr>
      <vt:lpstr>Estrategia</vt:lpstr>
      <vt:lpstr>PowerPoint Presentation</vt:lpstr>
      <vt:lpstr>Planificación del proyecto</vt:lpstr>
      <vt:lpstr>Cronograma</vt:lpstr>
      <vt:lpstr>Herramienta para la gestion de equipo</vt:lpstr>
      <vt:lpstr>Los puntos mas importantes del SQAP</vt:lpstr>
      <vt:lpstr>Requerimientos</vt:lpstr>
      <vt:lpstr>Diseño</vt:lpstr>
      <vt:lpstr>Diseño: Diagrama de clases</vt:lpstr>
      <vt:lpstr>Diagrama de contexto</vt:lpstr>
      <vt:lpstr>Diagrama de despliegue</vt:lpstr>
      <vt:lpstr>Modelo de entidad y relacion</vt:lpstr>
      <vt:lpstr>Diagrama de casos de uso</vt:lpstr>
      <vt:lpstr>PowerPoint Presentation</vt:lpstr>
      <vt:lpstr>Implementación</vt:lpstr>
      <vt:lpstr>Plan de pruebas</vt:lpstr>
      <vt:lpstr>Propuesta de mejoramiento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APLICATIVO PARA FACTURACIÓN ELECTRONICA Identificación del equipo  Integrantes Daniela cepeda, Carlos Quijano, camilo cepeda, Cristian Triana.</dc:title>
  <dc:creator>Cristian Camilo Triana Redondo</dc:creator>
  <cp:lastModifiedBy>Cristian Camilo Triana Redondo</cp:lastModifiedBy>
  <cp:revision>4</cp:revision>
  <dcterms:created xsi:type="dcterms:W3CDTF">2019-04-24T15:42:57Z</dcterms:created>
  <dcterms:modified xsi:type="dcterms:W3CDTF">2019-04-25T15:06:10Z</dcterms:modified>
</cp:coreProperties>
</file>