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66" r:id="rId4"/>
    <p:sldId id="268" r:id="rId5"/>
    <p:sldId id="267" r:id="rId6"/>
    <p:sldId id="259" r:id="rId7"/>
    <p:sldId id="269" r:id="rId8"/>
    <p:sldId id="260" r:id="rId9"/>
    <p:sldId id="261" r:id="rId10"/>
    <p:sldId id="262" r:id="rId11"/>
    <p:sldId id="263" r:id="rId12"/>
    <p:sldId id="264" r:id="rId13"/>
    <p:sldId id="265" r:id="rId14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EC20E35-A176-4012-BC5E-935CFFF8708E}" styleName="Estilo me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Estilo medio 3 - Énfasis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Estilo medio 3 - Énfasis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4C1A8A3-306A-4EB7-A6B1-4F7E0EB9C5D6}" styleName="Estilo medio 3 - Énfasis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102" y="8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6" name="Group 65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67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8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1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6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8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0238" y="1122363"/>
            <a:ext cx="6593681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0238" y="3602038"/>
            <a:ext cx="6593681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01052" y="5410202"/>
            <a:ext cx="2057400" cy="365125"/>
          </a:xfrm>
        </p:spPr>
        <p:txBody>
          <a:bodyPr/>
          <a:lstStyle/>
          <a:p>
            <a:fld id="{F0BD0655-39BB-4D5F-9189-943FE21FBBCA}" type="datetimeFigureOut">
              <a:rPr lang="es-CO" smtClean="0"/>
              <a:t>21/03/2019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00237" y="5410202"/>
            <a:ext cx="3843665" cy="365125"/>
          </a:xfrm>
        </p:spPr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5603" y="5410200"/>
            <a:ext cx="578317" cy="365125"/>
          </a:xfrm>
        </p:spPr>
        <p:txBody>
          <a:bodyPr/>
          <a:lstStyle/>
          <a:p>
            <a:fld id="{24556044-A51A-4D71-9780-8B139ED8A2A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68940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4304665"/>
            <a:ext cx="7434266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6058" y="606426"/>
            <a:ext cx="7434266" cy="3299778"/>
          </a:xfrm>
          <a:prstGeom prst="round2DiagRect">
            <a:avLst>
              <a:gd name="adj1" fmla="val 5101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4" y="5124020"/>
            <a:ext cx="7433144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D0655-39BB-4D5F-9189-943FE21FBBCA}" type="datetimeFigureOut">
              <a:rPr lang="es-CO" smtClean="0"/>
              <a:t>21/03/2019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56044-A51A-4D71-9780-8B139ED8A2A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89446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93" y="609600"/>
            <a:ext cx="7429466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419600"/>
            <a:ext cx="7428344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D0655-39BB-4D5F-9189-943FE21FBBCA}" type="datetimeFigureOut">
              <a:rPr lang="es-CO" smtClean="0"/>
              <a:t>21/03/2019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56044-A51A-4D71-9780-8B139ED8A2A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612928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309919"/>
            <a:ext cx="74295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D0655-39BB-4D5F-9189-943FE21FBBCA}" type="datetimeFigureOut">
              <a:rPr lang="es-CO" smtClean="0"/>
              <a:t>21/03/2019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56044-A51A-4D71-9780-8B139ED8A2A6}" type="slidenum">
              <a:rPr lang="es-CO" smtClean="0"/>
              <a:t>‹Nº›</a:t>
            </a:fld>
            <a:endParaRPr lang="es-CO"/>
          </a:p>
        </p:txBody>
      </p:sp>
      <p:sp>
        <p:nvSpPr>
          <p:cNvPr id="52" name="TextBox 51"/>
          <p:cNvSpPr txBox="1"/>
          <p:nvPr/>
        </p:nvSpPr>
        <p:spPr>
          <a:xfrm>
            <a:off x="696579" y="718458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817473" y="276497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365844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2134042"/>
            <a:ext cx="74295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3" y="4657655"/>
            <a:ext cx="7428379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D0655-39BB-4D5F-9189-943FE21FBBCA}" type="datetimeFigureOut">
              <a:rPr lang="es-CO" smtClean="0"/>
              <a:t>21/03/2019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56044-A51A-4D71-9780-8B139ED8A2A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365505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56060" y="609600"/>
            <a:ext cx="7429499" cy="1905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56058" y="2674463"/>
            <a:ext cx="2397674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856059" y="3360263"/>
            <a:ext cx="2396432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6075" y="2677635"/>
            <a:ext cx="238828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86075" y="3363435"/>
            <a:ext cx="238895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332" y="2674463"/>
            <a:ext cx="2396226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89332" y="3360263"/>
            <a:ext cx="2396226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D0655-39BB-4D5F-9189-943FE21FBBCA}" type="datetimeFigureOut">
              <a:rPr lang="es-CO" smtClean="0"/>
              <a:t>21/03/2019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56044-A51A-4D71-9780-8B139ED8A2A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807157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56059" y="609600"/>
            <a:ext cx="7429499" cy="1905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856060" y="4404596"/>
            <a:ext cx="239643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56060" y="2666998"/>
            <a:ext cx="239643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856060" y="4980859"/>
            <a:ext cx="239643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66790" y="4404596"/>
            <a:ext cx="24003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66790" y="2666998"/>
            <a:ext cx="2399205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65695" y="4980857"/>
            <a:ext cx="24003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426" y="4404595"/>
            <a:ext cx="2393056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89332" y="2666998"/>
            <a:ext cx="2396227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89332" y="4980855"/>
            <a:ext cx="2396226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D0655-39BB-4D5F-9189-943FE21FBBCA}" type="datetimeFigureOut">
              <a:rPr lang="es-CO" smtClean="0"/>
              <a:t>21/03/2019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cap="all" baseline="0"/>
            </a:lvl1pPr>
          </a:lstStyle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56044-A51A-4D71-9780-8B139ED8A2A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995734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D0655-39BB-4D5F-9189-943FE21FBBCA}" type="datetimeFigureOut">
              <a:rPr lang="es-CO" smtClean="0"/>
              <a:t>21/03/2019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56044-A51A-4D71-9780-8B139ED8A2A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491094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1" y="609600"/>
            <a:ext cx="1503758" cy="518160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6057" y="609600"/>
            <a:ext cx="5811443" cy="5181601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D0655-39BB-4D5F-9189-943FE21FBBCA}" type="datetimeFigureOut">
              <a:rPr lang="es-CO" smtClean="0"/>
              <a:t>21/03/2019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56044-A51A-4D71-9780-8B139ED8A2A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5987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8" name="Content Placeholder 2"/>
          <p:cNvSpPr>
            <a:spLocks noGrp="1"/>
          </p:cNvSpPr>
          <p:nvPr>
            <p:ph idx="1"/>
          </p:nvPr>
        </p:nvSpPr>
        <p:spPr>
          <a:xfrm>
            <a:off x="856060" y="2249487"/>
            <a:ext cx="7429499" cy="3541714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9" name="Date Placeholder 3"/>
          <p:cNvSpPr>
            <a:spLocks noGrp="1"/>
          </p:cNvSpPr>
          <p:nvPr>
            <p:ph type="dt" sz="half" idx="10"/>
          </p:nvPr>
        </p:nvSpPr>
        <p:spPr>
          <a:xfrm>
            <a:off x="5592691" y="5883277"/>
            <a:ext cx="2057400" cy="365125"/>
          </a:xfrm>
        </p:spPr>
        <p:txBody>
          <a:bodyPr/>
          <a:lstStyle/>
          <a:p>
            <a:fld id="{F0BD0655-39BB-4D5F-9189-943FE21FBBCA}" type="datetimeFigureOut">
              <a:rPr lang="es-CO" smtClean="0"/>
              <a:t>21/03/2019</a:t>
            </a:fld>
            <a:endParaRPr lang="es-CO"/>
          </a:p>
        </p:txBody>
      </p:sp>
      <p:sp>
        <p:nvSpPr>
          <p:cNvPr id="5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56059" y="5883276"/>
            <a:ext cx="4679482" cy="365125"/>
          </a:xfrm>
        </p:spPr>
        <p:txBody>
          <a:bodyPr/>
          <a:lstStyle/>
          <a:p>
            <a:endParaRPr lang="es-CO"/>
          </a:p>
        </p:txBody>
      </p:sp>
      <p:sp>
        <p:nvSpPr>
          <p:cNvPr id="5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07241" y="5883275"/>
            <a:ext cx="578317" cy="365125"/>
          </a:xfrm>
        </p:spPr>
        <p:txBody>
          <a:bodyPr/>
          <a:lstStyle/>
          <a:p>
            <a:fld id="{24556044-A51A-4D71-9780-8B139ED8A2A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84608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419227"/>
            <a:ext cx="74295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4424362"/>
            <a:ext cx="74295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D0655-39BB-4D5F-9189-943FE21FBBCA}" type="datetimeFigureOut">
              <a:rPr lang="es-CO" smtClean="0"/>
              <a:t>21/03/2019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56044-A51A-4D71-9780-8B139ED8A2A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60602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6058" y="2249486"/>
            <a:ext cx="3658792" cy="3541714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2249486"/>
            <a:ext cx="3656408" cy="3541714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D0655-39BB-4D5F-9189-943FE21FBBCA}" type="datetimeFigureOut">
              <a:rPr lang="es-CO" smtClean="0"/>
              <a:t>21/03/2019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56044-A51A-4D71-9780-8B139ED8A2A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2797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619127"/>
            <a:ext cx="7429500" cy="1477961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8902" y="2249486"/>
            <a:ext cx="3435949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058" y="3073398"/>
            <a:ext cx="3658793" cy="2717801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1992" y="2249485"/>
            <a:ext cx="3433565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3073398"/>
            <a:ext cx="3656408" cy="2717801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D0655-39BB-4D5F-9189-943FE21FBBCA}" type="datetimeFigureOut">
              <a:rPr lang="es-CO" smtClean="0"/>
              <a:t>21/03/2019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56044-A51A-4D71-9780-8B139ED8A2A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91141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D0655-39BB-4D5F-9189-943FE21FBBCA}" type="datetimeFigureOut">
              <a:rPr lang="es-CO" smtClean="0"/>
              <a:t>21/03/2019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56044-A51A-4D71-9780-8B139ED8A2A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39514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D0655-39BB-4D5F-9189-943FE21FBBCA}" type="datetimeFigureOut">
              <a:rPr lang="es-CO" smtClean="0"/>
              <a:t>21/03/2019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56044-A51A-4D71-9780-8B139ED8A2A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5776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029" y="609601"/>
            <a:ext cx="2892028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150" y="592666"/>
            <a:ext cx="4418407" cy="5198534"/>
          </a:xfrm>
        </p:spPr>
        <p:txBody>
          <a:bodyPr anchor="ctr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029" y="2249486"/>
            <a:ext cx="2892028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D0655-39BB-4D5F-9189-943FE21FBBCA}" type="datetimeFigureOut">
              <a:rPr lang="es-CO" smtClean="0"/>
              <a:t>21/03/2019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56044-A51A-4D71-9780-8B139ED8A2A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06152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1" y="609600"/>
            <a:ext cx="3753962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32866" y="609600"/>
            <a:ext cx="3452693" cy="5181602"/>
          </a:xfrm>
          <a:prstGeom prst="round2DiagRect">
            <a:avLst>
              <a:gd name="adj1" fmla="val 6074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9" y="2249486"/>
            <a:ext cx="3753964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D0655-39BB-4D5F-9189-943FE21FBBCA}" type="datetimeFigureOut">
              <a:rPr lang="es-CO" smtClean="0"/>
              <a:t>21/03/2019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56044-A51A-4D71-9780-8B139ED8A2A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79909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9041774" cy="6858001"/>
            <a:chOff x="-14288" y="0"/>
            <a:chExt cx="9041774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8352798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60" y="2249487"/>
            <a:ext cx="74294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2691" y="588327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BD0655-39BB-4D5F-9189-943FE21FBBCA}" type="datetimeFigureOut">
              <a:rPr lang="es-CO" smtClean="0"/>
              <a:t>21/03/2019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6059" y="5883276"/>
            <a:ext cx="46794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07241" y="5883275"/>
            <a:ext cx="5783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556044-A51A-4D71-9780-8B139ED8A2A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384112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755392" y="3938016"/>
            <a:ext cx="6258508" cy="2206752"/>
          </a:xfr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>
            <a:normAutofit fontScale="90000"/>
          </a:bodyPr>
          <a:lstStyle/>
          <a:p>
            <a:pPr algn="r"/>
            <a:r>
              <a:rPr lang="es-CO" dirty="0" smtClean="0"/>
              <a:t/>
            </a:r>
            <a:br>
              <a:rPr lang="es-CO" dirty="0" smtClean="0"/>
            </a:br>
            <a:r>
              <a:rPr lang="es-CO" dirty="0"/>
              <a:t/>
            </a:r>
            <a:br>
              <a:rPr lang="es-CO" dirty="0"/>
            </a:br>
            <a:r>
              <a:rPr lang="es-CO" sz="2700" dirty="0"/>
              <a:t>APLICATIVO PARA FACTURACIÓN ELECTRONICA</a:t>
            </a:r>
            <a:r>
              <a:rPr lang="es-CO" sz="2400" dirty="0" smtClean="0"/>
              <a:t/>
            </a:r>
            <a:br>
              <a:rPr lang="es-CO" sz="2400" dirty="0" smtClean="0"/>
            </a:br>
            <a:r>
              <a:rPr lang="es-CO" sz="2400" dirty="0" smtClean="0"/>
              <a:t>Identificación del equipo</a:t>
            </a:r>
            <a:br>
              <a:rPr lang="es-CO" sz="2400" dirty="0" smtClean="0"/>
            </a:br>
            <a:r>
              <a:rPr lang="es-CO" sz="2400" dirty="0" smtClean="0"/>
              <a:t/>
            </a:r>
            <a:br>
              <a:rPr lang="es-CO" sz="2400" dirty="0" smtClean="0"/>
            </a:br>
            <a:r>
              <a:rPr lang="es-CO" sz="2400" dirty="0" smtClean="0"/>
              <a:t>Integrantes</a:t>
            </a:r>
            <a:br>
              <a:rPr lang="es-CO" sz="2400" dirty="0" smtClean="0"/>
            </a:br>
            <a:r>
              <a:rPr lang="es-CO" sz="2400" dirty="0" smtClean="0"/>
              <a:t>Daniela cepeda, Carlos Quijano,</a:t>
            </a:r>
            <a:br>
              <a:rPr lang="es-CO" sz="2400" dirty="0" smtClean="0"/>
            </a:br>
            <a:r>
              <a:rPr lang="es-CO" sz="2400" dirty="0" smtClean="0"/>
              <a:t>camilo cepeda, Cristian Triana.</a:t>
            </a:r>
            <a:endParaRPr lang="es-CO" dirty="0"/>
          </a:p>
        </p:txBody>
      </p:sp>
      <p:sp>
        <p:nvSpPr>
          <p:cNvPr id="4" name="Rectángulo 3"/>
          <p:cNvSpPr/>
          <p:nvPr/>
        </p:nvSpPr>
        <p:spPr>
          <a:xfrm>
            <a:off x="2504105" y="1732526"/>
            <a:ext cx="6509795" cy="92333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wrap="none">
            <a:spAutoFit/>
          </a:bodyPr>
          <a:lstStyle/>
          <a:p>
            <a:r>
              <a:rPr lang="es-CO" sz="5400" dirty="0" smtClean="0"/>
              <a:t>POSMORTEM CICLO 1</a:t>
            </a:r>
            <a:endParaRPr lang="es-CO" sz="5400" dirty="0"/>
          </a:p>
        </p:txBody>
      </p:sp>
    </p:spTree>
    <p:extLst>
      <p:ext uri="{BB962C8B-B14F-4D97-AF65-F5344CB8AC3E}">
        <p14:creationId xmlns:p14="http://schemas.microsoft.com/office/powerpoint/2010/main" val="26915097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Diseño</a:t>
            </a:r>
            <a:endParaRPr lang="es-CO" dirty="0"/>
          </a:p>
        </p:txBody>
      </p:sp>
      <p:sp>
        <p:nvSpPr>
          <p:cNvPr id="5" name="Marcador de contenido 2"/>
          <p:cNvSpPr>
            <a:spLocks noGrp="1"/>
          </p:cNvSpPr>
          <p:nvPr>
            <p:ph idx="1"/>
          </p:nvPr>
        </p:nvSpPr>
        <p:spPr>
          <a:xfrm>
            <a:off x="2587325" y="2097088"/>
            <a:ext cx="4154851" cy="627825"/>
          </a:xfr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s-MX" dirty="0" smtClean="0"/>
              <a:t>En este ciclo no se desarrollo esta fase, por falta de tiempo.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0687581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Implementación</a:t>
            </a:r>
            <a:endParaRPr lang="es-CO" dirty="0"/>
          </a:p>
        </p:txBody>
      </p:sp>
      <p:sp>
        <p:nvSpPr>
          <p:cNvPr id="5" name="Marcador de contenido 2"/>
          <p:cNvSpPr>
            <a:spLocks noGrp="1"/>
          </p:cNvSpPr>
          <p:nvPr>
            <p:ph idx="1"/>
          </p:nvPr>
        </p:nvSpPr>
        <p:spPr>
          <a:xfrm>
            <a:off x="2623901" y="2133728"/>
            <a:ext cx="4154851" cy="627825"/>
          </a:xfr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s-MX" dirty="0" smtClean="0"/>
              <a:t>En este ciclo no se desarrollo esta fase, por falta de tiempo.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2649744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Plan de pruebas</a:t>
            </a:r>
            <a:endParaRPr lang="es-CO" dirty="0"/>
          </a:p>
        </p:txBody>
      </p:sp>
      <p:sp>
        <p:nvSpPr>
          <p:cNvPr id="5" name="Marcador de contenido 2"/>
          <p:cNvSpPr>
            <a:spLocks noGrp="1"/>
          </p:cNvSpPr>
          <p:nvPr>
            <p:ph idx="1"/>
          </p:nvPr>
        </p:nvSpPr>
        <p:spPr>
          <a:xfrm>
            <a:off x="2587325" y="2097088"/>
            <a:ext cx="4154851" cy="627825"/>
          </a:xfr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s-MX" dirty="0" smtClean="0"/>
              <a:t>En este ciclo no se desarrollo esta fase, por falta de tiempo.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5013086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56059" y="377694"/>
            <a:ext cx="7429499" cy="1478570"/>
          </a:xfrm>
        </p:spPr>
        <p:txBody>
          <a:bodyPr/>
          <a:lstStyle/>
          <a:p>
            <a:r>
              <a:rPr lang="es-CO" dirty="0" smtClean="0"/>
              <a:t>Propuesta de mejoramiento</a:t>
            </a:r>
            <a:endParaRPr lang="es-CO" dirty="0"/>
          </a:p>
        </p:txBody>
      </p:sp>
      <p:graphicFrame>
        <p:nvGraphicFramePr>
          <p:cNvPr id="5" name="Marcador de conteni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6558720"/>
              </p:ext>
            </p:extLst>
          </p:nvPr>
        </p:nvGraphicFramePr>
        <p:xfrm>
          <a:off x="1214580" y="1856264"/>
          <a:ext cx="6712458" cy="4270986"/>
        </p:xfrm>
        <a:graphic>
          <a:graphicData uri="http://schemas.openxmlformats.org/drawingml/2006/table">
            <a:tbl>
              <a:tblPr firstRow="1" firstCol="1" bandRow="1">
                <a:tableStyleId>{74C1A8A3-306A-4EB7-A6B1-4F7E0EB9C5D6}</a:tableStyleId>
              </a:tblPr>
              <a:tblGrid>
                <a:gridCol w="1871750">
                  <a:extLst>
                    <a:ext uri="{9D8B030D-6E8A-4147-A177-3AD203B41FA5}">
                      <a16:colId xmlns:a16="http://schemas.microsoft.com/office/drawing/2014/main" val="322681260"/>
                    </a:ext>
                  </a:extLst>
                </a:gridCol>
                <a:gridCol w="954991">
                  <a:extLst>
                    <a:ext uri="{9D8B030D-6E8A-4147-A177-3AD203B41FA5}">
                      <a16:colId xmlns:a16="http://schemas.microsoft.com/office/drawing/2014/main" val="1567891696"/>
                    </a:ext>
                  </a:extLst>
                </a:gridCol>
                <a:gridCol w="3885717">
                  <a:extLst>
                    <a:ext uri="{9D8B030D-6E8A-4147-A177-3AD203B41FA5}">
                      <a16:colId xmlns:a16="http://schemas.microsoft.com/office/drawing/2014/main" val="945001766"/>
                    </a:ext>
                  </a:extLst>
                </a:gridCol>
              </a:tblGrid>
              <a:tr h="339087">
                <a:tc gridSpan="3"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s-CO" sz="1600">
                          <a:effectLst/>
                        </a:rPr>
                        <a:t>Condiciones de mejora de los roles para el ciclo II</a:t>
                      </a:r>
                      <a:endParaRPr lang="es-CO" sz="1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2726116"/>
                  </a:ext>
                </a:extLst>
              </a:tr>
              <a:tr h="339087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s-ES" sz="1600" dirty="0">
                          <a:effectLst/>
                        </a:rPr>
                        <a:t>Rol</a:t>
                      </a:r>
                      <a:endParaRPr lang="es-CO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s-ES" sz="1600" dirty="0">
                          <a:effectLst/>
                        </a:rPr>
                        <a:t>Encargado</a:t>
                      </a:r>
                      <a:endParaRPr lang="es-CO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s-ES" sz="1600">
                          <a:effectLst/>
                        </a:rPr>
                        <a:t>Aspectos de mejora</a:t>
                      </a:r>
                      <a:endParaRPr lang="es-CO" sz="1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91413232"/>
                  </a:ext>
                </a:extLst>
              </a:tr>
              <a:tr h="678175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s-ES" sz="1600">
                          <a:effectLst/>
                        </a:rPr>
                        <a:t>Líder del equipo</a:t>
                      </a:r>
                      <a:endParaRPr lang="es-CO" sz="1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s-ES" sz="1600" dirty="0">
                          <a:effectLst/>
                        </a:rPr>
                        <a:t>Daniela Cepeda</a:t>
                      </a:r>
                      <a:endParaRPr lang="es-CO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ES" sz="1600" dirty="0">
                          <a:effectLst/>
                        </a:rPr>
                        <a:t>Incentivar a el equipo con mayor frecuencia, reunir a el equipo con mayor antelación.</a:t>
                      </a:r>
                      <a:endParaRPr lang="es-CO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01608538"/>
                  </a:ext>
                </a:extLst>
              </a:tr>
              <a:tr h="678175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s-ES" sz="1600">
                          <a:effectLst/>
                        </a:rPr>
                        <a:t>Administrador de desarrollo</a:t>
                      </a:r>
                      <a:endParaRPr lang="es-CO" sz="1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s-ES" sz="1600">
                          <a:effectLst/>
                        </a:rPr>
                        <a:t>Carlos Quijano</a:t>
                      </a:r>
                      <a:endParaRPr lang="es-CO" sz="1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ES" sz="1600" dirty="0">
                          <a:effectLst/>
                        </a:rPr>
                        <a:t>Se debe mejorar en el aspecto de la puntualidad al momento de las reuniones del equipo de desarrollo.</a:t>
                      </a:r>
                      <a:endParaRPr lang="es-CO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2285415"/>
                  </a:ext>
                </a:extLst>
              </a:tr>
              <a:tr h="1017262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s-ES" sz="1600">
                          <a:effectLst/>
                        </a:rPr>
                        <a:t>Administrador de planeación</a:t>
                      </a:r>
                      <a:endParaRPr lang="es-CO" sz="1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s-ES" sz="1600">
                          <a:effectLst/>
                        </a:rPr>
                        <a:t>Camilo Cepeda</a:t>
                      </a:r>
                      <a:endParaRPr lang="es-CO" sz="1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ES" sz="1600" dirty="0">
                          <a:effectLst/>
                        </a:rPr>
                        <a:t>Planear de manera más eficiente y con tiempo las reuniones, tener en cuenta la disponibilidad de todos los integrantes del equipo. </a:t>
                      </a:r>
                      <a:endParaRPr lang="es-CO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80395213"/>
                  </a:ext>
                </a:extLst>
              </a:tr>
              <a:tr h="1017262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s-ES" sz="1600">
                          <a:effectLst/>
                        </a:rPr>
                        <a:t>Administrador de calidad y Administrador de soporte</a:t>
                      </a:r>
                      <a:endParaRPr lang="es-CO" sz="1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s-ES" sz="1600">
                          <a:effectLst/>
                        </a:rPr>
                        <a:t>Cristian Triana</a:t>
                      </a:r>
                      <a:endParaRPr lang="es-CO" sz="1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ES" sz="1600" dirty="0">
                          <a:effectLst/>
                        </a:rPr>
                        <a:t>Organizar los documentos del proyecto y llevar un mejor versionamiento de los documentos.</a:t>
                      </a:r>
                      <a:endParaRPr lang="es-CO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428407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6367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6864" y="618518"/>
            <a:ext cx="7468695" cy="1478570"/>
          </a:xfrm>
        </p:spPr>
        <p:txBody>
          <a:bodyPr/>
          <a:lstStyle/>
          <a:p>
            <a:r>
              <a:rPr lang="es-CO" dirty="0" smtClean="0"/>
              <a:t>Contenido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221565" y="2475040"/>
            <a:ext cx="5861732" cy="1901888"/>
          </a:xfr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s-CO" dirty="0" smtClean="0"/>
              <a:t>Lanzamiento</a:t>
            </a:r>
          </a:p>
          <a:p>
            <a:r>
              <a:rPr lang="es-CO" dirty="0" smtClean="0"/>
              <a:t>Estrategia</a:t>
            </a:r>
          </a:p>
          <a:p>
            <a:r>
              <a:rPr lang="es-CO" dirty="0" smtClean="0"/>
              <a:t>Propuesta </a:t>
            </a:r>
            <a:r>
              <a:rPr lang="es-CO" dirty="0" smtClean="0"/>
              <a:t>de mejoramiento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665297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Lanzamiento</a:t>
            </a:r>
            <a:endParaRPr lang="es-CO" dirty="0"/>
          </a:p>
        </p:txBody>
      </p:sp>
      <p:sp>
        <p:nvSpPr>
          <p:cNvPr id="4" name="Rectángulo 3"/>
          <p:cNvSpPr/>
          <p:nvPr/>
        </p:nvSpPr>
        <p:spPr>
          <a:xfrm>
            <a:off x="1607820" y="3370640"/>
            <a:ext cx="3857106" cy="1200329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s-MX" dirty="0"/>
              <a:t>El objetivo de este proyecto consiste en desarrollar un software que permita la facturación electrónica para empresas pequeñas (comercio al por menor).</a:t>
            </a:r>
            <a:endParaRPr lang="es-CO" dirty="0"/>
          </a:p>
        </p:txBody>
      </p:sp>
      <p:sp>
        <p:nvSpPr>
          <p:cNvPr id="5" name="Rectángulo 4"/>
          <p:cNvSpPr/>
          <p:nvPr/>
        </p:nvSpPr>
        <p:spPr>
          <a:xfrm>
            <a:off x="3156537" y="4658399"/>
            <a:ext cx="3329607" cy="1477328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just"/>
            <a:r>
              <a:rPr lang="es-MX" dirty="0"/>
              <a:t>La necesidad surge gracias al Decreto 2242 de 2015, la DIAN afirma que “busca la masificación en el uso de la factura electrónica en Colombia.</a:t>
            </a:r>
            <a:endParaRPr lang="es-CO" dirty="0"/>
          </a:p>
        </p:txBody>
      </p:sp>
      <p:sp>
        <p:nvSpPr>
          <p:cNvPr id="8" name="CuadroTexto 7"/>
          <p:cNvSpPr txBox="1"/>
          <p:nvPr/>
        </p:nvSpPr>
        <p:spPr>
          <a:xfrm>
            <a:off x="1037082" y="2082881"/>
            <a:ext cx="2780109" cy="1200329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s-MX" dirty="0" smtClean="0"/>
              <a:t>Este proyecto tiene como finalidad el desarrollo de un software de facturación electrónica. </a:t>
            </a:r>
            <a:endParaRPr lang="es-CO" dirty="0"/>
          </a:p>
        </p:txBody>
      </p:sp>
      <p:sp>
        <p:nvSpPr>
          <p:cNvPr id="9" name="CuadroTexto 8"/>
          <p:cNvSpPr txBox="1"/>
          <p:nvPr/>
        </p:nvSpPr>
        <p:spPr>
          <a:xfrm>
            <a:off x="5027247" y="2309509"/>
            <a:ext cx="1312593" cy="369332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square" rtlCol="0">
            <a:spAutoFit/>
          </a:bodyPr>
          <a:lstStyle/>
          <a:p>
            <a:r>
              <a:rPr lang="es-CO" dirty="0"/>
              <a:t>Descripción </a:t>
            </a:r>
          </a:p>
        </p:txBody>
      </p:sp>
      <p:sp>
        <p:nvSpPr>
          <p:cNvPr id="11" name="CuadroTexto 10"/>
          <p:cNvSpPr txBox="1"/>
          <p:nvPr/>
        </p:nvSpPr>
        <p:spPr>
          <a:xfrm>
            <a:off x="6870192" y="5162764"/>
            <a:ext cx="1415367" cy="369332"/>
          </a:xfrm>
          <a:prstGeom prst="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rtlCol="0">
            <a:spAutoFit/>
          </a:bodyPr>
          <a:lstStyle/>
          <a:p>
            <a:r>
              <a:rPr lang="es-CO" dirty="0"/>
              <a:t>Necesidades</a:t>
            </a:r>
            <a:r>
              <a:rPr lang="es-CO" dirty="0" smtClean="0"/>
              <a:t> </a:t>
            </a:r>
            <a:endParaRPr lang="es-CO" dirty="0"/>
          </a:p>
        </p:txBody>
      </p:sp>
      <p:sp>
        <p:nvSpPr>
          <p:cNvPr id="12" name="CuadroTexto 11"/>
          <p:cNvSpPr txBox="1"/>
          <p:nvPr/>
        </p:nvSpPr>
        <p:spPr>
          <a:xfrm>
            <a:off x="5992368" y="3629926"/>
            <a:ext cx="1152144" cy="369332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r>
              <a:rPr lang="es-CO" dirty="0"/>
              <a:t>Objetivos</a:t>
            </a:r>
            <a:r>
              <a:rPr lang="es-CO" dirty="0" smtClean="0"/>
              <a:t> 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077746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2490881" y="956197"/>
            <a:ext cx="4189286" cy="584775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r>
              <a:rPr lang="es-CO" sz="3200" dirty="0"/>
              <a:t>Diagrama de contexto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0575" y="1837530"/>
            <a:ext cx="6049899" cy="4162267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00764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1423780"/>
              </p:ext>
            </p:extLst>
          </p:nvPr>
        </p:nvGraphicFramePr>
        <p:xfrm>
          <a:off x="941007" y="1859344"/>
          <a:ext cx="7532433" cy="430276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2510811">
                  <a:extLst>
                    <a:ext uri="{9D8B030D-6E8A-4147-A177-3AD203B41FA5}">
                      <a16:colId xmlns:a16="http://schemas.microsoft.com/office/drawing/2014/main" val="2884413522"/>
                    </a:ext>
                  </a:extLst>
                </a:gridCol>
                <a:gridCol w="2510811">
                  <a:extLst>
                    <a:ext uri="{9D8B030D-6E8A-4147-A177-3AD203B41FA5}">
                      <a16:colId xmlns:a16="http://schemas.microsoft.com/office/drawing/2014/main" val="4207326716"/>
                    </a:ext>
                  </a:extLst>
                </a:gridCol>
                <a:gridCol w="2510811">
                  <a:extLst>
                    <a:ext uri="{9D8B030D-6E8A-4147-A177-3AD203B41FA5}">
                      <a16:colId xmlns:a16="http://schemas.microsoft.com/office/drawing/2014/main" val="10397921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Nombre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Rol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Objetivo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844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Daniela Cepeda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Líder de proyecto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CO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</a:t>
                      </a:r>
                      <a:r>
                        <a:rPr lang="es-CO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otivar y dirigir al equipo.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2933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Carlos Quijano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Gestor de desarrollo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MX" dirty="0" smtClean="0"/>
                        <a:t>Dirigir los requerimientos, diseños</a:t>
                      </a:r>
                      <a:r>
                        <a:rPr lang="es-MX" baseline="0" dirty="0" smtClean="0"/>
                        <a:t> y</a:t>
                      </a:r>
                      <a:r>
                        <a:rPr lang="es-MX" dirty="0" smtClean="0"/>
                        <a:t> desarrollo</a:t>
                      </a:r>
                      <a:r>
                        <a:rPr lang="es-MX" baseline="0" dirty="0" smtClean="0"/>
                        <a:t> de software.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6241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Camilo Cepeda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Gestor de la planificación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CO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Guiar y planificar las tareas que surjan en el proceso de desarrollo del proyecto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4215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Cristian Triana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Gestor de calidad/Administrador de soporte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CO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Asegurar que el equipo de desarrollo cumpla con los estándares de calidad propuestos.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3423780"/>
                  </a:ext>
                </a:extLst>
              </a:tr>
            </a:tbl>
          </a:graphicData>
        </a:graphic>
      </p:graphicFrame>
      <p:sp>
        <p:nvSpPr>
          <p:cNvPr id="5" name="CuadroTexto 4"/>
          <p:cNvSpPr txBox="1"/>
          <p:nvPr/>
        </p:nvSpPr>
        <p:spPr>
          <a:xfrm>
            <a:off x="2396839" y="992773"/>
            <a:ext cx="4620767" cy="584775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r>
              <a:rPr lang="es-CO" sz="3200" dirty="0"/>
              <a:t>Roles del equipo y metas</a:t>
            </a:r>
            <a:r>
              <a:rPr lang="es-CO" sz="3200" dirty="0" smtClean="0"/>
              <a:t> </a:t>
            </a:r>
            <a:endParaRPr lang="es-CO" sz="3200" dirty="0"/>
          </a:p>
        </p:txBody>
      </p:sp>
    </p:spTree>
    <p:extLst>
      <p:ext uri="{BB962C8B-B14F-4D97-AF65-F5344CB8AC3E}">
        <p14:creationId xmlns:p14="http://schemas.microsoft.com/office/powerpoint/2010/main" val="8577105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Estrategia</a:t>
            </a:r>
            <a:endParaRPr lang="es-CO" dirty="0"/>
          </a:p>
        </p:txBody>
      </p:sp>
      <p:sp>
        <p:nvSpPr>
          <p:cNvPr id="5" name="CuadroTexto 4"/>
          <p:cNvSpPr txBox="1"/>
          <p:nvPr/>
        </p:nvSpPr>
        <p:spPr>
          <a:xfrm>
            <a:off x="3283458" y="1699200"/>
            <a:ext cx="4061126" cy="1200329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s-MX" dirty="0" smtClean="0"/>
              <a:t>La dinámica consiste en desarrollar las fases planteadas con la metodología TSP, además utilizaremos Ionic como principal herramienta de desarrollo.</a:t>
            </a:r>
            <a:endParaRPr lang="es-CO" dirty="0"/>
          </a:p>
        </p:txBody>
      </p:sp>
      <p:sp>
        <p:nvSpPr>
          <p:cNvPr id="7" name="CuadroTexto 6"/>
          <p:cNvSpPr txBox="1"/>
          <p:nvPr/>
        </p:nvSpPr>
        <p:spPr>
          <a:xfrm>
            <a:off x="5161026" y="3148612"/>
            <a:ext cx="2777156" cy="1754326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lvl="0"/>
            <a:r>
              <a:rPr lang="es-CO" b="1" dirty="0"/>
              <a:t>Administrador </a:t>
            </a:r>
            <a:endParaRPr lang="es-CO" b="1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CO" dirty="0" smtClean="0"/>
              <a:t>Consultar factura.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CO" dirty="0" smtClean="0"/>
              <a:t>Consultar </a:t>
            </a:r>
            <a:r>
              <a:rPr lang="es-CO" dirty="0"/>
              <a:t>el IVA las facturas de la </a:t>
            </a:r>
            <a:r>
              <a:rPr lang="es-CO" dirty="0" smtClean="0"/>
              <a:t>semana.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CO" dirty="0" smtClean="0"/>
              <a:t>Editar </a:t>
            </a:r>
            <a:r>
              <a:rPr lang="es-CO" dirty="0"/>
              <a:t>la factura </a:t>
            </a:r>
            <a:endParaRPr lang="es-CO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CO" dirty="0" smtClean="0"/>
              <a:t>Eliminar </a:t>
            </a:r>
            <a:r>
              <a:rPr lang="es-CO" dirty="0"/>
              <a:t>una </a:t>
            </a:r>
            <a:r>
              <a:rPr lang="es-CO" dirty="0" smtClean="0"/>
              <a:t>factura</a:t>
            </a:r>
            <a:endParaRPr lang="es-CO" dirty="0"/>
          </a:p>
        </p:txBody>
      </p:sp>
      <p:sp>
        <p:nvSpPr>
          <p:cNvPr id="8" name="CuadroTexto 7"/>
          <p:cNvSpPr txBox="1"/>
          <p:nvPr/>
        </p:nvSpPr>
        <p:spPr>
          <a:xfrm>
            <a:off x="5161026" y="4902299"/>
            <a:ext cx="2777156" cy="1477328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lvl="0"/>
            <a:r>
              <a:rPr lang="es-CO" b="1" dirty="0" smtClean="0"/>
              <a:t>Vendedor</a:t>
            </a:r>
            <a:endParaRPr lang="es-CO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CO" dirty="0"/>
              <a:t>Crear la factura </a:t>
            </a:r>
            <a:endParaRPr lang="es-CO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CO" dirty="0" smtClean="0"/>
              <a:t>Consultar </a:t>
            </a:r>
            <a:r>
              <a:rPr lang="es-CO" dirty="0"/>
              <a:t>factura.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CO" dirty="0"/>
              <a:t>Enviar factura al </a:t>
            </a:r>
            <a:r>
              <a:rPr lang="es-CO" dirty="0" smtClean="0"/>
              <a:t>servidor</a:t>
            </a:r>
            <a:endParaRPr lang="es-CO" dirty="0"/>
          </a:p>
        </p:txBody>
      </p:sp>
      <p:sp>
        <p:nvSpPr>
          <p:cNvPr id="9" name="CuadroTexto 8"/>
          <p:cNvSpPr txBox="1"/>
          <p:nvPr/>
        </p:nvSpPr>
        <p:spPr>
          <a:xfrm>
            <a:off x="2673858" y="4902299"/>
            <a:ext cx="2487168" cy="1477328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lvl="0"/>
            <a:r>
              <a:rPr lang="es-CO" b="1" dirty="0"/>
              <a:t>DIAN</a:t>
            </a:r>
            <a:r>
              <a:rPr lang="es-CO" dirty="0"/>
              <a:t>: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CO" dirty="0"/>
              <a:t>Consultar IVA total de las facturas enviadas.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CO" dirty="0"/>
              <a:t>Recibir factura.</a:t>
            </a:r>
          </a:p>
          <a:p>
            <a:endParaRPr lang="es-CO" dirty="0"/>
          </a:p>
        </p:txBody>
      </p:sp>
      <p:sp>
        <p:nvSpPr>
          <p:cNvPr id="10" name="CuadroTexto 9"/>
          <p:cNvSpPr txBox="1"/>
          <p:nvPr/>
        </p:nvSpPr>
        <p:spPr>
          <a:xfrm>
            <a:off x="2673858" y="3148612"/>
            <a:ext cx="2487168" cy="1754326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lvl="0"/>
            <a:r>
              <a:rPr lang="es-CO" b="1" dirty="0"/>
              <a:t>Cliente:</a:t>
            </a:r>
            <a:endParaRPr lang="es-CO" dirty="0"/>
          </a:p>
          <a:p>
            <a:r>
              <a:rPr lang="es-CO" dirty="0"/>
              <a:t>Consultar </a:t>
            </a:r>
            <a:r>
              <a:rPr lang="es-CO" dirty="0" smtClean="0"/>
              <a:t>factura</a:t>
            </a:r>
          </a:p>
          <a:p>
            <a:endParaRPr lang="es-MX" dirty="0"/>
          </a:p>
          <a:p>
            <a:endParaRPr lang="es-MX" dirty="0" smtClean="0"/>
          </a:p>
          <a:p>
            <a:endParaRPr lang="es-MX" dirty="0"/>
          </a:p>
          <a:p>
            <a:endParaRPr lang="es-CO" dirty="0"/>
          </a:p>
        </p:txBody>
      </p:sp>
      <p:sp>
        <p:nvSpPr>
          <p:cNvPr id="11" name="CuadroTexto 10"/>
          <p:cNvSpPr txBox="1"/>
          <p:nvPr/>
        </p:nvSpPr>
        <p:spPr>
          <a:xfrm>
            <a:off x="856060" y="4332105"/>
            <a:ext cx="1655492" cy="369332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square" rtlCol="0">
            <a:spAutoFit/>
          </a:bodyPr>
          <a:lstStyle/>
          <a:p>
            <a:r>
              <a:rPr lang="es-CO" dirty="0"/>
              <a:t>Funcionalidades</a:t>
            </a:r>
            <a:r>
              <a:rPr lang="es-CO" dirty="0" smtClean="0"/>
              <a:t> </a:t>
            </a:r>
            <a:endParaRPr lang="es-CO" dirty="0"/>
          </a:p>
        </p:txBody>
      </p:sp>
      <p:sp>
        <p:nvSpPr>
          <p:cNvPr id="12" name="CuadroTexto 11"/>
          <p:cNvSpPr txBox="1"/>
          <p:nvPr/>
        </p:nvSpPr>
        <p:spPr>
          <a:xfrm>
            <a:off x="1807345" y="2114698"/>
            <a:ext cx="1070276" cy="36933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CO" dirty="0" smtClean="0">
                <a:solidFill>
                  <a:schemeClr val="tx1"/>
                </a:solidFill>
              </a:rPr>
              <a:t>Dinámica</a:t>
            </a:r>
            <a:r>
              <a:rPr lang="es-CO" dirty="0" smtClean="0"/>
              <a:t> 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0062355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0803217"/>
              </p:ext>
            </p:extLst>
          </p:nvPr>
        </p:nvGraphicFramePr>
        <p:xfrm>
          <a:off x="795100" y="1997300"/>
          <a:ext cx="7973567" cy="4078284"/>
        </p:xfrm>
        <a:graphic>
          <a:graphicData uri="http://schemas.openxmlformats.org/drawingml/2006/table">
            <a:tbl>
              <a:tblPr firstRow="1" firstCol="1" bandRow="1">
                <a:tableStyleId>{74C1A8A3-306A-4EB7-A6B1-4F7E0EB9C5D6}</a:tableStyleId>
              </a:tblPr>
              <a:tblGrid>
                <a:gridCol w="1237598">
                  <a:extLst>
                    <a:ext uri="{9D8B030D-6E8A-4147-A177-3AD203B41FA5}">
                      <a16:colId xmlns:a16="http://schemas.microsoft.com/office/drawing/2014/main" val="3662838328"/>
                    </a:ext>
                  </a:extLst>
                </a:gridCol>
                <a:gridCol w="1237598">
                  <a:extLst>
                    <a:ext uri="{9D8B030D-6E8A-4147-A177-3AD203B41FA5}">
                      <a16:colId xmlns:a16="http://schemas.microsoft.com/office/drawing/2014/main" val="116943442"/>
                    </a:ext>
                  </a:extLst>
                </a:gridCol>
                <a:gridCol w="1236624">
                  <a:extLst>
                    <a:ext uri="{9D8B030D-6E8A-4147-A177-3AD203B41FA5}">
                      <a16:colId xmlns:a16="http://schemas.microsoft.com/office/drawing/2014/main" val="1383436363"/>
                    </a:ext>
                  </a:extLst>
                </a:gridCol>
                <a:gridCol w="1184248">
                  <a:extLst>
                    <a:ext uri="{9D8B030D-6E8A-4147-A177-3AD203B41FA5}">
                      <a16:colId xmlns:a16="http://schemas.microsoft.com/office/drawing/2014/main" val="3630340521"/>
                    </a:ext>
                  </a:extLst>
                </a:gridCol>
                <a:gridCol w="1153211">
                  <a:extLst>
                    <a:ext uri="{9D8B030D-6E8A-4147-A177-3AD203B41FA5}">
                      <a16:colId xmlns:a16="http://schemas.microsoft.com/office/drawing/2014/main" val="483263293"/>
                    </a:ext>
                  </a:extLst>
                </a:gridCol>
                <a:gridCol w="962144">
                  <a:extLst>
                    <a:ext uri="{9D8B030D-6E8A-4147-A177-3AD203B41FA5}">
                      <a16:colId xmlns:a16="http://schemas.microsoft.com/office/drawing/2014/main" val="802107032"/>
                    </a:ext>
                  </a:extLst>
                </a:gridCol>
                <a:gridCol w="962144">
                  <a:extLst>
                    <a:ext uri="{9D8B030D-6E8A-4147-A177-3AD203B41FA5}">
                      <a16:colId xmlns:a16="http://schemas.microsoft.com/office/drawing/2014/main" val="1611632072"/>
                    </a:ext>
                  </a:extLst>
                </a:gridCol>
              </a:tblGrid>
              <a:tr h="237796">
                <a:tc rowSpan="2"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</a:rPr>
                        <a:t>FUNCION</a:t>
                      </a:r>
                    </a:p>
                    <a:p>
                      <a:pPr marL="45720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</a:rPr>
                        <a:t> </a:t>
                      </a:r>
                      <a:endParaRPr lang="es-CO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5" marR="27995" marT="0" marB="0"/>
                </a:tc>
                <a:tc gridSpan="3"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LOC</a:t>
                      </a:r>
                      <a:endParaRPr lang="es-CO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5" marR="27995" marT="0" marB="0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HORAS</a:t>
                      </a:r>
                      <a:endParaRPr lang="es-CO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5" marR="27995" marT="0" marB="0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0606317"/>
                  </a:ext>
                </a:extLst>
              </a:tr>
              <a:tr h="43936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</a:rPr>
                        <a:t>Ciclo 1</a:t>
                      </a:r>
                      <a:endParaRPr lang="es-CO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5" marR="27995" marT="0" marB="0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Ciclo 2</a:t>
                      </a:r>
                      <a:endParaRPr lang="es-CO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5" marR="27995" marT="0" marB="0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Ciclo3</a:t>
                      </a:r>
                      <a:endParaRPr lang="es-CO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5" marR="27995" marT="0" marB="0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Ciclo 1</a:t>
                      </a:r>
                      <a:endParaRPr lang="es-CO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5" marR="27995" marT="0" marB="0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Ciclo 2</a:t>
                      </a:r>
                      <a:endParaRPr lang="es-CO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5" marR="27995" marT="0" marB="0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Ciclo 3</a:t>
                      </a:r>
                      <a:endParaRPr lang="es-CO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5" marR="27995" marT="0" marB="0"/>
                </a:tc>
                <a:extLst>
                  <a:ext uri="{0D108BD9-81ED-4DB2-BD59-A6C34878D82A}">
                    <a16:rowId xmlns:a16="http://schemas.microsoft.com/office/drawing/2014/main" val="867748828"/>
                  </a:ext>
                </a:extLst>
              </a:tr>
              <a:tr h="439360"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</a:rPr>
                        <a:t>Consultar factura</a:t>
                      </a:r>
                      <a:endParaRPr lang="es-CO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5" marR="27995" marT="0" marB="0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</a:rPr>
                        <a:t>No aplica</a:t>
                      </a:r>
                      <a:endParaRPr lang="es-CO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5" marR="27995" marT="0" marB="0"/>
                </a:tc>
                <a:tc>
                  <a:txBody>
                    <a:bodyPr/>
                    <a:lstStyle/>
                    <a:p>
                      <a:pPr marL="457200"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</a:rPr>
                        <a:t>40</a:t>
                      </a:r>
                      <a:endParaRPr lang="es-CO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5" marR="27995" marT="0" marB="0"/>
                </a:tc>
                <a:tc>
                  <a:txBody>
                    <a:bodyPr/>
                    <a:lstStyle/>
                    <a:p>
                      <a:pPr marL="457200"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 </a:t>
                      </a:r>
                      <a:endParaRPr lang="es-CO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5" marR="27995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</a:rPr>
                        <a:t>No aplica</a:t>
                      </a:r>
                      <a:endParaRPr lang="es-CO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5" marR="27995" marT="0" marB="0"/>
                </a:tc>
                <a:tc>
                  <a:txBody>
                    <a:bodyPr/>
                    <a:lstStyle/>
                    <a:p>
                      <a:pPr marL="457200"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5</a:t>
                      </a:r>
                      <a:endParaRPr lang="es-CO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5" marR="27995" marT="0" marB="0"/>
                </a:tc>
                <a:tc>
                  <a:txBody>
                    <a:bodyPr/>
                    <a:lstStyle/>
                    <a:p>
                      <a:pPr marL="457200"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 </a:t>
                      </a:r>
                      <a:endParaRPr lang="es-CO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5" marR="27995" marT="0" marB="0"/>
                </a:tc>
                <a:extLst>
                  <a:ext uri="{0D108BD9-81ED-4DB2-BD59-A6C34878D82A}">
                    <a16:rowId xmlns:a16="http://schemas.microsoft.com/office/drawing/2014/main" val="4008974119"/>
                  </a:ext>
                </a:extLst>
              </a:tr>
              <a:tr h="366134"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</a:rPr>
                        <a:t>Crear factura</a:t>
                      </a:r>
                      <a:endParaRPr lang="es-CO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5" marR="2799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No aplica</a:t>
                      </a:r>
                      <a:endParaRPr lang="es-CO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5" marR="27995" marT="0" marB="0"/>
                </a:tc>
                <a:tc>
                  <a:txBody>
                    <a:bodyPr/>
                    <a:lstStyle/>
                    <a:p>
                      <a:pPr marL="457200"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</a:rPr>
                        <a:t>50</a:t>
                      </a:r>
                      <a:endParaRPr lang="es-CO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5" marR="27995" marT="0" marB="0"/>
                </a:tc>
                <a:tc>
                  <a:txBody>
                    <a:bodyPr/>
                    <a:lstStyle/>
                    <a:p>
                      <a:pPr marL="457200"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</a:rPr>
                        <a:t> </a:t>
                      </a:r>
                      <a:endParaRPr lang="es-CO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5" marR="27995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</a:rPr>
                        <a:t>No aplica</a:t>
                      </a:r>
                      <a:endParaRPr lang="es-CO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5" marR="27995" marT="0" marB="0"/>
                </a:tc>
                <a:tc>
                  <a:txBody>
                    <a:bodyPr/>
                    <a:lstStyle/>
                    <a:p>
                      <a:pPr marL="457200"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6</a:t>
                      </a:r>
                      <a:endParaRPr lang="es-CO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5" marR="27995" marT="0" marB="0"/>
                </a:tc>
                <a:tc>
                  <a:txBody>
                    <a:bodyPr/>
                    <a:lstStyle/>
                    <a:p>
                      <a:pPr marL="457200"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 </a:t>
                      </a:r>
                      <a:endParaRPr lang="es-CO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5" marR="27995" marT="0" marB="0"/>
                </a:tc>
                <a:extLst>
                  <a:ext uri="{0D108BD9-81ED-4DB2-BD59-A6C34878D82A}">
                    <a16:rowId xmlns:a16="http://schemas.microsoft.com/office/drawing/2014/main" val="2318343447"/>
                  </a:ext>
                </a:extLst>
              </a:tr>
              <a:tr h="585814"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</a:rPr>
                        <a:t>Enviar factura al servidor  </a:t>
                      </a:r>
                      <a:endParaRPr lang="es-CO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5" marR="2799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No aplica</a:t>
                      </a:r>
                      <a:endParaRPr lang="es-CO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5" marR="27995" marT="0" marB="0"/>
                </a:tc>
                <a:tc>
                  <a:txBody>
                    <a:bodyPr/>
                    <a:lstStyle/>
                    <a:p>
                      <a:pPr marL="457200"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</a:rPr>
                        <a:t> </a:t>
                      </a:r>
                      <a:endParaRPr lang="es-CO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5" marR="27995" marT="0" marB="0"/>
                </a:tc>
                <a:tc>
                  <a:txBody>
                    <a:bodyPr/>
                    <a:lstStyle/>
                    <a:p>
                      <a:pPr marL="457200"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</a:rPr>
                        <a:t>90</a:t>
                      </a:r>
                      <a:endParaRPr lang="es-CO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5" marR="27995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</a:rPr>
                        <a:t>No aplica</a:t>
                      </a:r>
                      <a:endParaRPr lang="es-CO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5" marR="27995" marT="0" marB="0"/>
                </a:tc>
                <a:tc>
                  <a:txBody>
                    <a:bodyPr/>
                    <a:lstStyle/>
                    <a:p>
                      <a:pPr marL="457200"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 </a:t>
                      </a:r>
                      <a:endParaRPr lang="es-CO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5" marR="27995" marT="0" marB="0"/>
                </a:tc>
                <a:tc>
                  <a:txBody>
                    <a:bodyPr/>
                    <a:lstStyle/>
                    <a:p>
                      <a:pPr marL="457200"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10</a:t>
                      </a:r>
                      <a:endParaRPr lang="es-CO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5" marR="27995" marT="0" marB="0"/>
                </a:tc>
                <a:extLst>
                  <a:ext uri="{0D108BD9-81ED-4DB2-BD59-A6C34878D82A}">
                    <a16:rowId xmlns:a16="http://schemas.microsoft.com/office/drawing/2014/main" val="3984136389"/>
                  </a:ext>
                </a:extLst>
              </a:tr>
              <a:tr h="659041"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</a:rPr>
                        <a:t>Cambiar estado factura</a:t>
                      </a:r>
                      <a:endParaRPr lang="es-CO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5" marR="2799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</a:rPr>
                        <a:t>No aplica</a:t>
                      </a:r>
                      <a:endParaRPr lang="es-CO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5" marR="27995" marT="0" marB="0"/>
                </a:tc>
                <a:tc>
                  <a:txBody>
                    <a:bodyPr/>
                    <a:lstStyle/>
                    <a:p>
                      <a:pPr marL="457200"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</a:rPr>
                        <a:t> </a:t>
                      </a:r>
                      <a:endParaRPr lang="es-CO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5" marR="27995" marT="0" marB="0"/>
                </a:tc>
                <a:tc>
                  <a:txBody>
                    <a:bodyPr/>
                    <a:lstStyle/>
                    <a:p>
                      <a:pPr marL="457200"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</a:rPr>
                        <a:t>45</a:t>
                      </a:r>
                      <a:endParaRPr lang="es-CO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5" marR="27995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</a:rPr>
                        <a:t>No aplica</a:t>
                      </a:r>
                      <a:endParaRPr lang="es-CO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5" marR="27995" marT="0" marB="0"/>
                </a:tc>
                <a:tc>
                  <a:txBody>
                    <a:bodyPr/>
                    <a:lstStyle/>
                    <a:p>
                      <a:pPr marL="457200"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 </a:t>
                      </a:r>
                      <a:endParaRPr lang="es-CO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5" marR="27995" marT="0" marB="0"/>
                </a:tc>
                <a:tc>
                  <a:txBody>
                    <a:bodyPr/>
                    <a:lstStyle/>
                    <a:p>
                      <a:pPr marL="457200"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6</a:t>
                      </a:r>
                      <a:endParaRPr lang="es-CO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5" marR="27995" marT="0" marB="0"/>
                </a:tc>
                <a:extLst>
                  <a:ext uri="{0D108BD9-81ED-4DB2-BD59-A6C34878D82A}">
                    <a16:rowId xmlns:a16="http://schemas.microsoft.com/office/drawing/2014/main" val="1383067017"/>
                  </a:ext>
                </a:extLst>
              </a:tr>
              <a:tr h="292907"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</a:rPr>
                        <a:t>Consultar IVA</a:t>
                      </a:r>
                      <a:endParaRPr lang="es-CO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5" marR="2799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No aplica</a:t>
                      </a:r>
                      <a:endParaRPr lang="es-CO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5" marR="27995" marT="0" marB="0"/>
                </a:tc>
                <a:tc>
                  <a:txBody>
                    <a:bodyPr/>
                    <a:lstStyle/>
                    <a:p>
                      <a:pPr marL="457200"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</a:rPr>
                        <a:t>20</a:t>
                      </a:r>
                      <a:endParaRPr lang="es-CO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5" marR="27995" marT="0" marB="0"/>
                </a:tc>
                <a:tc>
                  <a:txBody>
                    <a:bodyPr/>
                    <a:lstStyle/>
                    <a:p>
                      <a:pPr marL="457200"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</a:rPr>
                        <a:t> </a:t>
                      </a:r>
                      <a:endParaRPr lang="es-CO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5" marR="27995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</a:rPr>
                        <a:t>No aplica</a:t>
                      </a:r>
                      <a:endParaRPr lang="es-CO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5" marR="27995" marT="0" marB="0"/>
                </a:tc>
                <a:tc>
                  <a:txBody>
                    <a:bodyPr/>
                    <a:lstStyle/>
                    <a:p>
                      <a:pPr marL="457200"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3</a:t>
                      </a:r>
                      <a:endParaRPr lang="es-CO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5" marR="27995" marT="0" marB="0"/>
                </a:tc>
                <a:tc>
                  <a:txBody>
                    <a:bodyPr/>
                    <a:lstStyle/>
                    <a:p>
                      <a:pPr marL="457200"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 </a:t>
                      </a:r>
                      <a:endParaRPr lang="es-CO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5" marR="27995" marT="0" marB="0"/>
                </a:tc>
                <a:extLst>
                  <a:ext uri="{0D108BD9-81ED-4DB2-BD59-A6C34878D82A}">
                    <a16:rowId xmlns:a16="http://schemas.microsoft.com/office/drawing/2014/main" val="3734555358"/>
                  </a:ext>
                </a:extLst>
              </a:tr>
              <a:tr h="366134"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</a:rPr>
                        <a:t>Editar factura</a:t>
                      </a:r>
                      <a:endParaRPr lang="es-CO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5" marR="2799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No aplica</a:t>
                      </a:r>
                      <a:endParaRPr lang="es-CO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5" marR="27995" marT="0" marB="0"/>
                </a:tc>
                <a:tc>
                  <a:txBody>
                    <a:bodyPr/>
                    <a:lstStyle/>
                    <a:p>
                      <a:pPr marL="457200"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 </a:t>
                      </a:r>
                      <a:endParaRPr lang="es-CO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5" marR="27995" marT="0" marB="0"/>
                </a:tc>
                <a:tc>
                  <a:txBody>
                    <a:bodyPr/>
                    <a:lstStyle/>
                    <a:p>
                      <a:pPr marL="457200"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</a:rPr>
                        <a:t>60</a:t>
                      </a:r>
                      <a:endParaRPr lang="es-CO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5" marR="27995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</a:rPr>
                        <a:t>No aplica</a:t>
                      </a:r>
                      <a:endParaRPr lang="es-CO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5" marR="27995" marT="0" marB="0"/>
                </a:tc>
                <a:tc>
                  <a:txBody>
                    <a:bodyPr/>
                    <a:lstStyle/>
                    <a:p>
                      <a:pPr marL="457200"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</a:rPr>
                        <a:t> </a:t>
                      </a:r>
                      <a:endParaRPr lang="es-CO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5" marR="27995" marT="0" marB="0"/>
                </a:tc>
                <a:tc>
                  <a:txBody>
                    <a:bodyPr/>
                    <a:lstStyle/>
                    <a:p>
                      <a:pPr marL="457200"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</a:rPr>
                        <a:t>7</a:t>
                      </a:r>
                      <a:endParaRPr lang="es-CO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5" marR="27995" marT="0" marB="0"/>
                </a:tc>
                <a:extLst>
                  <a:ext uri="{0D108BD9-81ED-4DB2-BD59-A6C34878D82A}">
                    <a16:rowId xmlns:a16="http://schemas.microsoft.com/office/drawing/2014/main" val="2283005910"/>
                  </a:ext>
                </a:extLst>
              </a:tr>
              <a:tr h="146453"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dirty="0" err="1">
                          <a:effectLst/>
                        </a:rPr>
                        <a:t>Login</a:t>
                      </a:r>
                      <a:endParaRPr lang="es-CO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5" marR="2799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No aplica</a:t>
                      </a:r>
                      <a:endParaRPr lang="es-CO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5" marR="27995" marT="0" marB="0"/>
                </a:tc>
                <a:tc>
                  <a:txBody>
                    <a:bodyPr/>
                    <a:lstStyle/>
                    <a:p>
                      <a:pPr marL="457200"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</a:rPr>
                        <a:t>                </a:t>
                      </a:r>
                      <a:r>
                        <a:rPr lang="es-CO" sz="1200" dirty="0" smtClean="0">
                          <a:effectLst/>
                        </a:rPr>
                        <a:t>80</a:t>
                      </a:r>
                      <a:endParaRPr lang="es-CO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5" marR="27995" marT="0" marB="0"/>
                </a:tc>
                <a:tc>
                  <a:txBody>
                    <a:bodyPr/>
                    <a:lstStyle/>
                    <a:p>
                      <a:pPr marL="457200"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</a:rPr>
                        <a:t> </a:t>
                      </a:r>
                      <a:endParaRPr lang="es-CO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5" marR="27995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</a:rPr>
                        <a:t>No aplica</a:t>
                      </a:r>
                      <a:endParaRPr lang="es-CO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5" marR="27995" marT="0" marB="0"/>
                </a:tc>
                <a:tc>
                  <a:txBody>
                    <a:bodyPr/>
                    <a:lstStyle/>
                    <a:p>
                      <a:pPr marL="457200"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9</a:t>
                      </a:r>
                      <a:endParaRPr lang="es-CO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5" marR="27995" marT="0" marB="0"/>
                </a:tc>
                <a:tc>
                  <a:txBody>
                    <a:bodyPr/>
                    <a:lstStyle/>
                    <a:p>
                      <a:pPr marL="457200"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</a:rPr>
                        <a:t> </a:t>
                      </a:r>
                      <a:endParaRPr lang="es-CO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5" marR="27995" marT="0" marB="0"/>
                </a:tc>
                <a:extLst>
                  <a:ext uri="{0D108BD9-81ED-4DB2-BD59-A6C34878D82A}">
                    <a16:rowId xmlns:a16="http://schemas.microsoft.com/office/drawing/2014/main" val="3177747782"/>
                  </a:ext>
                </a:extLst>
              </a:tr>
              <a:tr h="146453"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</a:rPr>
                        <a:t>Total</a:t>
                      </a:r>
                      <a:endParaRPr lang="es-CO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5" marR="2799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No aplica</a:t>
                      </a:r>
                      <a:endParaRPr lang="es-CO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5" marR="27995" marT="0" marB="0"/>
                </a:tc>
                <a:tc>
                  <a:txBody>
                    <a:bodyPr/>
                    <a:lstStyle/>
                    <a:p>
                      <a:pPr marL="457200"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</a:rPr>
                        <a:t>190</a:t>
                      </a:r>
                      <a:endParaRPr lang="es-CO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5" marR="27995" marT="0" marB="0"/>
                </a:tc>
                <a:tc>
                  <a:txBody>
                    <a:bodyPr/>
                    <a:lstStyle/>
                    <a:p>
                      <a:pPr marL="457200"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</a:rPr>
                        <a:t>195</a:t>
                      </a:r>
                      <a:endParaRPr lang="es-CO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5" marR="27995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</a:rPr>
                        <a:t>No aplica</a:t>
                      </a:r>
                      <a:endParaRPr lang="es-CO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5" marR="27995" marT="0" marB="0"/>
                </a:tc>
                <a:tc>
                  <a:txBody>
                    <a:bodyPr/>
                    <a:lstStyle/>
                    <a:p>
                      <a:pPr marL="457200"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23</a:t>
                      </a:r>
                      <a:endParaRPr lang="es-CO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5" marR="27995" marT="0" marB="0"/>
                </a:tc>
                <a:tc>
                  <a:txBody>
                    <a:bodyPr/>
                    <a:lstStyle/>
                    <a:p>
                      <a:pPr marL="457200"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</a:rPr>
                        <a:t>23</a:t>
                      </a:r>
                      <a:endParaRPr lang="es-CO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5" marR="27995" marT="0" marB="0"/>
                </a:tc>
                <a:extLst>
                  <a:ext uri="{0D108BD9-81ED-4DB2-BD59-A6C34878D82A}">
                    <a16:rowId xmlns:a16="http://schemas.microsoft.com/office/drawing/2014/main" val="1321908766"/>
                  </a:ext>
                </a:extLst>
              </a:tr>
            </a:tbl>
          </a:graphicData>
        </a:graphic>
      </p:graphicFrame>
      <p:sp>
        <p:nvSpPr>
          <p:cNvPr id="5" name="CuadroTexto 4"/>
          <p:cNvSpPr txBox="1"/>
          <p:nvPr/>
        </p:nvSpPr>
        <p:spPr>
          <a:xfrm>
            <a:off x="3499105" y="1017157"/>
            <a:ext cx="1901952" cy="584775"/>
          </a:xfrm>
          <a:prstGeom prst="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rtlCol="0">
            <a:spAutoFit/>
          </a:bodyPr>
          <a:lstStyle/>
          <a:p>
            <a:r>
              <a:rPr lang="es-CO" sz="3200" dirty="0" smtClean="0"/>
              <a:t>Estimación</a:t>
            </a:r>
            <a:endParaRPr lang="es-CO" sz="3200" dirty="0"/>
          </a:p>
        </p:txBody>
      </p:sp>
    </p:spTree>
    <p:extLst>
      <p:ext uri="{BB962C8B-B14F-4D97-AF65-F5344CB8AC3E}">
        <p14:creationId xmlns:p14="http://schemas.microsoft.com/office/powerpoint/2010/main" val="31437980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Planificación del proyecto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587325" y="2097088"/>
            <a:ext cx="4154851" cy="627825"/>
          </a:xfr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s-MX" dirty="0" smtClean="0"/>
              <a:t>En este ciclo no se desarrollo esta fase, por falta de tiempo.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3024234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Requerimientos</a:t>
            </a:r>
            <a:endParaRPr lang="es-CO" dirty="0"/>
          </a:p>
        </p:txBody>
      </p:sp>
      <p:sp>
        <p:nvSpPr>
          <p:cNvPr id="5" name="Marcador de contenido 2"/>
          <p:cNvSpPr>
            <a:spLocks noGrp="1"/>
          </p:cNvSpPr>
          <p:nvPr>
            <p:ph idx="1"/>
          </p:nvPr>
        </p:nvSpPr>
        <p:spPr>
          <a:xfrm>
            <a:off x="2587325" y="2097088"/>
            <a:ext cx="4154851" cy="627825"/>
          </a:xfr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s-MX" dirty="0" smtClean="0"/>
              <a:t>En este ciclo no se desarrollo esta fase, por falta de tiempo.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1802069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82</TotalTime>
  <Words>506</Words>
  <Application>Microsoft Office PowerPoint</Application>
  <PresentationFormat>Presentación en pantalla (4:3)</PresentationFormat>
  <Paragraphs>144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9" baseType="lpstr">
      <vt:lpstr>Arial</vt:lpstr>
      <vt:lpstr>Calibri</vt:lpstr>
      <vt:lpstr>Times New Roman</vt:lpstr>
      <vt:lpstr>Trebuchet MS</vt:lpstr>
      <vt:lpstr>Tw Cen MT</vt:lpstr>
      <vt:lpstr>Circuito</vt:lpstr>
      <vt:lpstr>  APLICATIVO PARA FACTURACIÓN ELECTRONICA Identificación del equipo  Integrantes Daniela cepeda, Carlos Quijano, camilo cepeda, Cristian Triana.</vt:lpstr>
      <vt:lpstr>Contenido</vt:lpstr>
      <vt:lpstr>Lanzamiento</vt:lpstr>
      <vt:lpstr>Presentación de PowerPoint</vt:lpstr>
      <vt:lpstr>Presentación de PowerPoint</vt:lpstr>
      <vt:lpstr>Estrategia</vt:lpstr>
      <vt:lpstr>Presentación de PowerPoint</vt:lpstr>
      <vt:lpstr>Planificación del proyecto</vt:lpstr>
      <vt:lpstr>Requerimientos</vt:lpstr>
      <vt:lpstr>Diseño</vt:lpstr>
      <vt:lpstr>Implementación</vt:lpstr>
      <vt:lpstr>Plan de pruebas</vt:lpstr>
      <vt:lpstr>Propuesta de mejoramiento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Posmortem Ciclo 1</dc:title>
  <dc:creator>Usuario de Windows</dc:creator>
  <cp:lastModifiedBy>Ingenieria</cp:lastModifiedBy>
  <cp:revision>15</cp:revision>
  <dcterms:created xsi:type="dcterms:W3CDTF">2018-08-27T14:22:45Z</dcterms:created>
  <dcterms:modified xsi:type="dcterms:W3CDTF">2019-03-21T22:42:03Z</dcterms:modified>
</cp:coreProperties>
</file>