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6" r:id="rId4"/>
    <p:sldId id="268" r:id="rId5"/>
    <p:sldId id="267" r:id="rId6"/>
    <p:sldId id="259" r:id="rId7"/>
    <p:sldId id="269" r:id="rId8"/>
    <p:sldId id="260" r:id="rId9"/>
    <p:sldId id="270" r:id="rId10"/>
    <p:sldId id="271" r:id="rId11"/>
    <p:sldId id="272" r:id="rId12"/>
    <p:sldId id="261" r:id="rId13"/>
    <p:sldId id="262" r:id="rId14"/>
    <p:sldId id="278" r:id="rId15"/>
    <p:sldId id="277" r:id="rId16"/>
    <p:sldId id="276" r:id="rId17"/>
    <p:sldId id="275" r:id="rId18"/>
    <p:sldId id="280" r:id="rId19"/>
    <p:sldId id="273" r:id="rId20"/>
    <p:sldId id="263" r:id="rId21"/>
    <p:sldId id="279" r:id="rId22"/>
    <p:sldId id="264" r:id="rId23"/>
    <p:sldId id="265" r:id="rId2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894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944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129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6584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655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071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9573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9109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98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460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060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79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114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951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77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615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90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0655-39BB-4D5F-9189-943FE21FBBCA}" type="datetimeFigureOut">
              <a:rPr lang="es-CO" smtClean="0"/>
              <a:t>25/04/2019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8411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55392" y="3938016"/>
            <a:ext cx="6258508" cy="2206752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>
            <a:normAutofit fontScale="90000"/>
          </a:bodyPr>
          <a:lstStyle/>
          <a:p>
            <a:pPr algn="r"/>
            <a:br>
              <a:rPr lang="es-CO" dirty="0"/>
            </a:br>
            <a:br>
              <a:rPr lang="es-CO" dirty="0"/>
            </a:br>
            <a:r>
              <a:rPr lang="es-CO" sz="2700" dirty="0"/>
              <a:t>APLICATIVO PARA FACTURACIÓN ELECTRONICA</a:t>
            </a:r>
            <a:br>
              <a:rPr lang="es-CO" sz="2400" dirty="0"/>
            </a:br>
            <a:r>
              <a:rPr lang="es-CO" sz="2400" dirty="0"/>
              <a:t>Identificación del equipo</a:t>
            </a:r>
            <a:br>
              <a:rPr lang="es-CO" sz="2400" dirty="0"/>
            </a:br>
            <a:br>
              <a:rPr lang="es-CO" sz="2400" dirty="0"/>
            </a:br>
            <a:r>
              <a:rPr lang="es-CO" sz="2400" dirty="0"/>
              <a:t>Integrantes</a:t>
            </a:r>
            <a:br>
              <a:rPr lang="es-CO" sz="2400" dirty="0"/>
            </a:br>
            <a:r>
              <a:rPr lang="es-CO" sz="2400" dirty="0"/>
              <a:t>Daniela cepeda, Carlos Quijano,</a:t>
            </a:r>
            <a:br>
              <a:rPr lang="es-CO" sz="2400" dirty="0"/>
            </a:br>
            <a:r>
              <a:rPr lang="es-CO" sz="2400" dirty="0"/>
              <a:t>camilo cepeda, Cristian Triana.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504105" y="1732526"/>
            <a:ext cx="6509795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>
            <a:spAutoFit/>
          </a:bodyPr>
          <a:lstStyle/>
          <a:p>
            <a:r>
              <a:rPr lang="es-CO" sz="5400" dirty="0"/>
              <a:t>POSMORTEM CICLO 2</a:t>
            </a:r>
          </a:p>
        </p:txBody>
      </p:sp>
    </p:spTree>
    <p:extLst>
      <p:ext uri="{BB962C8B-B14F-4D97-AF65-F5344CB8AC3E}">
        <p14:creationId xmlns:p14="http://schemas.microsoft.com/office/powerpoint/2010/main" val="2691509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4B8E-9BF0-4AD0-8CE2-E2DC538B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Herramienta</a:t>
            </a:r>
            <a:r>
              <a:rPr lang="en-US" dirty="0"/>
              <a:t> para la gestion de </a:t>
            </a:r>
            <a:r>
              <a:rPr lang="es-CO" dirty="0"/>
              <a:t>equipo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794885E-7D09-464C-9AF7-C3AADCC9B178}"/>
              </a:ext>
            </a:extLst>
          </p:cNvPr>
          <p:cNvSpPr txBox="1">
            <a:spLocks/>
          </p:cNvSpPr>
          <p:nvPr/>
        </p:nvSpPr>
        <p:spPr>
          <a:xfrm>
            <a:off x="1434637" y="2064420"/>
            <a:ext cx="6272344" cy="3982812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u="sng" dirty="0"/>
              <a:t>Asana</a:t>
            </a:r>
            <a:r>
              <a:rPr lang="es-CO" dirty="0"/>
              <a:t>, para la asignación de tareas.</a:t>
            </a:r>
          </a:p>
          <a:p>
            <a:r>
              <a:rPr lang="es-CO" b="1" u="sng" dirty="0"/>
              <a:t>Registro de tiempos individuales</a:t>
            </a:r>
            <a:r>
              <a:rPr lang="es-CO" dirty="0"/>
              <a:t>, para gestionar el tiempo empleado en las diferentes actividades.</a:t>
            </a:r>
          </a:p>
          <a:p>
            <a:r>
              <a:rPr lang="es-CO" b="1" u="sng" dirty="0"/>
              <a:t>Una wiki individual</a:t>
            </a:r>
            <a:r>
              <a:rPr lang="es-CO" dirty="0"/>
              <a:t>, para gestionar el avance individual en el Proyecto.</a:t>
            </a:r>
          </a:p>
          <a:p>
            <a:r>
              <a:rPr lang="es-CO" b="1" u="sng" dirty="0" err="1"/>
              <a:t>Github</a:t>
            </a:r>
            <a:r>
              <a:rPr lang="es-CO" dirty="0"/>
              <a:t>, para gestionar el almacenamiento del Proyecto.</a:t>
            </a:r>
          </a:p>
        </p:txBody>
      </p:sp>
    </p:spTree>
    <p:extLst>
      <p:ext uri="{BB962C8B-B14F-4D97-AF65-F5344CB8AC3E}">
        <p14:creationId xmlns:p14="http://schemas.microsoft.com/office/powerpoint/2010/main" val="424499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AE35-A0C4-4B3F-8624-654F9E3D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 puntos mas </a:t>
            </a:r>
            <a:r>
              <a:rPr lang="es-CO" dirty="0"/>
              <a:t>importantes</a:t>
            </a:r>
            <a:r>
              <a:rPr lang="en-US" dirty="0"/>
              <a:t> del SQAP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F8AB4-D265-433B-AF63-B50E292E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796" y="1975232"/>
            <a:ext cx="6090025" cy="4448507"/>
          </a:xfr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lvl="0"/>
            <a:r>
              <a:rPr lang="es-CO" sz="3400" dirty="0"/>
              <a:t>Roles de los integrantes.</a:t>
            </a:r>
            <a:endParaRPr lang="en-US" sz="3400" dirty="0"/>
          </a:p>
          <a:p>
            <a:pPr lvl="0"/>
            <a:r>
              <a:rPr lang="es-CO" sz="3400" dirty="0"/>
              <a:t>Tareas del QA.</a:t>
            </a:r>
            <a:endParaRPr lang="en-US" sz="3400" dirty="0"/>
          </a:p>
          <a:p>
            <a:pPr lvl="0"/>
            <a:r>
              <a:rPr lang="es-CO" sz="3400" dirty="0"/>
              <a:t>Estándares.</a:t>
            </a:r>
            <a:endParaRPr lang="en-US" sz="3400" dirty="0"/>
          </a:p>
          <a:p>
            <a:pPr lvl="0"/>
            <a:r>
              <a:rPr lang="es-CO" sz="3400" dirty="0"/>
              <a:t>Practicas.</a:t>
            </a:r>
            <a:endParaRPr lang="en-US" sz="3400" dirty="0"/>
          </a:p>
          <a:p>
            <a:pPr lvl="0"/>
            <a:r>
              <a:rPr lang="es-CO" sz="3400" dirty="0"/>
              <a:t>Convenciones.</a:t>
            </a:r>
            <a:endParaRPr lang="en-US" sz="3400" dirty="0"/>
          </a:p>
          <a:p>
            <a:pPr lvl="0"/>
            <a:r>
              <a:rPr lang="es-CO" sz="3400" dirty="0"/>
              <a:t>Métricas.</a:t>
            </a:r>
            <a:endParaRPr lang="en-US" sz="3400" dirty="0"/>
          </a:p>
          <a:p>
            <a:pPr lvl="0"/>
            <a:r>
              <a:rPr lang="es-CO" sz="3400" dirty="0"/>
              <a:t>Auditorias.</a:t>
            </a:r>
            <a:endParaRPr lang="en-US" sz="3400" dirty="0"/>
          </a:p>
          <a:p>
            <a:pPr lvl="0"/>
            <a:r>
              <a:rPr lang="es-CO" sz="3400" dirty="0"/>
              <a:t>Reportes de problemas.</a:t>
            </a:r>
            <a:endParaRPr lang="en-US" sz="3400" dirty="0"/>
          </a:p>
          <a:p>
            <a:pPr lvl="0"/>
            <a:r>
              <a:rPr lang="es-CO" sz="3400" dirty="0"/>
              <a:t>Control de Backups.</a:t>
            </a:r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4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3506" y="180353"/>
            <a:ext cx="7429499" cy="1478570"/>
          </a:xfrm>
        </p:spPr>
        <p:txBody>
          <a:bodyPr/>
          <a:lstStyle/>
          <a:p>
            <a:r>
              <a:rPr lang="es-CO" dirty="0"/>
              <a:t>Requerimientos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500438" y="3010604"/>
            <a:ext cx="6267768" cy="1661020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lvl="0"/>
            <a:r>
              <a:rPr lang="es-CO" sz="1200" dirty="0"/>
              <a:t>El sistema debe </a:t>
            </a:r>
            <a:r>
              <a:rPr lang="es-CO" sz="1200" b="1" dirty="0"/>
              <a:t>verificar el IVA </a:t>
            </a:r>
            <a:r>
              <a:rPr lang="es-CO" sz="1200" dirty="0"/>
              <a:t>de las facturas.</a:t>
            </a:r>
            <a:endParaRPr lang="en-US" sz="1200" dirty="0"/>
          </a:p>
          <a:p>
            <a:pPr lvl="0"/>
            <a:r>
              <a:rPr lang="es-CO" sz="1200" dirty="0"/>
              <a:t>El sistema debe </a:t>
            </a:r>
            <a:r>
              <a:rPr lang="es-CO" sz="1200" b="1" dirty="0"/>
              <a:t>actualizar el XML </a:t>
            </a:r>
            <a:r>
              <a:rPr lang="es-CO" sz="1200" dirty="0"/>
              <a:t>cuando el administrador cambie el estado de la factura.</a:t>
            </a:r>
            <a:endParaRPr lang="en-US" sz="1200" dirty="0"/>
          </a:p>
          <a:p>
            <a:pPr lvl="0"/>
            <a:r>
              <a:rPr lang="es-CO" sz="1200" dirty="0"/>
              <a:t>El sistema debe </a:t>
            </a:r>
            <a:r>
              <a:rPr lang="es-CO" sz="1200" b="1" dirty="0"/>
              <a:t>enviar reporte </a:t>
            </a:r>
            <a:r>
              <a:rPr lang="es-CO" sz="1200" dirty="0"/>
              <a:t>a la DIAN.</a:t>
            </a:r>
            <a:endParaRPr lang="en-US" sz="1200" dirty="0"/>
          </a:p>
          <a:p>
            <a:pPr lvl="0"/>
            <a:r>
              <a:rPr lang="es-CO" sz="1200" dirty="0"/>
              <a:t>El sistema debe </a:t>
            </a:r>
            <a:r>
              <a:rPr lang="es-CO" sz="1200" b="1" dirty="0"/>
              <a:t>guardar facturas </a:t>
            </a:r>
            <a:r>
              <a:rPr lang="es-CO" sz="1200" dirty="0"/>
              <a:t>generadas.</a:t>
            </a:r>
            <a:endParaRPr lang="en-US" sz="1200" dirty="0"/>
          </a:p>
          <a:p>
            <a:pPr lvl="0"/>
            <a:r>
              <a:rPr lang="es-CO" sz="1200" dirty="0"/>
              <a:t>El sistema debe </a:t>
            </a:r>
            <a:r>
              <a:rPr lang="es-CO" sz="1200" b="1" dirty="0"/>
              <a:t>crear un XML </a:t>
            </a:r>
            <a:r>
              <a:rPr lang="es-CO" sz="1200" dirty="0"/>
              <a:t>anualmente.</a:t>
            </a:r>
            <a:endParaRPr lang="en-US" sz="12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C8C216A-5FF3-44CD-8CDD-226F69AC7C78}"/>
              </a:ext>
            </a:extLst>
          </p:cNvPr>
          <p:cNvSpPr txBox="1">
            <a:spLocks/>
          </p:cNvSpPr>
          <p:nvPr/>
        </p:nvSpPr>
        <p:spPr>
          <a:xfrm>
            <a:off x="1500438" y="1532033"/>
            <a:ext cx="6267768" cy="1478571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100" dirty="0"/>
              <a:t>Como administrador necesito </a:t>
            </a:r>
            <a:r>
              <a:rPr lang="es-CO" sz="1100" b="1" dirty="0"/>
              <a:t>iniciar sesión</a:t>
            </a:r>
            <a:r>
              <a:rPr lang="es-CO" sz="1100" dirty="0"/>
              <a:t> para poder acceder al sistema </a:t>
            </a:r>
            <a:r>
              <a:rPr lang="en-US" sz="1100" dirty="0"/>
              <a:t>Una wiki individual</a:t>
            </a:r>
          </a:p>
          <a:p>
            <a:pPr lvl="0"/>
            <a:r>
              <a:rPr lang="es-CO" sz="1100" dirty="0"/>
              <a:t>Como administrador necesito </a:t>
            </a:r>
            <a:r>
              <a:rPr lang="es-CO" sz="1100" b="1" dirty="0"/>
              <a:t>consultar factura</a:t>
            </a:r>
            <a:r>
              <a:rPr lang="es-CO" sz="1100" dirty="0"/>
              <a:t> para verificar la compra.</a:t>
            </a:r>
            <a:endParaRPr lang="en-US" sz="1100" dirty="0"/>
          </a:p>
          <a:p>
            <a:pPr lvl="0"/>
            <a:r>
              <a:rPr lang="es-CO" sz="1100" dirty="0"/>
              <a:t>Como administrador necesito </a:t>
            </a:r>
            <a:r>
              <a:rPr lang="es-CO" sz="1100" b="1" dirty="0"/>
              <a:t>consultar IVA</a:t>
            </a:r>
            <a:r>
              <a:rPr lang="es-CO" sz="1100" dirty="0"/>
              <a:t> para saber cuál es el valor que debo tributar a la DIAN.</a:t>
            </a:r>
            <a:endParaRPr lang="en-US" sz="1100" dirty="0"/>
          </a:p>
          <a:p>
            <a:pPr lvl="0"/>
            <a:r>
              <a:rPr lang="es-CO" sz="1100" dirty="0"/>
              <a:t>Como administrador necesito </a:t>
            </a:r>
            <a:r>
              <a:rPr lang="es-CO" sz="1100" b="1" dirty="0"/>
              <a:t>cambiar estado de una factura</a:t>
            </a:r>
            <a:r>
              <a:rPr lang="es-CO" sz="1100" dirty="0"/>
              <a:t> para evitar que genere un valor de una compra cancelada.</a:t>
            </a:r>
          </a:p>
          <a:p>
            <a:endParaRPr lang="es-CO" sz="5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56EDE90-D060-4E2E-8C92-759824E74EE2}"/>
              </a:ext>
            </a:extLst>
          </p:cNvPr>
          <p:cNvSpPr txBox="1">
            <a:spLocks/>
          </p:cNvSpPr>
          <p:nvPr/>
        </p:nvSpPr>
        <p:spPr>
          <a:xfrm>
            <a:off x="1500438" y="4671624"/>
            <a:ext cx="6267768" cy="17375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200" dirty="0"/>
              <a:t>Como vendedor necesito </a:t>
            </a:r>
            <a:r>
              <a:rPr lang="es-CO" sz="1200" b="1" dirty="0"/>
              <a:t>consultar factura</a:t>
            </a:r>
            <a:r>
              <a:rPr lang="es-CO" sz="1200" dirty="0"/>
              <a:t> para validar los datos de la compra.</a:t>
            </a:r>
            <a:endParaRPr lang="en-US" sz="1200" dirty="0"/>
          </a:p>
          <a:p>
            <a:pPr lvl="0"/>
            <a:r>
              <a:rPr lang="es-CO" sz="1200" dirty="0"/>
              <a:t>Como vendedor necesito </a:t>
            </a:r>
            <a:r>
              <a:rPr lang="es-CO" sz="1200" b="1" dirty="0"/>
              <a:t>crear una factura</a:t>
            </a:r>
            <a:r>
              <a:rPr lang="es-CO" sz="1200" dirty="0"/>
              <a:t> para registrar una compra.</a:t>
            </a:r>
            <a:endParaRPr lang="en-US" sz="1200" dirty="0"/>
          </a:p>
          <a:p>
            <a:pPr lvl="0"/>
            <a:r>
              <a:rPr lang="es-CO" sz="1200" dirty="0"/>
              <a:t>Como vendedor necesito </a:t>
            </a:r>
            <a:r>
              <a:rPr lang="es-CO" sz="1200" b="1" dirty="0"/>
              <a:t>enviar una factura al servidor</a:t>
            </a:r>
            <a:r>
              <a:rPr lang="es-CO" sz="1200" dirty="0"/>
              <a:t> para guardar el registro.</a:t>
            </a:r>
            <a:endParaRPr lang="en-US" sz="1200" dirty="0"/>
          </a:p>
          <a:p>
            <a:pPr lvl="0"/>
            <a:r>
              <a:rPr lang="es-CO" sz="1200" dirty="0"/>
              <a:t>Como vendedor necesito </a:t>
            </a:r>
            <a:r>
              <a:rPr lang="es-CO" sz="1200" b="1" dirty="0"/>
              <a:t>enviar una factura al cliente</a:t>
            </a:r>
            <a:r>
              <a:rPr lang="es-CO" sz="1200" dirty="0"/>
              <a:t> para guardar registro de sus ventas</a:t>
            </a:r>
          </a:p>
          <a:p>
            <a:r>
              <a:rPr lang="es-CO" sz="1200" dirty="0"/>
              <a:t>Como vendedor necesito </a:t>
            </a:r>
            <a:r>
              <a:rPr lang="es-CO" sz="1200" b="1" dirty="0"/>
              <a:t>iniciar sesión</a:t>
            </a:r>
            <a:r>
              <a:rPr lang="es-CO" sz="1200" dirty="0"/>
              <a:t> para poder acceder al sistema.</a:t>
            </a:r>
            <a:endParaRPr lang="en-US" sz="1200" dirty="0"/>
          </a:p>
          <a:p>
            <a:pPr lvl="0"/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118020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Diseño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0275BD6-525C-410A-BB78-7AE3FF4D003E}"/>
              </a:ext>
            </a:extLst>
          </p:cNvPr>
          <p:cNvSpPr txBox="1">
            <a:spLocks/>
          </p:cNvSpPr>
          <p:nvPr/>
        </p:nvSpPr>
        <p:spPr>
          <a:xfrm>
            <a:off x="1776516" y="2255130"/>
            <a:ext cx="5605364" cy="19018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Diseño de clases</a:t>
            </a:r>
          </a:p>
          <a:p>
            <a:r>
              <a:rPr lang="es-CO" dirty="0"/>
              <a:t>Diseño</a:t>
            </a:r>
            <a:r>
              <a:rPr lang="en-US" dirty="0"/>
              <a:t> de </a:t>
            </a:r>
            <a:r>
              <a:rPr lang="es-CO" dirty="0"/>
              <a:t>contexto</a:t>
            </a:r>
          </a:p>
          <a:p>
            <a:r>
              <a:rPr lang="es-CO" dirty="0"/>
              <a:t>Diseño</a:t>
            </a:r>
            <a:r>
              <a:rPr lang="en-US" dirty="0"/>
              <a:t> de </a:t>
            </a:r>
            <a:r>
              <a:rPr lang="es-CO" dirty="0"/>
              <a:t>despliegue</a:t>
            </a:r>
          </a:p>
          <a:p>
            <a:r>
              <a:rPr lang="es-CO" dirty="0"/>
              <a:t>Modelo</a:t>
            </a:r>
            <a:r>
              <a:rPr lang="en-US" dirty="0"/>
              <a:t> </a:t>
            </a:r>
            <a:r>
              <a:rPr lang="es-CO" dirty="0"/>
              <a:t>entidad</a:t>
            </a:r>
            <a:r>
              <a:rPr lang="en-US" dirty="0"/>
              <a:t> </a:t>
            </a:r>
            <a:r>
              <a:rPr lang="es-CO" dirty="0"/>
              <a:t>relación</a:t>
            </a:r>
          </a:p>
          <a:p>
            <a:r>
              <a:rPr lang="es-CO" dirty="0"/>
              <a:t>Diagrama</a:t>
            </a:r>
            <a:r>
              <a:rPr lang="en-US" dirty="0"/>
              <a:t> de </a:t>
            </a:r>
            <a:r>
              <a:rPr lang="es-CO" dirty="0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endParaRPr lang="en-US" dirty="0"/>
          </a:p>
          <a:p>
            <a:endParaRPr lang="en-U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68758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0D27-999F-40E6-8C42-CFBE12D2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339" y="224236"/>
            <a:ext cx="7429499" cy="1478570"/>
          </a:xfrm>
        </p:spPr>
        <p:txBody>
          <a:bodyPr/>
          <a:lstStyle/>
          <a:p>
            <a:br>
              <a:rPr lang="en-US"/>
            </a:br>
            <a:r>
              <a:rPr lang="en-US"/>
              <a:t>Diagrama de clases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456B0C-544B-47EC-9B6D-0BCB85EBF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54" y="2249488"/>
            <a:ext cx="6820118" cy="35417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1404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ADDE-8F2F-46B7-808D-6B1C3FD7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7363" y="1910423"/>
            <a:ext cx="2655576" cy="2057570"/>
          </a:xfrm>
        </p:spPr>
        <p:txBody>
          <a:bodyPr anchor="b">
            <a:normAutofit/>
          </a:bodyPr>
          <a:lstStyle/>
          <a:p>
            <a:r>
              <a:rPr lang="es-CO" dirty="0"/>
              <a:t>Diagrama</a:t>
            </a:r>
            <a:r>
              <a:rPr lang="en-US" sz="4000" dirty="0"/>
              <a:t> </a:t>
            </a:r>
            <a:r>
              <a:rPr lang="en-US" dirty="0"/>
              <a:t>de </a:t>
            </a:r>
            <a:r>
              <a:rPr lang="es-CO" dirty="0"/>
              <a:t>contexto</a:t>
            </a:r>
            <a:endParaRPr lang="es-CO" sz="4000" dirty="0"/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3E8C8E5-DC7D-46C0-A7ED-877212EFD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7" y="1024606"/>
            <a:ext cx="4584286" cy="424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56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D391-0056-47C5-A365-5EE25FD6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808" y="2220816"/>
            <a:ext cx="2622020" cy="1671676"/>
          </a:xfrm>
        </p:spPr>
        <p:txBody>
          <a:bodyPr anchor="b">
            <a:normAutofit/>
          </a:bodyPr>
          <a:lstStyle/>
          <a:p>
            <a:r>
              <a:rPr lang="es-CO" dirty="0"/>
              <a:t>Diagrama de despliegue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C1DC84D0-7B59-4368-AC52-07E52B7B29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1" y="2010872"/>
            <a:ext cx="4584286" cy="2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36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AF1F-AD10-4145-80EF-A27B683F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30" y="2229204"/>
            <a:ext cx="2517759" cy="1680065"/>
          </a:xfrm>
        </p:spPr>
        <p:txBody>
          <a:bodyPr anchor="b">
            <a:noAutofit/>
          </a:bodyPr>
          <a:lstStyle/>
          <a:p>
            <a:r>
              <a:rPr lang="es-CO" dirty="0"/>
              <a:t>Modelo de entidad y relación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47F2866-20F3-4D3B-91AC-60F0B2100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96" y="1692702"/>
            <a:ext cx="4584286" cy="347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40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175E8-F4CD-4ADA-8600-66C27FD8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37" y="2573153"/>
            <a:ext cx="3456263" cy="1478570"/>
          </a:xfrm>
        </p:spPr>
        <p:txBody>
          <a:bodyPr>
            <a:noAutofit/>
          </a:bodyPr>
          <a:lstStyle/>
          <a:p>
            <a:r>
              <a:rPr lang="es-CO" dirty="0"/>
              <a:t>Diagramas de </a:t>
            </a:r>
            <a:br>
              <a:rPr lang="es-CO" dirty="0"/>
            </a:br>
            <a:r>
              <a:rPr lang="es-CO" dirty="0"/>
              <a:t>casos de uso</a:t>
            </a:r>
          </a:p>
        </p:txBody>
      </p:sp>
      <p:pic>
        <p:nvPicPr>
          <p:cNvPr id="4" name="Picture 4" descr="https://raw.githubusercontent.com/imuser97/IngenieriaDeSoftware/master/Documentos/Diagrama%20facturaci%C3%B3n%20electr%C3%B3nica%20v2.png?token=AKDDCXXFLTEB3ZH5K4535DK4YH2KM">
            <a:extLst>
              <a:ext uri="{FF2B5EF4-FFF2-40B4-BE49-F238E27FC236}">
                <a16:creationId xmlns:a16="http://schemas.microsoft.com/office/drawing/2014/main" id="{781838A1-E07C-43E8-A4B7-1B0027BCBD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4062" y="219109"/>
            <a:ext cx="3120705" cy="6419782"/>
          </a:xfrm>
          <a:prstGeom prst="round2DiagRect">
            <a:avLst>
              <a:gd name="adj1" fmla="val 12172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619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9" name="Group 72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030" name="Rectangle 113">
            <a:extLst>
              <a:ext uri="{FF2B5EF4-FFF2-40B4-BE49-F238E27FC236}">
                <a16:creationId xmlns:a16="http://schemas.microsoft.com/office/drawing/2014/main" id="{6D0460B6-9076-4C49-9BB6-E8D95BFF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15">
            <a:extLst>
              <a:ext uri="{FF2B5EF4-FFF2-40B4-BE49-F238E27FC236}">
                <a16:creationId xmlns:a16="http://schemas.microsoft.com/office/drawing/2014/main" id="{A18919FE-8209-4EDB-9032-324A6966A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710947" cy="5289551"/>
            <a:chOff x="0" y="-1"/>
            <a:chExt cx="2281238" cy="528955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C5FB100-264B-45AB-9117-EAD922CE1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B33757F5-6841-4A2D-8C2D-CB56E4EB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7">
              <a:extLst>
                <a:ext uri="{FF2B5EF4-FFF2-40B4-BE49-F238E27FC236}">
                  <a16:creationId xmlns:a16="http://schemas.microsoft.com/office/drawing/2014/main" id="{FC6141F1-9F53-422A-950F-EE54F397F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DFCCA9A-1E0C-4C87-88B8-BDA9B4A4B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9">
              <a:extLst>
                <a:ext uri="{FF2B5EF4-FFF2-40B4-BE49-F238E27FC236}">
                  <a16:creationId xmlns:a16="http://schemas.microsoft.com/office/drawing/2014/main" id="{4E0ADA5D-6616-4E6E-BF17-75DD91E08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0">
              <a:extLst>
                <a:ext uri="{FF2B5EF4-FFF2-40B4-BE49-F238E27FC236}">
                  <a16:creationId xmlns:a16="http://schemas.microsoft.com/office/drawing/2014/main" id="{BD6F69DE-C61F-4E88-944B-CB90028FC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758E0A94-C53F-49B4-AEF2-32EE83783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id="{F4FE0679-8840-40BE-A9B2-4C3A6DB33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222BE2B3-0C57-42CD-A9CD-C2B3967E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AAE24491-8603-4066-B2CF-09D500ADF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F9EDB742-7FB5-417C-84DF-A1BF789BB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979B62F0-D586-4440-B6EA-A53F8834A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5ED8CFEF-17C9-4E71-BFE9-0178AC4B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CBAC0276-6BCD-4F32-BFA9-DF6B7D497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66CA7D93-1C6A-4754-AB26-CA64118E0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6CF236AF-AFD0-42F5-8A64-722F3A980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1">
              <a:extLst>
                <a:ext uri="{FF2B5EF4-FFF2-40B4-BE49-F238E27FC236}">
                  <a16:creationId xmlns:a16="http://schemas.microsoft.com/office/drawing/2014/main" id="{EEC5A543-05FE-40E1-8331-A1315BD8C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AB84A170-E65D-4A32-ADFD-959DABC33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5">
              <a:extLst>
                <a:ext uri="{FF2B5EF4-FFF2-40B4-BE49-F238E27FC236}">
                  <a16:creationId xmlns:a16="http://schemas.microsoft.com/office/drawing/2014/main" id="{B73B088D-6B8E-4020-AE59-909055BA6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6">
              <a:extLst>
                <a:ext uri="{FF2B5EF4-FFF2-40B4-BE49-F238E27FC236}">
                  <a16:creationId xmlns:a16="http://schemas.microsoft.com/office/drawing/2014/main" id="{E1F2737B-00FF-407D-BCEB-0AE92F64E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3C08D638-075E-4A25-9DD9-526AC345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8">
              <a:extLst>
                <a:ext uri="{FF2B5EF4-FFF2-40B4-BE49-F238E27FC236}">
                  <a16:creationId xmlns:a16="http://schemas.microsoft.com/office/drawing/2014/main" id="{E31F0173-8812-493B-99D9-7E379C9AF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90D0759E-EAF5-4E45-8E56-F615F5D95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6">
              <a:extLst>
                <a:ext uri="{FF2B5EF4-FFF2-40B4-BE49-F238E27FC236}">
                  <a16:creationId xmlns:a16="http://schemas.microsoft.com/office/drawing/2014/main" id="{0EF7441D-FFC7-4387-931A-32F902894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7">
              <a:extLst>
                <a:ext uri="{FF2B5EF4-FFF2-40B4-BE49-F238E27FC236}">
                  <a16:creationId xmlns:a16="http://schemas.microsoft.com/office/drawing/2014/main" id="{87A432F5-D6BF-47F4-8BF6-ADF158D20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8">
              <a:extLst>
                <a:ext uri="{FF2B5EF4-FFF2-40B4-BE49-F238E27FC236}">
                  <a16:creationId xmlns:a16="http://schemas.microsoft.com/office/drawing/2014/main" id="{2EA0EA9D-CE16-41D2-8829-D7DA48BE5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9">
              <a:extLst>
                <a:ext uri="{FF2B5EF4-FFF2-40B4-BE49-F238E27FC236}">
                  <a16:creationId xmlns:a16="http://schemas.microsoft.com/office/drawing/2014/main" id="{DF81ADF5-C884-4AE6-9FF3-FB3BBD89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0">
              <a:extLst>
                <a:ext uri="{FF2B5EF4-FFF2-40B4-BE49-F238E27FC236}">
                  <a16:creationId xmlns:a16="http://schemas.microsoft.com/office/drawing/2014/main" id="{F5F83D7E-B647-4DBB-9DB4-BF9F165CC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1">
              <a:extLst>
                <a:ext uri="{FF2B5EF4-FFF2-40B4-BE49-F238E27FC236}">
                  <a16:creationId xmlns:a16="http://schemas.microsoft.com/office/drawing/2014/main" id="{116584A3-F251-4AD0-9B47-612841CFA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2">
              <a:extLst>
                <a:ext uri="{FF2B5EF4-FFF2-40B4-BE49-F238E27FC236}">
                  <a16:creationId xmlns:a16="http://schemas.microsoft.com/office/drawing/2014/main" id="{76B8443D-9DFB-454E-94C6-5C6EA445D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43">
              <a:extLst>
                <a:ext uri="{FF2B5EF4-FFF2-40B4-BE49-F238E27FC236}">
                  <a16:creationId xmlns:a16="http://schemas.microsoft.com/office/drawing/2014/main" id="{B85D0ABE-8894-4A4D-9405-8EDC336F7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44">
              <a:extLst>
                <a:ext uri="{FF2B5EF4-FFF2-40B4-BE49-F238E27FC236}">
                  <a16:creationId xmlns:a16="http://schemas.microsoft.com/office/drawing/2014/main" id="{F8FDC00D-04A0-4778-93A8-15ACDB96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7">
              <a:extLst>
                <a:ext uri="{FF2B5EF4-FFF2-40B4-BE49-F238E27FC236}">
                  <a16:creationId xmlns:a16="http://schemas.microsoft.com/office/drawing/2014/main" id="{DC88B705-1D52-444A-A216-AECCB645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8">
              <a:extLst>
                <a:ext uri="{FF2B5EF4-FFF2-40B4-BE49-F238E27FC236}">
                  <a16:creationId xmlns:a16="http://schemas.microsoft.com/office/drawing/2014/main" id="{56810B47-50F8-43D0-B06F-DE64BBCFC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52" name="Picture 2">
            <a:extLst>
              <a:ext uri="{FF2B5EF4-FFF2-40B4-BE49-F238E27FC236}">
                <a16:creationId xmlns:a16="http://schemas.microsoft.com/office/drawing/2014/main" id="{ECB4FAF7-DF49-4DC4-B0B0-3808041BE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Round Diagonal Corner Rectangle 6">
            <a:extLst>
              <a:ext uri="{FF2B5EF4-FFF2-40B4-BE49-F238E27FC236}">
                <a16:creationId xmlns:a16="http://schemas.microsoft.com/office/drawing/2014/main" id="{DB0DE896-2E14-4539-B830-DEC06F647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8760" y="808057"/>
            <a:ext cx="7028021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raw.githubusercontent.com/imuser97/IngenieriaDeSoftware/master/Documentos/Diagrama%20administrador.png?token=AKDDCXUH2BDY33HU55CIYUK4YH2DA">
            <a:extLst>
              <a:ext uri="{FF2B5EF4-FFF2-40B4-BE49-F238E27FC236}">
                <a16:creationId xmlns:a16="http://schemas.microsoft.com/office/drawing/2014/main" id="{30B2C6C1-B149-4439-8D70-495886DEF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3612" y="1136607"/>
            <a:ext cx="3082387" cy="45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8E2E1D0-99A5-4868-BFF9-6939BDE8D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21" y="1284580"/>
            <a:ext cx="3211011" cy="428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3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618518"/>
            <a:ext cx="7468695" cy="1478570"/>
          </a:xfrm>
        </p:spPr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1134" y="2478056"/>
            <a:ext cx="5861732" cy="1901888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s-CO" dirty="0"/>
              <a:t>Planeación</a:t>
            </a:r>
          </a:p>
          <a:p>
            <a:r>
              <a:rPr lang="es-CO" dirty="0"/>
              <a:t>Requerimientos</a:t>
            </a:r>
          </a:p>
          <a:p>
            <a:r>
              <a:rPr lang="es-CO" dirty="0"/>
              <a:t>Diseño</a:t>
            </a:r>
          </a:p>
          <a:p>
            <a:r>
              <a:rPr lang="es-CO" dirty="0"/>
              <a:t>Implementación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5297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Implementación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C66402-37CE-4651-8ABC-38AA74708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716" y="1862195"/>
            <a:ext cx="2157129" cy="410502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0564F1-CE3F-4171-827F-9E8B3DEEA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43" y="1853645"/>
            <a:ext cx="2157130" cy="410502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318F572-2723-4296-82BB-EDF88C382069}"/>
              </a:ext>
            </a:extLst>
          </p:cNvPr>
          <p:cNvSpPr txBox="1"/>
          <p:nvPr/>
        </p:nvSpPr>
        <p:spPr>
          <a:xfrm>
            <a:off x="1328857" y="3042998"/>
            <a:ext cx="1867349" cy="95016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Vista del login al iniciar sesión y al cerrarla </a:t>
            </a:r>
          </a:p>
        </p:txBody>
      </p:sp>
    </p:spTree>
    <p:extLst>
      <p:ext uri="{BB962C8B-B14F-4D97-AF65-F5344CB8AC3E}">
        <p14:creationId xmlns:p14="http://schemas.microsoft.com/office/powerpoint/2010/main" val="1264974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C2E7D12-D915-45AF-9C46-7C0106CB9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97" y="390218"/>
            <a:ext cx="3260303" cy="296957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54CCAEC-3CD0-4AE7-AAB3-414AA0EBC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927" y="3356165"/>
            <a:ext cx="3523376" cy="311161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8B1D4A1-076C-41FB-877D-716DFD582D0B}"/>
              </a:ext>
            </a:extLst>
          </p:cNvPr>
          <p:cNvSpPr txBox="1"/>
          <p:nvPr/>
        </p:nvSpPr>
        <p:spPr>
          <a:xfrm>
            <a:off x="4847261" y="1319194"/>
            <a:ext cx="2446708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Código de la vista login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7481536-5CEB-445E-9113-547509F26A78}"/>
              </a:ext>
            </a:extLst>
          </p:cNvPr>
          <p:cNvSpPr txBox="1"/>
          <p:nvPr/>
        </p:nvSpPr>
        <p:spPr>
          <a:xfrm>
            <a:off x="1627464" y="4722084"/>
            <a:ext cx="2467243" cy="64633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Código que permite la autenticación</a:t>
            </a:r>
          </a:p>
        </p:txBody>
      </p:sp>
    </p:spTree>
    <p:extLst>
      <p:ext uri="{BB962C8B-B14F-4D97-AF65-F5344CB8AC3E}">
        <p14:creationId xmlns:p14="http://schemas.microsoft.com/office/powerpoint/2010/main" val="2747389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 de pruebas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587325" y="2097088"/>
            <a:ext cx="4154851" cy="627825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/>
              <a:t>En este ciclo no se desarrollo esta fase, por falta de tiempo.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1308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6059" y="377694"/>
            <a:ext cx="7429499" cy="1478570"/>
          </a:xfrm>
        </p:spPr>
        <p:txBody>
          <a:bodyPr/>
          <a:lstStyle/>
          <a:p>
            <a:r>
              <a:rPr lang="es-CO" dirty="0"/>
              <a:t>Propuesta de mejoramiento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038644"/>
              </p:ext>
            </p:extLst>
          </p:nvPr>
        </p:nvGraphicFramePr>
        <p:xfrm>
          <a:off x="1214580" y="1856264"/>
          <a:ext cx="6712458" cy="4579604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871750">
                  <a:extLst>
                    <a:ext uri="{9D8B030D-6E8A-4147-A177-3AD203B41FA5}">
                      <a16:colId xmlns:a16="http://schemas.microsoft.com/office/drawing/2014/main" val="322681260"/>
                    </a:ext>
                  </a:extLst>
                </a:gridCol>
                <a:gridCol w="954991">
                  <a:extLst>
                    <a:ext uri="{9D8B030D-6E8A-4147-A177-3AD203B41FA5}">
                      <a16:colId xmlns:a16="http://schemas.microsoft.com/office/drawing/2014/main" val="1567891696"/>
                    </a:ext>
                  </a:extLst>
                </a:gridCol>
                <a:gridCol w="3885717">
                  <a:extLst>
                    <a:ext uri="{9D8B030D-6E8A-4147-A177-3AD203B41FA5}">
                      <a16:colId xmlns:a16="http://schemas.microsoft.com/office/drawing/2014/main" val="945001766"/>
                    </a:ext>
                  </a:extLst>
                </a:gridCol>
              </a:tblGrid>
              <a:tr h="339087"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O" sz="1600" dirty="0">
                          <a:effectLst/>
                        </a:rPr>
                        <a:t>Condiciones de mejora de los roles para el ciclo II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26116"/>
                  </a:ext>
                </a:extLst>
              </a:tr>
              <a:tr h="33908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Rol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Encargado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Aspectos de mejora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1413232"/>
                  </a:ext>
                </a:extLst>
              </a:tr>
              <a:tr h="67817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Líder del equipo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Carlos Quijano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Incentivar a el equipo con mayor frecuencia, reunir a el equipo con mayor antelación.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1608538"/>
                  </a:ext>
                </a:extLst>
              </a:tr>
              <a:tr h="67817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Administrador de desarrollo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effectLst/>
                        </a:rPr>
                        <a:t>Cristian Triana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Se debe mejorar en el aspecto de la puntualidad al momento de las reuniones del equipo de desarrollo.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285415"/>
                  </a:ext>
                </a:extLst>
              </a:tr>
              <a:tr h="101726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Administrador de planeación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effectLst/>
                        </a:rPr>
                        <a:t>Daniela Cepeda</a:t>
                      </a:r>
                      <a:endParaRPr lang="es-CO" sz="1800" dirty="0">
                        <a:effectLst/>
                      </a:endParaRPr>
                    </a:p>
                    <a:p>
                      <a:pPr algn="ctr">
                        <a:spcAft>
                          <a:spcPts val="600"/>
                        </a:spcAft>
                      </a:pP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Planear de manera más eficiente y con tiempo las reuniones, tener en cuenta la disponibilidad de todos los integrantes del equipo, también establecer los tiempos de entrega con antelación. 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0395213"/>
                  </a:ext>
                </a:extLst>
              </a:tr>
              <a:tr h="101726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Administrador de calidad y Administrador de soporte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effectLst/>
                        </a:rPr>
                        <a:t>Camilo Cepeda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Organizar los documentos del proyecto y llevar un mejor versionamiento de los documentos.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84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36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Lanzamiento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607820" y="3370640"/>
            <a:ext cx="3857106" cy="12003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dirty="0"/>
              <a:t>El objetivo de este proyecto consiste en desarrollar un software que permita la facturación electrónica para empresas pequeñas (comercio al por menor).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156537" y="4658399"/>
            <a:ext cx="3329607" cy="147732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s-MX" dirty="0"/>
              <a:t>La necesidad surge gracias al Decreto 2242 de 2015, la DIAN afirma que “busca la masificación en el uso de la factura electrónica en Colombia.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037082" y="2082881"/>
            <a:ext cx="2780109" cy="120032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dirty="0"/>
              <a:t>Este proyecto tiene como finalidad el desarrollo de un software de facturación electrónica. 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5027247" y="2309509"/>
            <a:ext cx="1312593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Descripción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870192" y="5162764"/>
            <a:ext cx="1415367" cy="36933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Necesidades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992368" y="3629926"/>
            <a:ext cx="1152144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Objetivos </a:t>
            </a:r>
          </a:p>
        </p:txBody>
      </p:sp>
    </p:spTree>
    <p:extLst>
      <p:ext uri="{BB962C8B-B14F-4D97-AF65-F5344CB8AC3E}">
        <p14:creationId xmlns:p14="http://schemas.microsoft.com/office/powerpoint/2010/main" val="307774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90881" y="956197"/>
            <a:ext cx="4189286" cy="5847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s-CO" sz="3200" dirty="0"/>
              <a:t>Diagrama de contexto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75" y="1837530"/>
            <a:ext cx="6049899" cy="4162267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76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45911"/>
              </p:ext>
            </p:extLst>
          </p:nvPr>
        </p:nvGraphicFramePr>
        <p:xfrm>
          <a:off x="941007" y="1859344"/>
          <a:ext cx="7532433" cy="43027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510811">
                  <a:extLst>
                    <a:ext uri="{9D8B030D-6E8A-4147-A177-3AD203B41FA5}">
                      <a16:colId xmlns:a16="http://schemas.microsoft.com/office/drawing/2014/main" val="2884413522"/>
                    </a:ext>
                  </a:extLst>
                </a:gridCol>
                <a:gridCol w="2510811">
                  <a:extLst>
                    <a:ext uri="{9D8B030D-6E8A-4147-A177-3AD203B41FA5}">
                      <a16:colId xmlns:a16="http://schemas.microsoft.com/office/drawing/2014/main" val="4207326716"/>
                    </a:ext>
                  </a:extLst>
                </a:gridCol>
                <a:gridCol w="2510811">
                  <a:extLst>
                    <a:ext uri="{9D8B030D-6E8A-4147-A177-3AD203B41FA5}">
                      <a16:colId xmlns:a16="http://schemas.microsoft.com/office/drawing/2014/main" val="1039792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Rol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Objetivo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4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Carlos Quijano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Líder de proyecto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otivar y dirigir al equipo.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93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Cristian Triana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Gestor de desarrollo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Dirigir los requerimientos, diseños</a:t>
                      </a:r>
                      <a:r>
                        <a:rPr lang="es-MX" baseline="0" dirty="0"/>
                        <a:t> y</a:t>
                      </a:r>
                      <a:r>
                        <a:rPr lang="es-MX" dirty="0"/>
                        <a:t> desarrollo</a:t>
                      </a:r>
                      <a:r>
                        <a:rPr lang="es-MX" baseline="0" dirty="0"/>
                        <a:t> de software.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4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Daniela Cepeda</a:t>
                      </a:r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Gestor de la planificación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Guiar y planificar las tareas que surjan en el proceso de desarrollo del proyecto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21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Camilo Cepeda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Gestor de calidad/Administrador de soporte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Asegurar que el equipo de desarrollo cumpla con los estándares de calidad propuestos.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423780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396839" y="695896"/>
            <a:ext cx="4620767" cy="5847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s-CO" sz="3200" dirty="0"/>
              <a:t>Roles del equipo y metas </a:t>
            </a:r>
          </a:p>
        </p:txBody>
      </p:sp>
    </p:spTree>
    <p:extLst>
      <p:ext uri="{BB962C8B-B14F-4D97-AF65-F5344CB8AC3E}">
        <p14:creationId xmlns:p14="http://schemas.microsoft.com/office/powerpoint/2010/main" val="85771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Estrategia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283458" y="1699200"/>
            <a:ext cx="4061126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dirty="0"/>
              <a:t>La dinámica consiste en desarrollar las fases planteadas con la metodología TSP, además utilizaremos Ionic como principal herramienta de desarrollo.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5161026" y="3148612"/>
            <a:ext cx="2777156" cy="175432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/>
              <a:t>Administrador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Consultar factura.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Consultar el IVA las facturas de la semana.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Editar la factura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Eliminar una factura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161026" y="4902299"/>
            <a:ext cx="2777156" cy="147732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/>
              <a:t>Vendedor</a:t>
            </a:r>
            <a:endParaRPr lang="es-CO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Crear la factura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Consultar factura.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Enviar factura al servidor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673858" y="4902299"/>
            <a:ext cx="2487168" cy="147732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/>
              <a:t>DIAN</a:t>
            </a:r>
            <a:r>
              <a:rPr lang="es-CO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Consultar IVA total de las facturas enviadas.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Recibir factura.</a:t>
            </a:r>
          </a:p>
          <a:p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2673858" y="3148612"/>
            <a:ext cx="2487168" cy="17543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/>
              <a:t>Cliente: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Consultar factura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56060" y="4332105"/>
            <a:ext cx="1655492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Funcionalidades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807345" y="2114698"/>
            <a:ext cx="1070276" cy="3693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Dinámica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623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03217"/>
              </p:ext>
            </p:extLst>
          </p:nvPr>
        </p:nvGraphicFramePr>
        <p:xfrm>
          <a:off x="795100" y="1997300"/>
          <a:ext cx="7973567" cy="4078284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1237598">
                  <a:extLst>
                    <a:ext uri="{9D8B030D-6E8A-4147-A177-3AD203B41FA5}">
                      <a16:colId xmlns:a16="http://schemas.microsoft.com/office/drawing/2014/main" val="3662838328"/>
                    </a:ext>
                  </a:extLst>
                </a:gridCol>
                <a:gridCol w="1237598">
                  <a:extLst>
                    <a:ext uri="{9D8B030D-6E8A-4147-A177-3AD203B41FA5}">
                      <a16:colId xmlns:a16="http://schemas.microsoft.com/office/drawing/2014/main" val="116943442"/>
                    </a:ext>
                  </a:extLst>
                </a:gridCol>
                <a:gridCol w="1236624">
                  <a:extLst>
                    <a:ext uri="{9D8B030D-6E8A-4147-A177-3AD203B41FA5}">
                      <a16:colId xmlns:a16="http://schemas.microsoft.com/office/drawing/2014/main" val="1383436363"/>
                    </a:ext>
                  </a:extLst>
                </a:gridCol>
                <a:gridCol w="1184248">
                  <a:extLst>
                    <a:ext uri="{9D8B030D-6E8A-4147-A177-3AD203B41FA5}">
                      <a16:colId xmlns:a16="http://schemas.microsoft.com/office/drawing/2014/main" val="3630340521"/>
                    </a:ext>
                  </a:extLst>
                </a:gridCol>
                <a:gridCol w="1153211">
                  <a:extLst>
                    <a:ext uri="{9D8B030D-6E8A-4147-A177-3AD203B41FA5}">
                      <a16:colId xmlns:a16="http://schemas.microsoft.com/office/drawing/2014/main" val="483263293"/>
                    </a:ext>
                  </a:extLst>
                </a:gridCol>
                <a:gridCol w="962144">
                  <a:extLst>
                    <a:ext uri="{9D8B030D-6E8A-4147-A177-3AD203B41FA5}">
                      <a16:colId xmlns:a16="http://schemas.microsoft.com/office/drawing/2014/main" val="802107032"/>
                    </a:ext>
                  </a:extLst>
                </a:gridCol>
                <a:gridCol w="962144">
                  <a:extLst>
                    <a:ext uri="{9D8B030D-6E8A-4147-A177-3AD203B41FA5}">
                      <a16:colId xmlns:a16="http://schemas.microsoft.com/office/drawing/2014/main" val="1611632072"/>
                    </a:ext>
                  </a:extLst>
                </a:gridCol>
              </a:tblGrid>
              <a:tr h="237796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FUNCION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LOC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HORAS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06317"/>
                  </a:ext>
                </a:extLst>
              </a:tr>
              <a:tr h="43936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Ciclo 1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2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1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2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867748828"/>
                  </a:ext>
                </a:extLst>
              </a:tr>
              <a:tr h="43936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Consultar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40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5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4008974119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Crear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50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6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2318343447"/>
                  </a:ext>
                </a:extLst>
              </a:tr>
              <a:tr h="58581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Enviar factura al servidor  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90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10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3984136389"/>
                  </a:ext>
                </a:extLst>
              </a:tr>
              <a:tr h="659041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Cambiar estado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45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6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1383067017"/>
                  </a:ext>
                </a:extLst>
              </a:tr>
              <a:tr h="292907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Consultar IVA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20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3734555358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Editar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60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7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2283005910"/>
                  </a:ext>
                </a:extLst>
              </a:tr>
              <a:tr h="146453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Login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               80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9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3177747782"/>
                  </a:ext>
                </a:extLst>
              </a:tr>
              <a:tr h="146453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Total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190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195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23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1321908766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473938" y="820917"/>
            <a:ext cx="1901952" cy="58477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s-CO" sz="3200" dirty="0"/>
              <a:t>Estimación</a:t>
            </a:r>
          </a:p>
        </p:txBody>
      </p:sp>
    </p:spTree>
    <p:extLst>
      <p:ext uri="{BB962C8B-B14F-4D97-AF65-F5344CB8AC3E}">
        <p14:creationId xmlns:p14="http://schemas.microsoft.com/office/powerpoint/2010/main" val="314379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CO"/>
              <a:t>Planificación del proyecto</a:t>
            </a:r>
            <a:endParaRPr lang="es-CO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003248E-E70C-4C53-BFC2-BF6EF4A6938B}"/>
              </a:ext>
            </a:extLst>
          </p:cNvPr>
          <p:cNvSpPr txBox="1">
            <a:spLocks/>
          </p:cNvSpPr>
          <p:nvPr/>
        </p:nvSpPr>
        <p:spPr>
          <a:xfrm>
            <a:off x="1683027" y="2097088"/>
            <a:ext cx="6175512" cy="4303712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MX"/>
              <a:t>Gestor de desarrollo</a:t>
            </a:r>
            <a:br>
              <a:rPr lang="es-MX"/>
            </a:br>
            <a:r>
              <a:rPr lang="es-MX"/>
              <a:t>* Gestiona el desarrollo del software.</a:t>
            </a:r>
            <a:br>
              <a:rPr lang="es-MX"/>
            </a:br>
            <a:r>
              <a:rPr lang="es-MX"/>
              <a:t>* Revisa los requerimientos y el diseño del software.</a:t>
            </a:r>
          </a:p>
          <a:p>
            <a:pPr>
              <a:buFontTx/>
              <a:buChar char="-"/>
            </a:pPr>
            <a:r>
              <a:rPr lang="es-MX"/>
              <a:t>Líder de proyecto</a:t>
            </a:r>
            <a:br>
              <a:rPr lang="es-MX"/>
            </a:br>
            <a:r>
              <a:rPr lang="es-MX"/>
              <a:t>* Asigna las tareas a los stakeholders.</a:t>
            </a:r>
            <a:br>
              <a:rPr lang="es-MX"/>
            </a:br>
            <a:r>
              <a:rPr lang="es-MX"/>
              <a:t>* Dirige las reuniones.</a:t>
            </a:r>
          </a:p>
          <a:p>
            <a:pPr>
              <a:buFontTx/>
              <a:buChar char="-"/>
            </a:pPr>
            <a:r>
              <a:rPr lang="es-MX"/>
              <a:t>Gestor de calidad</a:t>
            </a:r>
            <a:br>
              <a:rPr lang="es-MX"/>
            </a:br>
            <a:r>
              <a:rPr lang="es-MX"/>
              <a:t>* Asegura la calidad en cada fase del proyecto.</a:t>
            </a:r>
            <a:br>
              <a:rPr lang="es-MX"/>
            </a:br>
            <a:r>
              <a:rPr lang="es-MX"/>
              <a:t>* Gestiona el almacenamiento y versionamiento de los artefactos.</a:t>
            </a:r>
          </a:p>
          <a:p>
            <a:pPr>
              <a:buFontTx/>
              <a:buChar char="-"/>
            </a:pPr>
            <a:r>
              <a:rPr lang="es-MX"/>
              <a:t>Gestor de planificación</a:t>
            </a:r>
            <a:br>
              <a:rPr lang="es-MX"/>
            </a:br>
            <a:r>
              <a:rPr lang="es-MX"/>
              <a:t>* Se asegura que se cumpla con la planeación del equipo.</a:t>
            </a:r>
            <a:br>
              <a:rPr lang="es-CO"/>
            </a:br>
            <a:r>
              <a:rPr lang="es-CO"/>
              <a:t>* Asigna las reuniones para el avance del proyecto.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242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FA05-D435-45AB-B6E7-56B07581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Cronograma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97F3A5-F1C6-48FC-974D-70090DBD4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087203"/>
              </p:ext>
            </p:extLst>
          </p:nvPr>
        </p:nvGraphicFramePr>
        <p:xfrm>
          <a:off x="855663" y="2097088"/>
          <a:ext cx="7429499" cy="4142402"/>
        </p:xfrm>
        <a:graphic>
          <a:graphicData uri="http://schemas.openxmlformats.org/drawingml/2006/table">
            <a:tbl>
              <a:tblPr/>
              <a:tblGrid>
                <a:gridCol w="717521">
                  <a:extLst>
                    <a:ext uri="{9D8B030D-6E8A-4147-A177-3AD203B41FA5}">
                      <a16:colId xmlns:a16="http://schemas.microsoft.com/office/drawing/2014/main" val="3604179400"/>
                    </a:ext>
                  </a:extLst>
                </a:gridCol>
                <a:gridCol w="1916018">
                  <a:extLst>
                    <a:ext uri="{9D8B030D-6E8A-4147-A177-3AD203B41FA5}">
                      <a16:colId xmlns:a16="http://schemas.microsoft.com/office/drawing/2014/main" val="3437345109"/>
                    </a:ext>
                  </a:extLst>
                </a:gridCol>
                <a:gridCol w="554292">
                  <a:extLst>
                    <a:ext uri="{9D8B030D-6E8A-4147-A177-3AD203B41FA5}">
                      <a16:colId xmlns:a16="http://schemas.microsoft.com/office/drawing/2014/main" val="2662403489"/>
                    </a:ext>
                  </a:extLst>
                </a:gridCol>
                <a:gridCol w="456940">
                  <a:extLst>
                    <a:ext uri="{9D8B030D-6E8A-4147-A177-3AD203B41FA5}">
                      <a16:colId xmlns:a16="http://schemas.microsoft.com/office/drawing/2014/main" val="3765437011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499208853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4017069474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2791775140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2479387846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3563148651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2112481354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666844000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2915727696"/>
                    </a:ext>
                  </a:extLst>
                </a:gridCol>
              </a:tblGrid>
              <a:tr h="225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Fases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1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2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3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4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5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6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7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8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9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411700"/>
                  </a:ext>
                </a:extLst>
              </a:tr>
              <a:tr h="22515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Requerimientos</a:t>
                      </a: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realizan entrevistas con el cliente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Todo el equipo de desarrollo</a:t>
                      </a:r>
                    </a:p>
                  </a:txBody>
                  <a:tcPr marL="5915" marR="5915" marT="5915" marB="0" vert="vert27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Descanso por semana santa</a:t>
                      </a:r>
                    </a:p>
                  </a:txBody>
                  <a:tcPr marL="5915" marR="5915" marT="5915" marB="0" vert="vert27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060513"/>
                  </a:ext>
                </a:extLst>
              </a:tr>
              <a:tr h="260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realizan encuestas a los usuarios finales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391447"/>
                  </a:ext>
                </a:extLst>
              </a:tr>
              <a:tr h="541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s-E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55666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especifican los requerimientos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541592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hace inspección de los requerimientos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585869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diseña un plan de pruebas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366816"/>
                  </a:ext>
                </a:extLst>
              </a:tr>
              <a:tr h="22515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Diseño</a:t>
                      </a: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crea diseño de alto nivel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745787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especifica e inspecciona el diseño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701618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verificara la integración de los componentes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148176"/>
                  </a:ext>
                </a:extLst>
              </a:tr>
              <a:tr h="22515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Implementacion</a:t>
                      </a: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crea diseño detallado de los módulos y unidades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847235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revisa el dieño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001830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convierte el diseño a código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661196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inspecciona el código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269121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compilan y prueban los módulos y unidades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321556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analiza la calidad de módulos y unidades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87851"/>
                  </a:ext>
                </a:extLst>
              </a:tr>
              <a:tr h="22515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Pruebas</a:t>
                      </a: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construye e integra el sistema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27349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llevan a cabo las pruebas al sistema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997624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crea la documentación para el usuario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1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29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910</Words>
  <Application>Microsoft Office PowerPoint</Application>
  <PresentationFormat>Presentación en pantalla (4:3)</PresentationFormat>
  <Paragraphs>359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Tw Cen MT</vt:lpstr>
      <vt:lpstr>Circuito</vt:lpstr>
      <vt:lpstr>  APLICATIVO PARA FACTURACIÓN ELECTRONICA Identificación del equipo  Integrantes Daniela cepeda, Carlos Quijano, camilo cepeda, Cristian Triana.</vt:lpstr>
      <vt:lpstr>Contenido</vt:lpstr>
      <vt:lpstr>Lanzamiento</vt:lpstr>
      <vt:lpstr>Presentación de PowerPoint</vt:lpstr>
      <vt:lpstr>Presentación de PowerPoint</vt:lpstr>
      <vt:lpstr>Estrategia</vt:lpstr>
      <vt:lpstr>Presentación de PowerPoint</vt:lpstr>
      <vt:lpstr>Planificación del proyecto</vt:lpstr>
      <vt:lpstr>Cronograma</vt:lpstr>
      <vt:lpstr>Herramienta para la gestion de equipo</vt:lpstr>
      <vt:lpstr>Los puntos mas importantes del SQAP</vt:lpstr>
      <vt:lpstr>Requerimientos</vt:lpstr>
      <vt:lpstr>Diseño</vt:lpstr>
      <vt:lpstr> Diagrama de clases</vt:lpstr>
      <vt:lpstr>Diagrama de contexto</vt:lpstr>
      <vt:lpstr>Diagrama de despliegue</vt:lpstr>
      <vt:lpstr>Modelo de entidad y relación</vt:lpstr>
      <vt:lpstr>Diagramas de  casos de uso</vt:lpstr>
      <vt:lpstr>Presentación de PowerPoint</vt:lpstr>
      <vt:lpstr>Implementación</vt:lpstr>
      <vt:lpstr>Presentación de PowerPoint</vt:lpstr>
      <vt:lpstr>Plan de pruebas</vt:lpstr>
      <vt:lpstr>Propuesta de mejoramiento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APLICATIVO PARA FACTURACIÓN ELECTRONICA Identificación del equipo  Integrantes Daniela cepeda, Carlos Quijano, camilo cepeda, Cristian Triana.</dc:title>
  <dc:creator>Cristian Camilo Triana Redondo</dc:creator>
  <cp:lastModifiedBy>Dana cepeda</cp:lastModifiedBy>
  <cp:revision>12</cp:revision>
  <dcterms:created xsi:type="dcterms:W3CDTF">2019-04-24T15:42:57Z</dcterms:created>
  <dcterms:modified xsi:type="dcterms:W3CDTF">2019-04-25T18:26:08Z</dcterms:modified>
</cp:coreProperties>
</file>