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6" r:id="rId4"/>
    <p:sldId id="268" r:id="rId5"/>
    <p:sldId id="267" r:id="rId6"/>
    <p:sldId id="259" r:id="rId7"/>
    <p:sldId id="269" r:id="rId8"/>
    <p:sldId id="260" r:id="rId9"/>
    <p:sldId id="270" r:id="rId10"/>
    <p:sldId id="282" r:id="rId11"/>
    <p:sldId id="283" r:id="rId12"/>
    <p:sldId id="284" r:id="rId13"/>
    <p:sldId id="285" r:id="rId14"/>
    <p:sldId id="271" r:id="rId15"/>
    <p:sldId id="281" r:id="rId16"/>
    <p:sldId id="300" r:id="rId17"/>
    <p:sldId id="299" r:id="rId18"/>
    <p:sldId id="272" r:id="rId19"/>
    <p:sldId id="261" r:id="rId20"/>
    <p:sldId id="262" r:id="rId21"/>
    <p:sldId id="286" r:id="rId22"/>
    <p:sldId id="278" r:id="rId23"/>
    <p:sldId id="287" r:id="rId24"/>
    <p:sldId id="288" r:id="rId25"/>
    <p:sldId id="289" r:id="rId26"/>
    <p:sldId id="276" r:id="rId27"/>
    <p:sldId id="290" r:id="rId28"/>
    <p:sldId id="291" r:id="rId29"/>
    <p:sldId id="292" r:id="rId30"/>
    <p:sldId id="280" r:id="rId31"/>
    <p:sldId id="294" r:id="rId32"/>
    <p:sldId id="293" r:id="rId33"/>
    <p:sldId id="273" r:id="rId34"/>
    <p:sldId id="295" r:id="rId35"/>
    <p:sldId id="296" r:id="rId36"/>
    <p:sldId id="297" r:id="rId37"/>
    <p:sldId id="298" r:id="rId38"/>
    <p:sldId id="263" r:id="rId39"/>
    <p:sldId id="264" r:id="rId40"/>
    <p:sldId id="265" r:id="rId4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F0BD0655-39BB-4D5F-9189-943FE21FBBCA}" type="datetimeFigureOut">
              <a:rPr lang="es-CO" smtClean="0"/>
              <a:t>31/05/2019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894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31/05/2019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944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31/05/2019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129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31/05/2019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6584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31/05/2019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655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31/05/2019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0715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31/05/2019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9573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31/05/2019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9109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31/05/2019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98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F0BD0655-39BB-4D5F-9189-943FE21FBBCA}" type="datetimeFigureOut">
              <a:rPr lang="es-CO" smtClean="0"/>
              <a:t>31/05/2019</a:t>
            </a:fld>
            <a:endParaRPr lang="es-CO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460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31/05/2019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060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31/05/2019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79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31/05/2019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114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31/05/2019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951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31/05/2019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77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31/05/2019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615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31/05/2019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990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D0655-39BB-4D5F-9189-943FE21FBBCA}" type="datetimeFigureOut">
              <a:rPr lang="es-CO" smtClean="0"/>
              <a:t>31/05/2019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8411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55392" y="3938016"/>
            <a:ext cx="6258508" cy="2206752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>
            <a:normAutofit fontScale="90000"/>
          </a:bodyPr>
          <a:lstStyle/>
          <a:p>
            <a:pPr algn="r"/>
            <a:r>
              <a:rPr lang="es-CO" dirty="0"/>
              <a:t/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r>
              <a:rPr lang="es-CO" sz="2700" dirty="0"/>
              <a:t>APLICATIVO PARA FACTURACIÓN ELECTRONICA</a:t>
            </a:r>
            <a:r>
              <a:rPr lang="es-CO" sz="2400" dirty="0"/>
              <a:t/>
            </a:r>
            <a:br>
              <a:rPr lang="es-CO" sz="2400" dirty="0"/>
            </a:br>
            <a:r>
              <a:rPr lang="es-CO" sz="2400" dirty="0"/>
              <a:t>Identificación del equipo</a:t>
            </a:r>
            <a:br>
              <a:rPr lang="es-CO" sz="2400" dirty="0"/>
            </a:br>
            <a:r>
              <a:rPr lang="es-CO" sz="2400" dirty="0"/>
              <a:t/>
            </a:r>
            <a:br>
              <a:rPr lang="es-CO" sz="2400" dirty="0"/>
            </a:br>
            <a:r>
              <a:rPr lang="es-CO" sz="2400" dirty="0"/>
              <a:t>Integrantes</a:t>
            </a:r>
            <a:br>
              <a:rPr lang="es-CO" sz="2400" dirty="0"/>
            </a:br>
            <a:r>
              <a:rPr lang="es-CO" sz="2400" dirty="0"/>
              <a:t>Daniela cepeda, Carlos Quijano,</a:t>
            </a:r>
            <a:br>
              <a:rPr lang="es-CO" sz="2400" dirty="0"/>
            </a:br>
            <a:r>
              <a:rPr lang="es-CO" sz="2400" dirty="0"/>
              <a:t>camilo cepeda, Cristian Triana.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504105" y="1732526"/>
            <a:ext cx="6509795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>
            <a:spAutoFit/>
          </a:bodyPr>
          <a:lstStyle/>
          <a:p>
            <a:r>
              <a:rPr lang="es-CO" sz="5400" dirty="0"/>
              <a:t>POSMORTEM CICLO 2</a:t>
            </a:r>
          </a:p>
        </p:txBody>
      </p:sp>
    </p:spTree>
    <p:extLst>
      <p:ext uri="{BB962C8B-B14F-4D97-AF65-F5344CB8AC3E}">
        <p14:creationId xmlns:p14="http://schemas.microsoft.com/office/powerpoint/2010/main" val="2691509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FA05-D435-45AB-B6E7-56B075816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63" y="136380"/>
            <a:ext cx="7429499" cy="711518"/>
          </a:xfrm>
        </p:spPr>
        <p:txBody>
          <a:bodyPr/>
          <a:lstStyle/>
          <a:p>
            <a:r>
              <a:rPr lang="en-US" dirty="0" err="1"/>
              <a:t>Cronograma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97F3A5-F1C6-48FC-974D-70090DBD400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65263" y="773086"/>
          <a:ext cx="8063348" cy="5669276"/>
        </p:xfrm>
        <a:graphic>
          <a:graphicData uri="http://schemas.openxmlformats.org/drawingml/2006/table">
            <a:tbl>
              <a:tblPr/>
              <a:tblGrid>
                <a:gridCol w="1288475">
                  <a:extLst>
                    <a:ext uri="{9D8B030D-6E8A-4147-A177-3AD203B41FA5}">
                      <a16:colId xmlns:a16="http://schemas.microsoft.com/office/drawing/2014/main" val="3604179400"/>
                    </a:ext>
                  </a:extLst>
                </a:gridCol>
                <a:gridCol w="1569744">
                  <a:extLst>
                    <a:ext uri="{9D8B030D-6E8A-4147-A177-3AD203B41FA5}">
                      <a16:colId xmlns:a16="http://schemas.microsoft.com/office/drawing/2014/main" val="3437345109"/>
                    </a:ext>
                  </a:extLst>
                </a:gridCol>
                <a:gridCol w="558314">
                  <a:extLst>
                    <a:ext uri="{9D8B030D-6E8A-4147-A177-3AD203B41FA5}">
                      <a16:colId xmlns:a16="http://schemas.microsoft.com/office/drawing/2014/main" val="2662403489"/>
                    </a:ext>
                  </a:extLst>
                </a:gridCol>
                <a:gridCol w="539191">
                  <a:extLst>
                    <a:ext uri="{9D8B030D-6E8A-4147-A177-3AD203B41FA5}">
                      <a16:colId xmlns:a16="http://schemas.microsoft.com/office/drawing/2014/main" val="3765437011"/>
                    </a:ext>
                  </a:extLst>
                </a:gridCol>
                <a:gridCol w="513453">
                  <a:extLst>
                    <a:ext uri="{9D8B030D-6E8A-4147-A177-3AD203B41FA5}">
                      <a16:colId xmlns:a16="http://schemas.microsoft.com/office/drawing/2014/main" val="499208853"/>
                    </a:ext>
                  </a:extLst>
                </a:gridCol>
                <a:gridCol w="513453">
                  <a:extLst>
                    <a:ext uri="{9D8B030D-6E8A-4147-A177-3AD203B41FA5}">
                      <a16:colId xmlns:a16="http://schemas.microsoft.com/office/drawing/2014/main" val="4017069474"/>
                    </a:ext>
                  </a:extLst>
                </a:gridCol>
                <a:gridCol w="513453">
                  <a:extLst>
                    <a:ext uri="{9D8B030D-6E8A-4147-A177-3AD203B41FA5}">
                      <a16:colId xmlns:a16="http://schemas.microsoft.com/office/drawing/2014/main" val="2791775140"/>
                    </a:ext>
                  </a:extLst>
                </a:gridCol>
                <a:gridCol w="513453">
                  <a:extLst>
                    <a:ext uri="{9D8B030D-6E8A-4147-A177-3AD203B41FA5}">
                      <a16:colId xmlns:a16="http://schemas.microsoft.com/office/drawing/2014/main" val="2479387846"/>
                    </a:ext>
                  </a:extLst>
                </a:gridCol>
                <a:gridCol w="513453">
                  <a:extLst>
                    <a:ext uri="{9D8B030D-6E8A-4147-A177-3AD203B41FA5}">
                      <a16:colId xmlns:a16="http://schemas.microsoft.com/office/drawing/2014/main" val="3563148651"/>
                    </a:ext>
                  </a:extLst>
                </a:gridCol>
                <a:gridCol w="513453">
                  <a:extLst>
                    <a:ext uri="{9D8B030D-6E8A-4147-A177-3AD203B41FA5}">
                      <a16:colId xmlns:a16="http://schemas.microsoft.com/office/drawing/2014/main" val="2112481354"/>
                    </a:ext>
                  </a:extLst>
                </a:gridCol>
                <a:gridCol w="513453">
                  <a:extLst>
                    <a:ext uri="{9D8B030D-6E8A-4147-A177-3AD203B41FA5}">
                      <a16:colId xmlns:a16="http://schemas.microsoft.com/office/drawing/2014/main" val="666844000"/>
                    </a:ext>
                  </a:extLst>
                </a:gridCol>
                <a:gridCol w="513453">
                  <a:extLst>
                    <a:ext uri="{9D8B030D-6E8A-4147-A177-3AD203B41FA5}">
                      <a16:colId xmlns:a16="http://schemas.microsoft.com/office/drawing/2014/main" val="2915727696"/>
                    </a:ext>
                  </a:extLst>
                </a:gridCol>
              </a:tblGrid>
              <a:tr h="8860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Fases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Responsable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Semana 1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Semana 2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Semana 3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Semana 4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Semana 5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Semana 6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Semana 7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Semana 8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Semana 9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411700"/>
                  </a:ext>
                </a:extLst>
              </a:tr>
              <a:tr h="88607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Requerimientos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5" marR="5915" marT="5915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 realizan entrevistas con el cliente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endParaRPr lang="es-ES" sz="14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5" marR="5915" marT="5915" marB="0" vert="vert27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5" marR="5915" marT="5915" marB="0" vert="vert27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060513"/>
                  </a:ext>
                </a:extLst>
              </a:tr>
              <a:tr h="10256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 realizan encuestas a los usuarios finales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391447"/>
                  </a:ext>
                </a:extLst>
              </a:tr>
              <a:tr h="213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s-E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55666"/>
                  </a:ext>
                </a:extLst>
              </a:tr>
              <a:tr h="8860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 </a:t>
                      </a:r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especifican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requerimientos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541592"/>
                  </a:ext>
                </a:extLst>
              </a:tr>
              <a:tr h="8860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 hace inspección de los requerimientos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585869"/>
                  </a:ext>
                </a:extLst>
              </a:tr>
              <a:tr h="8860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 diseña un plan de pruebas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366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54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FA05-D435-45AB-B6E7-56B075816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63" y="136380"/>
            <a:ext cx="7429499" cy="711518"/>
          </a:xfrm>
        </p:spPr>
        <p:txBody>
          <a:bodyPr/>
          <a:lstStyle/>
          <a:p>
            <a:r>
              <a:rPr lang="en-US" dirty="0" err="1"/>
              <a:t>Cronograma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97F3A5-F1C6-48FC-974D-70090DBD400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65263" y="773089"/>
          <a:ext cx="8063348" cy="5527960"/>
        </p:xfrm>
        <a:graphic>
          <a:graphicData uri="http://schemas.openxmlformats.org/drawingml/2006/table">
            <a:tbl>
              <a:tblPr/>
              <a:tblGrid>
                <a:gridCol w="778736">
                  <a:extLst>
                    <a:ext uri="{9D8B030D-6E8A-4147-A177-3AD203B41FA5}">
                      <a16:colId xmlns:a16="http://schemas.microsoft.com/office/drawing/2014/main" val="3604179400"/>
                    </a:ext>
                  </a:extLst>
                </a:gridCol>
                <a:gridCol w="2079483">
                  <a:extLst>
                    <a:ext uri="{9D8B030D-6E8A-4147-A177-3AD203B41FA5}">
                      <a16:colId xmlns:a16="http://schemas.microsoft.com/office/drawing/2014/main" val="3437345109"/>
                    </a:ext>
                  </a:extLst>
                </a:gridCol>
                <a:gridCol w="584052">
                  <a:extLst>
                    <a:ext uri="{9D8B030D-6E8A-4147-A177-3AD203B41FA5}">
                      <a16:colId xmlns:a16="http://schemas.microsoft.com/office/drawing/2014/main" val="2662403489"/>
                    </a:ext>
                  </a:extLst>
                </a:gridCol>
                <a:gridCol w="513453">
                  <a:extLst>
                    <a:ext uri="{9D8B030D-6E8A-4147-A177-3AD203B41FA5}">
                      <a16:colId xmlns:a16="http://schemas.microsoft.com/office/drawing/2014/main" val="3765437011"/>
                    </a:ext>
                  </a:extLst>
                </a:gridCol>
                <a:gridCol w="513453">
                  <a:extLst>
                    <a:ext uri="{9D8B030D-6E8A-4147-A177-3AD203B41FA5}">
                      <a16:colId xmlns:a16="http://schemas.microsoft.com/office/drawing/2014/main" val="499208853"/>
                    </a:ext>
                  </a:extLst>
                </a:gridCol>
                <a:gridCol w="513453">
                  <a:extLst>
                    <a:ext uri="{9D8B030D-6E8A-4147-A177-3AD203B41FA5}">
                      <a16:colId xmlns:a16="http://schemas.microsoft.com/office/drawing/2014/main" val="4017069474"/>
                    </a:ext>
                  </a:extLst>
                </a:gridCol>
                <a:gridCol w="513453">
                  <a:extLst>
                    <a:ext uri="{9D8B030D-6E8A-4147-A177-3AD203B41FA5}">
                      <a16:colId xmlns:a16="http://schemas.microsoft.com/office/drawing/2014/main" val="2791775140"/>
                    </a:ext>
                  </a:extLst>
                </a:gridCol>
                <a:gridCol w="513453">
                  <a:extLst>
                    <a:ext uri="{9D8B030D-6E8A-4147-A177-3AD203B41FA5}">
                      <a16:colId xmlns:a16="http://schemas.microsoft.com/office/drawing/2014/main" val="2479387846"/>
                    </a:ext>
                  </a:extLst>
                </a:gridCol>
                <a:gridCol w="513453">
                  <a:extLst>
                    <a:ext uri="{9D8B030D-6E8A-4147-A177-3AD203B41FA5}">
                      <a16:colId xmlns:a16="http://schemas.microsoft.com/office/drawing/2014/main" val="3563148651"/>
                    </a:ext>
                  </a:extLst>
                </a:gridCol>
                <a:gridCol w="513453">
                  <a:extLst>
                    <a:ext uri="{9D8B030D-6E8A-4147-A177-3AD203B41FA5}">
                      <a16:colId xmlns:a16="http://schemas.microsoft.com/office/drawing/2014/main" val="2112481354"/>
                    </a:ext>
                  </a:extLst>
                </a:gridCol>
                <a:gridCol w="513453">
                  <a:extLst>
                    <a:ext uri="{9D8B030D-6E8A-4147-A177-3AD203B41FA5}">
                      <a16:colId xmlns:a16="http://schemas.microsoft.com/office/drawing/2014/main" val="666844000"/>
                    </a:ext>
                  </a:extLst>
                </a:gridCol>
                <a:gridCol w="513453">
                  <a:extLst>
                    <a:ext uri="{9D8B030D-6E8A-4147-A177-3AD203B41FA5}">
                      <a16:colId xmlns:a16="http://schemas.microsoft.com/office/drawing/2014/main" val="2915727696"/>
                    </a:ext>
                  </a:extLst>
                </a:gridCol>
              </a:tblGrid>
              <a:tr h="13819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Fases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Responsable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Semana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Semana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Semana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Semana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Semana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Semana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6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Semana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7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Semana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Semana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411700"/>
                  </a:ext>
                </a:extLst>
              </a:tr>
              <a:tr h="138199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Diseño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5" marR="5915" marT="5915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 crea diseño de alto nivel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Todo el equipo de desarrollo</a:t>
                      </a:r>
                    </a:p>
                  </a:txBody>
                  <a:tcPr marL="5915" marR="5915" marT="5915" marB="0" vert="vert27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Descanso por semana santa</a:t>
                      </a:r>
                    </a:p>
                  </a:txBody>
                  <a:tcPr marL="5915" marR="5915" marT="5915" marB="0" vert="vert27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745787"/>
                  </a:ext>
                </a:extLst>
              </a:tr>
              <a:tr h="13819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 especifica e inspecciona el diseño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701618"/>
                  </a:ext>
                </a:extLst>
              </a:tr>
              <a:tr h="13819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 verificara la integración de los componentes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148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00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FA05-D435-45AB-B6E7-56B075816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63" y="136380"/>
            <a:ext cx="7429499" cy="711518"/>
          </a:xfrm>
        </p:spPr>
        <p:txBody>
          <a:bodyPr/>
          <a:lstStyle/>
          <a:p>
            <a:r>
              <a:rPr lang="en-US" dirty="0" err="1"/>
              <a:t>Cronograma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97F3A5-F1C6-48FC-974D-70090DBD400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65263" y="773089"/>
          <a:ext cx="8063348" cy="5619397"/>
        </p:xfrm>
        <a:graphic>
          <a:graphicData uri="http://schemas.openxmlformats.org/drawingml/2006/table">
            <a:tbl>
              <a:tblPr/>
              <a:tblGrid>
                <a:gridCol w="778736">
                  <a:extLst>
                    <a:ext uri="{9D8B030D-6E8A-4147-A177-3AD203B41FA5}">
                      <a16:colId xmlns:a16="http://schemas.microsoft.com/office/drawing/2014/main" val="3604179400"/>
                    </a:ext>
                  </a:extLst>
                </a:gridCol>
                <a:gridCol w="2079483">
                  <a:extLst>
                    <a:ext uri="{9D8B030D-6E8A-4147-A177-3AD203B41FA5}">
                      <a16:colId xmlns:a16="http://schemas.microsoft.com/office/drawing/2014/main" val="3437345109"/>
                    </a:ext>
                  </a:extLst>
                </a:gridCol>
                <a:gridCol w="584052">
                  <a:extLst>
                    <a:ext uri="{9D8B030D-6E8A-4147-A177-3AD203B41FA5}">
                      <a16:colId xmlns:a16="http://schemas.microsoft.com/office/drawing/2014/main" val="2662403489"/>
                    </a:ext>
                  </a:extLst>
                </a:gridCol>
                <a:gridCol w="513453">
                  <a:extLst>
                    <a:ext uri="{9D8B030D-6E8A-4147-A177-3AD203B41FA5}">
                      <a16:colId xmlns:a16="http://schemas.microsoft.com/office/drawing/2014/main" val="3765437011"/>
                    </a:ext>
                  </a:extLst>
                </a:gridCol>
                <a:gridCol w="513453">
                  <a:extLst>
                    <a:ext uri="{9D8B030D-6E8A-4147-A177-3AD203B41FA5}">
                      <a16:colId xmlns:a16="http://schemas.microsoft.com/office/drawing/2014/main" val="499208853"/>
                    </a:ext>
                  </a:extLst>
                </a:gridCol>
                <a:gridCol w="513453">
                  <a:extLst>
                    <a:ext uri="{9D8B030D-6E8A-4147-A177-3AD203B41FA5}">
                      <a16:colId xmlns:a16="http://schemas.microsoft.com/office/drawing/2014/main" val="4017069474"/>
                    </a:ext>
                  </a:extLst>
                </a:gridCol>
                <a:gridCol w="513453">
                  <a:extLst>
                    <a:ext uri="{9D8B030D-6E8A-4147-A177-3AD203B41FA5}">
                      <a16:colId xmlns:a16="http://schemas.microsoft.com/office/drawing/2014/main" val="2791775140"/>
                    </a:ext>
                  </a:extLst>
                </a:gridCol>
                <a:gridCol w="513453">
                  <a:extLst>
                    <a:ext uri="{9D8B030D-6E8A-4147-A177-3AD203B41FA5}">
                      <a16:colId xmlns:a16="http://schemas.microsoft.com/office/drawing/2014/main" val="2479387846"/>
                    </a:ext>
                  </a:extLst>
                </a:gridCol>
                <a:gridCol w="513453">
                  <a:extLst>
                    <a:ext uri="{9D8B030D-6E8A-4147-A177-3AD203B41FA5}">
                      <a16:colId xmlns:a16="http://schemas.microsoft.com/office/drawing/2014/main" val="3563148651"/>
                    </a:ext>
                  </a:extLst>
                </a:gridCol>
                <a:gridCol w="513453">
                  <a:extLst>
                    <a:ext uri="{9D8B030D-6E8A-4147-A177-3AD203B41FA5}">
                      <a16:colId xmlns:a16="http://schemas.microsoft.com/office/drawing/2014/main" val="2112481354"/>
                    </a:ext>
                  </a:extLst>
                </a:gridCol>
                <a:gridCol w="513453">
                  <a:extLst>
                    <a:ext uri="{9D8B030D-6E8A-4147-A177-3AD203B41FA5}">
                      <a16:colId xmlns:a16="http://schemas.microsoft.com/office/drawing/2014/main" val="666844000"/>
                    </a:ext>
                  </a:extLst>
                </a:gridCol>
                <a:gridCol w="513453">
                  <a:extLst>
                    <a:ext uri="{9D8B030D-6E8A-4147-A177-3AD203B41FA5}">
                      <a16:colId xmlns:a16="http://schemas.microsoft.com/office/drawing/2014/main" val="2915727696"/>
                    </a:ext>
                  </a:extLst>
                </a:gridCol>
              </a:tblGrid>
              <a:tr h="802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Fases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Responsable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Semana 1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Semana 2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Semana 3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Semana 4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Semana 5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Semana 6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Semana 7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Semana 8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Semana 9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411700"/>
                  </a:ext>
                </a:extLst>
              </a:tr>
              <a:tr h="802771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Implementacion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5" marR="5915" marT="5915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 crea diseño detallado de los módulos y unidades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Todo el equipo de desarrollo</a:t>
                      </a:r>
                      <a:endParaRPr lang="es-ES" sz="14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5" marR="5915" marT="5915" marB="0" vert="vert27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Descanso por semana santa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5" marR="5915" marT="5915" marB="0" vert="vert27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847235"/>
                  </a:ext>
                </a:extLst>
              </a:tr>
              <a:tr h="802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 revisa el dieño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001830"/>
                  </a:ext>
                </a:extLst>
              </a:tr>
              <a:tr h="802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 convierte el diseño a código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661196"/>
                  </a:ext>
                </a:extLst>
              </a:tr>
              <a:tr h="802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 inspecciona el código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269121"/>
                  </a:ext>
                </a:extLst>
              </a:tr>
              <a:tr h="802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 compilan y prueban los módulos y unidades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321556"/>
                  </a:ext>
                </a:extLst>
              </a:tr>
              <a:tr h="802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 analiza la calidad de módulos y unidades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87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43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FA05-D435-45AB-B6E7-56B075816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63" y="136380"/>
            <a:ext cx="7429499" cy="711518"/>
          </a:xfrm>
        </p:spPr>
        <p:txBody>
          <a:bodyPr/>
          <a:lstStyle/>
          <a:p>
            <a:r>
              <a:rPr lang="en-US" dirty="0" err="1"/>
              <a:t>Cronograma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97F3A5-F1C6-48FC-974D-70090DBD400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65263" y="773087"/>
          <a:ext cx="8063348" cy="5677588"/>
        </p:xfrm>
        <a:graphic>
          <a:graphicData uri="http://schemas.openxmlformats.org/drawingml/2006/table">
            <a:tbl>
              <a:tblPr/>
              <a:tblGrid>
                <a:gridCol w="778736">
                  <a:extLst>
                    <a:ext uri="{9D8B030D-6E8A-4147-A177-3AD203B41FA5}">
                      <a16:colId xmlns:a16="http://schemas.microsoft.com/office/drawing/2014/main" val="3604179400"/>
                    </a:ext>
                  </a:extLst>
                </a:gridCol>
                <a:gridCol w="2079483">
                  <a:extLst>
                    <a:ext uri="{9D8B030D-6E8A-4147-A177-3AD203B41FA5}">
                      <a16:colId xmlns:a16="http://schemas.microsoft.com/office/drawing/2014/main" val="3437345109"/>
                    </a:ext>
                  </a:extLst>
                </a:gridCol>
                <a:gridCol w="584052">
                  <a:extLst>
                    <a:ext uri="{9D8B030D-6E8A-4147-A177-3AD203B41FA5}">
                      <a16:colId xmlns:a16="http://schemas.microsoft.com/office/drawing/2014/main" val="2662403489"/>
                    </a:ext>
                  </a:extLst>
                </a:gridCol>
                <a:gridCol w="513453">
                  <a:extLst>
                    <a:ext uri="{9D8B030D-6E8A-4147-A177-3AD203B41FA5}">
                      <a16:colId xmlns:a16="http://schemas.microsoft.com/office/drawing/2014/main" val="3765437011"/>
                    </a:ext>
                  </a:extLst>
                </a:gridCol>
                <a:gridCol w="513453">
                  <a:extLst>
                    <a:ext uri="{9D8B030D-6E8A-4147-A177-3AD203B41FA5}">
                      <a16:colId xmlns:a16="http://schemas.microsoft.com/office/drawing/2014/main" val="499208853"/>
                    </a:ext>
                  </a:extLst>
                </a:gridCol>
                <a:gridCol w="513453">
                  <a:extLst>
                    <a:ext uri="{9D8B030D-6E8A-4147-A177-3AD203B41FA5}">
                      <a16:colId xmlns:a16="http://schemas.microsoft.com/office/drawing/2014/main" val="4017069474"/>
                    </a:ext>
                  </a:extLst>
                </a:gridCol>
                <a:gridCol w="513453">
                  <a:extLst>
                    <a:ext uri="{9D8B030D-6E8A-4147-A177-3AD203B41FA5}">
                      <a16:colId xmlns:a16="http://schemas.microsoft.com/office/drawing/2014/main" val="2791775140"/>
                    </a:ext>
                  </a:extLst>
                </a:gridCol>
                <a:gridCol w="513453">
                  <a:extLst>
                    <a:ext uri="{9D8B030D-6E8A-4147-A177-3AD203B41FA5}">
                      <a16:colId xmlns:a16="http://schemas.microsoft.com/office/drawing/2014/main" val="2479387846"/>
                    </a:ext>
                  </a:extLst>
                </a:gridCol>
                <a:gridCol w="513453">
                  <a:extLst>
                    <a:ext uri="{9D8B030D-6E8A-4147-A177-3AD203B41FA5}">
                      <a16:colId xmlns:a16="http://schemas.microsoft.com/office/drawing/2014/main" val="3563148651"/>
                    </a:ext>
                  </a:extLst>
                </a:gridCol>
                <a:gridCol w="513453">
                  <a:extLst>
                    <a:ext uri="{9D8B030D-6E8A-4147-A177-3AD203B41FA5}">
                      <a16:colId xmlns:a16="http://schemas.microsoft.com/office/drawing/2014/main" val="2112481354"/>
                    </a:ext>
                  </a:extLst>
                </a:gridCol>
                <a:gridCol w="513453">
                  <a:extLst>
                    <a:ext uri="{9D8B030D-6E8A-4147-A177-3AD203B41FA5}">
                      <a16:colId xmlns:a16="http://schemas.microsoft.com/office/drawing/2014/main" val="666844000"/>
                    </a:ext>
                  </a:extLst>
                </a:gridCol>
                <a:gridCol w="513453">
                  <a:extLst>
                    <a:ext uri="{9D8B030D-6E8A-4147-A177-3AD203B41FA5}">
                      <a16:colId xmlns:a16="http://schemas.microsoft.com/office/drawing/2014/main" val="2915727696"/>
                    </a:ext>
                  </a:extLst>
                </a:gridCol>
              </a:tblGrid>
              <a:tr h="1419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Fases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Responsable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Semana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Semana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Semana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Semana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Semana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Semana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6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Semana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7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Semana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Semana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411700"/>
                  </a:ext>
                </a:extLst>
              </a:tr>
              <a:tr h="141939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Pruebas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5" marR="5915" marT="5915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 </a:t>
                      </a:r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construye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 </a:t>
                      </a:r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el </a:t>
                      </a:r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sistema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Todo el equipo de desarrollo</a:t>
                      </a:r>
                      <a:endParaRPr lang="es-ES" sz="14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5" marR="5915" marT="5915" marB="0" vert="vert27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Descanso por semana santa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5" marR="5915" marT="591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627349"/>
                  </a:ext>
                </a:extLst>
              </a:tr>
              <a:tr h="14193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 llevan a cabo las pruebas al sistema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997624"/>
                  </a:ext>
                </a:extLst>
              </a:tr>
              <a:tr h="14193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 crea la documentación para el usuario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1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12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4B8E-9BF0-4AD0-8CE2-E2DC538B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Herramienta</a:t>
            </a:r>
            <a:r>
              <a:rPr lang="en-US" dirty="0"/>
              <a:t> para la gestion de </a:t>
            </a:r>
            <a:r>
              <a:rPr lang="es-CO" dirty="0"/>
              <a:t>equipo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794885E-7D09-464C-9AF7-C3AADCC9B178}"/>
              </a:ext>
            </a:extLst>
          </p:cNvPr>
          <p:cNvSpPr txBox="1">
            <a:spLocks/>
          </p:cNvSpPr>
          <p:nvPr/>
        </p:nvSpPr>
        <p:spPr>
          <a:xfrm>
            <a:off x="1434637" y="2064420"/>
            <a:ext cx="6272344" cy="3982812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u="sng" dirty="0"/>
              <a:t>Registro de tiempos individuales</a:t>
            </a:r>
            <a:r>
              <a:rPr lang="es-CO" dirty="0"/>
              <a:t>, para gestionar el tiempo empleado en las diferentes actividades.</a:t>
            </a:r>
          </a:p>
          <a:p>
            <a:r>
              <a:rPr lang="es-CO" b="1" u="sng" dirty="0"/>
              <a:t>Una wiki individual</a:t>
            </a:r>
            <a:r>
              <a:rPr lang="es-CO" dirty="0"/>
              <a:t>, para gestionar el avance individual en el Proyecto.</a:t>
            </a:r>
          </a:p>
          <a:p>
            <a:r>
              <a:rPr lang="es-CO" b="1" u="sng" dirty="0" err="1"/>
              <a:t>Github</a:t>
            </a:r>
            <a:r>
              <a:rPr lang="es-CO" dirty="0"/>
              <a:t>, para gestionar el almacenamiento del Proyecto.</a:t>
            </a:r>
          </a:p>
        </p:txBody>
      </p:sp>
    </p:spTree>
    <p:extLst>
      <p:ext uri="{BB962C8B-B14F-4D97-AF65-F5344CB8AC3E}">
        <p14:creationId xmlns:p14="http://schemas.microsoft.com/office/powerpoint/2010/main" val="4244994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u="sng" dirty="0" err="1"/>
              <a:t>Asana</a:t>
            </a:r>
            <a:r>
              <a:rPr lang="es-CO" dirty="0"/>
              <a:t>, para la asignación de tareas.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63" y="2414188"/>
            <a:ext cx="7429500" cy="3212311"/>
          </a:xfrm>
        </p:spPr>
      </p:pic>
    </p:spTree>
    <p:extLst>
      <p:ext uri="{BB962C8B-B14F-4D97-AF65-F5344CB8AC3E}">
        <p14:creationId xmlns:p14="http://schemas.microsoft.com/office/powerpoint/2010/main" val="2784399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u="sng" dirty="0" err="1"/>
              <a:t>Asana</a:t>
            </a:r>
            <a:r>
              <a:rPr lang="es-CO" dirty="0"/>
              <a:t>, para la asignación de tareas.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3"/>
          <a:stretch/>
        </p:blipFill>
        <p:spPr>
          <a:xfrm>
            <a:off x="6226244" y="2080462"/>
            <a:ext cx="2474174" cy="4260272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3"/>
          <a:stretch/>
        </p:blipFill>
        <p:spPr>
          <a:xfrm>
            <a:off x="728092" y="2097088"/>
            <a:ext cx="2377699" cy="424364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9"/>
          <a:stretch/>
        </p:blipFill>
        <p:spPr>
          <a:xfrm>
            <a:off x="3456386" y="2097088"/>
            <a:ext cx="2419263" cy="430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76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u="sng" dirty="0" smtClean="0"/>
              <a:t>Registro individual de tiempo</a:t>
            </a:r>
            <a:r>
              <a:rPr lang="es-CO" dirty="0" smtClean="0"/>
              <a:t>, </a:t>
            </a:r>
            <a:r>
              <a:rPr lang="es-CO" dirty="0"/>
              <a:t>para la asignación de tareas.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80" y="2097089"/>
            <a:ext cx="8204660" cy="407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AE35-A0C4-4B3F-8624-654F9E3D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 puntos mas </a:t>
            </a:r>
            <a:r>
              <a:rPr lang="es-CO" dirty="0"/>
              <a:t>importantes</a:t>
            </a:r>
            <a:r>
              <a:rPr lang="en-US" dirty="0"/>
              <a:t> del SQAP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F8AB4-D265-433B-AF63-B50E292E5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5796" y="1975232"/>
            <a:ext cx="6090025" cy="4448507"/>
          </a:xfr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lvl="0"/>
            <a:r>
              <a:rPr lang="es-CO" sz="3400" dirty="0"/>
              <a:t>Roles de los integrantes.</a:t>
            </a:r>
            <a:endParaRPr lang="en-US" sz="3400" dirty="0"/>
          </a:p>
          <a:p>
            <a:pPr lvl="0"/>
            <a:r>
              <a:rPr lang="es-CO" sz="3400" dirty="0"/>
              <a:t>Tareas del QA.</a:t>
            </a:r>
            <a:endParaRPr lang="en-US" sz="3400" dirty="0"/>
          </a:p>
          <a:p>
            <a:pPr lvl="0"/>
            <a:r>
              <a:rPr lang="es-CO" sz="3400" dirty="0"/>
              <a:t>Estándares.</a:t>
            </a:r>
            <a:endParaRPr lang="en-US" sz="3400" dirty="0"/>
          </a:p>
          <a:p>
            <a:pPr lvl="0"/>
            <a:r>
              <a:rPr lang="es-CO" sz="3400" dirty="0"/>
              <a:t>Practicas.</a:t>
            </a:r>
            <a:endParaRPr lang="en-US" sz="3400" dirty="0"/>
          </a:p>
          <a:p>
            <a:pPr lvl="0"/>
            <a:r>
              <a:rPr lang="es-CO" sz="3400" dirty="0"/>
              <a:t>Convenciones.</a:t>
            </a:r>
            <a:endParaRPr lang="en-US" sz="3400" dirty="0"/>
          </a:p>
          <a:p>
            <a:pPr lvl="0"/>
            <a:r>
              <a:rPr lang="es-CO" sz="3400" dirty="0"/>
              <a:t>Métricas.</a:t>
            </a:r>
            <a:endParaRPr lang="en-US" sz="3400" dirty="0"/>
          </a:p>
          <a:p>
            <a:pPr lvl="0"/>
            <a:r>
              <a:rPr lang="es-CO" sz="3400" dirty="0"/>
              <a:t>Auditorias.</a:t>
            </a:r>
            <a:endParaRPr lang="en-US" sz="3400" dirty="0"/>
          </a:p>
          <a:p>
            <a:pPr lvl="0"/>
            <a:r>
              <a:rPr lang="es-CO" sz="3400" dirty="0"/>
              <a:t>Reportes de problemas.</a:t>
            </a:r>
            <a:endParaRPr lang="en-US" sz="3400" dirty="0"/>
          </a:p>
          <a:p>
            <a:pPr lvl="0"/>
            <a:r>
              <a:rPr lang="es-CO" sz="3400" dirty="0"/>
              <a:t>Control de Backups.</a:t>
            </a:r>
            <a:endParaRPr lang="en-US" sz="3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43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3506" y="180353"/>
            <a:ext cx="7429499" cy="1478570"/>
          </a:xfrm>
        </p:spPr>
        <p:txBody>
          <a:bodyPr/>
          <a:lstStyle/>
          <a:p>
            <a:r>
              <a:rPr lang="es-CO" dirty="0"/>
              <a:t>Requerimientos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500438" y="3010604"/>
            <a:ext cx="6267768" cy="1661020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lvl="0"/>
            <a:r>
              <a:rPr lang="es-CO" sz="1200" dirty="0"/>
              <a:t>El sistema debe </a:t>
            </a:r>
            <a:r>
              <a:rPr lang="es-CO" sz="1200" b="1" dirty="0"/>
              <a:t>verificar el IVA </a:t>
            </a:r>
            <a:r>
              <a:rPr lang="es-CO" sz="1200" dirty="0"/>
              <a:t>de las facturas.</a:t>
            </a:r>
            <a:endParaRPr lang="en-US" sz="1200" dirty="0"/>
          </a:p>
          <a:p>
            <a:pPr lvl="0"/>
            <a:r>
              <a:rPr lang="es-CO" sz="1200" dirty="0"/>
              <a:t>El sistema debe </a:t>
            </a:r>
            <a:r>
              <a:rPr lang="es-CO" sz="1200" b="1" dirty="0"/>
              <a:t>actualizar el XML </a:t>
            </a:r>
            <a:r>
              <a:rPr lang="es-CO" sz="1200" dirty="0"/>
              <a:t>cuando el administrador cambie el estado de la factura.</a:t>
            </a:r>
            <a:endParaRPr lang="en-US" sz="1200" dirty="0"/>
          </a:p>
          <a:p>
            <a:pPr lvl="0"/>
            <a:r>
              <a:rPr lang="es-CO" sz="1200" dirty="0"/>
              <a:t>El sistema debe </a:t>
            </a:r>
            <a:r>
              <a:rPr lang="es-CO" sz="1200" b="1" dirty="0"/>
              <a:t>enviar reporte </a:t>
            </a:r>
            <a:r>
              <a:rPr lang="es-CO" sz="1200" dirty="0"/>
              <a:t>a la DIAN.</a:t>
            </a:r>
            <a:endParaRPr lang="en-US" sz="1200" dirty="0"/>
          </a:p>
          <a:p>
            <a:pPr lvl="0"/>
            <a:r>
              <a:rPr lang="es-CO" sz="1200" dirty="0"/>
              <a:t>El sistema debe </a:t>
            </a:r>
            <a:r>
              <a:rPr lang="es-CO" sz="1200" b="1" dirty="0"/>
              <a:t>guardar facturas </a:t>
            </a:r>
            <a:r>
              <a:rPr lang="es-CO" sz="1200" dirty="0"/>
              <a:t>generadas.</a:t>
            </a:r>
            <a:endParaRPr lang="en-US" sz="1200" dirty="0"/>
          </a:p>
          <a:p>
            <a:pPr lvl="0"/>
            <a:r>
              <a:rPr lang="es-CO" sz="1200" dirty="0"/>
              <a:t>El sistema debe </a:t>
            </a:r>
            <a:r>
              <a:rPr lang="es-CO" sz="1200" b="1" dirty="0"/>
              <a:t>crear un XML </a:t>
            </a:r>
            <a:r>
              <a:rPr lang="es-CO" sz="1200" dirty="0"/>
              <a:t>anualmente.</a:t>
            </a:r>
            <a:endParaRPr lang="en-US" sz="12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C8C216A-5FF3-44CD-8CDD-226F69AC7C78}"/>
              </a:ext>
            </a:extLst>
          </p:cNvPr>
          <p:cNvSpPr txBox="1">
            <a:spLocks/>
          </p:cNvSpPr>
          <p:nvPr/>
        </p:nvSpPr>
        <p:spPr>
          <a:xfrm>
            <a:off x="1500438" y="1532033"/>
            <a:ext cx="6267768" cy="1478571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100" dirty="0"/>
              <a:t>Como administrador necesito </a:t>
            </a:r>
            <a:r>
              <a:rPr lang="es-CO" sz="1100" b="1" dirty="0"/>
              <a:t>iniciar sesión</a:t>
            </a:r>
            <a:r>
              <a:rPr lang="es-CO" sz="1100" dirty="0"/>
              <a:t> para poder acceder al sistema </a:t>
            </a:r>
            <a:r>
              <a:rPr lang="en-US" sz="1100" dirty="0"/>
              <a:t>Una wiki individual</a:t>
            </a:r>
          </a:p>
          <a:p>
            <a:pPr lvl="0"/>
            <a:r>
              <a:rPr lang="es-CO" sz="1100" dirty="0"/>
              <a:t>Como administrador necesito </a:t>
            </a:r>
            <a:r>
              <a:rPr lang="es-CO" sz="1100" b="1" dirty="0"/>
              <a:t>consultar factura</a:t>
            </a:r>
            <a:r>
              <a:rPr lang="es-CO" sz="1100" dirty="0"/>
              <a:t> para verificar la compra.</a:t>
            </a:r>
            <a:endParaRPr lang="en-US" sz="1100" dirty="0"/>
          </a:p>
          <a:p>
            <a:pPr lvl="0"/>
            <a:r>
              <a:rPr lang="es-CO" sz="1100" dirty="0"/>
              <a:t>Como administrador necesito </a:t>
            </a:r>
            <a:r>
              <a:rPr lang="es-CO" sz="1100" b="1" dirty="0"/>
              <a:t>consultar IVA</a:t>
            </a:r>
            <a:r>
              <a:rPr lang="es-CO" sz="1100" dirty="0"/>
              <a:t> para saber cuál es el valor que debo tributar a la DIAN.</a:t>
            </a:r>
            <a:endParaRPr lang="en-US" sz="1100" dirty="0"/>
          </a:p>
          <a:p>
            <a:pPr lvl="0"/>
            <a:r>
              <a:rPr lang="es-CO" sz="1100" dirty="0"/>
              <a:t>Como administrador necesito </a:t>
            </a:r>
            <a:r>
              <a:rPr lang="es-CO" sz="1100" b="1" dirty="0"/>
              <a:t>cambiar estado de una factura</a:t>
            </a:r>
            <a:r>
              <a:rPr lang="es-CO" sz="1100" dirty="0"/>
              <a:t> para evitar que genere un valor de una compra cancelada.</a:t>
            </a:r>
          </a:p>
          <a:p>
            <a:endParaRPr lang="es-CO" sz="5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356EDE90-D060-4E2E-8C92-759824E74EE2}"/>
              </a:ext>
            </a:extLst>
          </p:cNvPr>
          <p:cNvSpPr txBox="1">
            <a:spLocks/>
          </p:cNvSpPr>
          <p:nvPr/>
        </p:nvSpPr>
        <p:spPr>
          <a:xfrm>
            <a:off x="1500438" y="4671624"/>
            <a:ext cx="6267768" cy="173756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200" dirty="0"/>
              <a:t>Como vendedor necesito </a:t>
            </a:r>
            <a:r>
              <a:rPr lang="es-CO" sz="1200" b="1" dirty="0"/>
              <a:t>consultar factura</a:t>
            </a:r>
            <a:r>
              <a:rPr lang="es-CO" sz="1200" dirty="0"/>
              <a:t> para validar los datos de la compra.</a:t>
            </a:r>
            <a:endParaRPr lang="en-US" sz="1200" dirty="0"/>
          </a:p>
          <a:p>
            <a:pPr lvl="0"/>
            <a:r>
              <a:rPr lang="es-CO" sz="1200" dirty="0"/>
              <a:t>Como vendedor necesito </a:t>
            </a:r>
            <a:r>
              <a:rPr lang="es-CO" sz="1200" b="1" dirty="0"/>
              <a:t>crear una factura</a:t>
            </a:r>
            <a:r>
              <a:rPr lang="es-CO" sz="1200" dirty="0"/>
              <a:t> para registrar una compra.</a:t>
            </a:r>
            <a:endParaRPr lang="en-US" sz="1200" dirty="0"/>
          </a:p>
          <a:p>
            <a:pPr lvl="0"/>
            <a:r>
              <a:rPr lang="es-CO" sz="1200" dirty="0"/>
              <a:t>Como vendedor necesito </a:t>
            </a:r>
            <a:r>
              <a:rPr lang="es-CO" sz="1200" b="1" dirty="0"/>
              <a:t>enviar una factura al servidor</a:t>
            </a:r>
            <a:r>
              <a:rPr lang="es-CO" sz="1200" dirty="0"/>
              <a:t> para guardar el registro.</a:t>
            </a:r>
            <a:endParaRPr lang="en-US" sz="1200" dirty="0"/>
          </a:p>
          <a:p>
            <a:pPr lvl="0"/>
            <a:r>
              <a:rPr lang="es-CO" sz="1200" dirty="0"/>
              <a:t>Como vendedor necesito </a:t>
            </a:r>
            <a:r>
              <a:rPr lang="es-CO" sz="1200" b="1" dirty="0"/>
              <a:t>enviar una factura al cliente</a:t>
            </a:r>
            <a:r>
              <a:rPr lang="es-CO" sz="1200" dirty="0"/>
              <a:t> para guardar registro de sus ventas</a:t>
            </a:r>
          </a:p>
          <a:p>
            <a:r>
              <a:rPr lang="es-CO" sz="1200" dirty="0"/>
              <a:t>Como vendedor necesito </a:t>
            </a:r>
            <a:r>
              <a:rPr lang="es-CO" sz="1200" b="1" dirty="0"/>
              <a:t>iniciar sesión</a:t>
            </a:r>
            <a:r>
              <a:rPr lang="es-CO" sz="1200" dirty="0"/>
              <a:t> para poder acceder al sistema.</a:t>
            </a:r>
            <a:endParaRPr lang="en-US" sz="1200" dirty="0"/>
          </a:p>
          <a:p>
            <a:pPr lvl="0"/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118020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618518"/>
            <a:ext cx="7468695" cy="1478570"/>
          </a:xfrm>
        </p:spPr>
        <p:txBody>
          <a:bodyPr/>
          <a:lstStyle/>
          <a:p>
            <a:r>
              <a:rPr lang="es-CO" dirty="0"/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1134" y="2478056"/>
            <a:ext cx="5861732" cy="1901888"/>
          </a:xfr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es-CO" dirty="0"/>
              <a:t>Planeación</a:t>
            </a:r>
          </a:p>
          <a:p>
            <a:r>
              <a:rPr lang="es-CO" dirty="0"/>
              <a:t>Requerimientos</a:t>
            </a:r>
          </a:p>
          <a:p>
            <a:r>
              <a:rPr lang="es-CO" dirty="0"/>
              <a:t>Diseño</a:t>
            </a:r>
          </a:p>
          <a:p>
            <a:r>
              <a:rPr lang="es-CO" dirty="0"/>
              <a:t>Implementación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65297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Diseño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0275BD6-525C-410A-BB78-7AE3FF4D003E}"/>
              </a:ext>
            </a:extLst>
          </p:cNvPr>
          <p:cNvSpPr txBox="1">
            <a:spLocks/>
          </p:cNvSpPr>
          <p:nvPr/>
        </p:nvSpPr>
        <p:spPr>
          <a:xfrm>
            <a:off x="1776515" y="2255129"/>
            <a:ext cx="6095637" cy="328945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Diseño de clases</a:t>
            </a:r>
          </a:p>
          <a:p>
            <a:r>
              <a:rPr lang="es-CO" dirty="0"/>
              <a:t>Diseño</a:t>
            </a:r>
            <a:r>
              <a:rPr lang="en-US" dirty="0"/>
              <a:t> de </a:t>
            </a:r>
            <a:r>
              <a:rPr lang="es-CO" dirty="0"/>
              <a:t>contexto</a:t>
            </a:r>
          </a:p>
          <a:p>
            <a:r>
              <a:rPr lang="es-CO" dirty="0"/>
              <a:t>Diseño</a:t>
            </a:r>
            <a:r>
              <a:rPr lang="en-US" dirty="0"/>
              <a:t> de </a:t>
            </a:r>
            <a:r>
              <a:rPr lang="es-CO" dirty="0"/>
              <a:t>despliegue</a:t>
            </a:r>
          </a:p>
          <a:p>
            <a:r>
              <a:rPr lang="es-CO" dirty="0"/>
              <a:t>Modelo</a:t>
            </a:r>
            <a:r>
              <a:rPr lang="en-US" dirty="0"/>
              <a:t> </a:t>
            </a:r>
            <a:r>
              <a:rPr lang="es-CO" dirty="0"/>
              <a:t>entidad</a:t>
            </a:r>
            <a:r>
              <a:rPr lang="en-US" dirty="0"/>
              <a:t> </a:t>
            </a:r>
            <a:r>
              <a:rPr lang="es-CO" dirty="0"/>
              <a:t>relación</a:t>
            </a:r>
          </a:p>
          <a:p>
            <a:r>
              <a:rPr lang="es-CO" dirty="0"/>
              <a:t>Diagrama</a:t>
            </a:r>
            <a:r>
              <a:rPr lang="en-US" dirty="0"/>
              <a:t> de </a:t>
            </a:r>
            <a:r>
              <a:rPr lang="es-CO" dirty="0"/>
              <a:t>casos</a:t>
            </a:r>
            <a:r>
              <a:rPr lang="en-US" dirty="0"/>
              <a:t> de </a:t>
            </a:r>
            <a:r>
              <a:rPr lang="en-US" dirty="0" err="1"/>
              <a:t>uso</a:t>
            </a:r>
            <a:endParaRPr lang="en-US" dirty="0"/>
          </a:p>
          <a:p>
            <a:endParaRPr lang="en-U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68758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0D27-999F-40E6-8C42-CFBE12D2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809" y="169631"/>
            <a:ext cx="7429499" cy="73645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Diseño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 smtClean="0"/>
              <a:t>contexto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18" y="1030777"/>
            <a:ext cx="8324939" cy="572747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5436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0D27-999F-40E6-8C42-CFBE12D2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339" y="224236"/>
            <a:ext cx="7429499" cy="1478570"/>
          </a:xfrm>
        </p:spPr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Diagrama de clases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456B0C-544B-47EC-9B6D-0BCB85EBF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54" y="2249488"/>
            <a:ext cx="6820118" cy="35417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1404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0D27-999F-40E6-8C42-CFBE12D2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73" y="136380"/>
            <a:ext cx="7429499" cy="81127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Diseño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clases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456B0C-544B-47EC-9B6D-0BCB85EBF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28"/>
          <a:stretch/>
        </p:blipFill>
        <p:spPr>
          <a:xfrm>
            <a:off x="673391" y="1196481"/>
            <a:ext cx="7680899" cy="537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2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0D27-999F-40E6-8C42-CFBE12D2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73" y="136380"/>
            <a:ext cx="7429499" cy="81127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Diseño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clases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62" b="30582"/>
          <a:stretch/>
        </p:blipFill>
        <p:spPr>
          <a:xfrm>
            <a:off x="437884" y="1463040"/>
            <a:ext cx="8063706" cy="4389120"/>
          </a:xfrm>
        </p:spPr>
      </p:pic>
    </p:spTree>
    <p:extLst>
      <p:ext uri="{BB962C8B-B14F-4D97-AF65-F5344CB8AC3E}">
        <p14:creationId xmlns:p14="http://schemas.microsoft.com/office/powerpoint/2010/main" val="99828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0D27-999F-40E6-8C42-CFBE12D2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73" y="136380"/>
            <a:ext cx="7429499" cy="81127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Diseño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clases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456B0C-544B-47EC-9B6D-0BCB85EBF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48" t="30329" r="21586"/>
          <a:stretch/>
        </p:blipFill>
        <p:spPr>
          <a:xfrm>
            <a:off x="2384486" y="1088967"/>
            <a:ext cx="4389271" cy="548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0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D391-0056-47C5-A365-5EE25FD6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3808" y="2220816"/>
            <a:ext cx="2622020" cy="1671676"/>
          </a:xfrm>
        </p:spPr>
        <p:txBody>
          <a:bodyPr anchor="b">
            <a:normAutofit/>
          </a:bodyPr>
          <a:lstStyle/>
          <a:p>
            <a:r>
              <a:rPr lang="es-CO" dirty="0"/>
              <a:t>Diagrama de despliegue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808057"/>
            <a:ext cx="506434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C1DC84D0-7B59-4368-AC52-07E52B7B29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41" y="2010872"/>
            <a:ext cx="4584286" cy="2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36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0D27-999F-40E6-8C42-CFBE12D2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72" y="136380"/>
            <a:ext cx="7429499" cy="811271"/>
          </a:xfrm>
        </p:spPr>
        <p:txBody>
          <a:bodyPr>
            <a:noAutofit/>
          </a:bodyPr>
          <a:lstStyle/>
          <a:p>
            <a:r>
              <a:rPr lang="en-US" sz="2800" dirty="0" err="1"/>
              <a:t>Diseño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 err="1"/>
              <a:t>Diagrama</a:t>
            </a:r>
            <a:r>
              <a:rPr lang="en-US" sz="2800" dirty="0"/>
              <a:t> de </a:t>
            </a:r>
            <a:r>
              <a:rPr lang="en-US" sz="2800" dirty="0" err="1" smtClean="0"/>
              <a:t>despliegue</a:t>
            </a:r>
            <a:endParaRPr lang="en-US" sz="2800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1DC84D0-7B59-4368-AC52-07E52B7B29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63" r="74117" b="19793"/>
          <a:stretch/>
        </p:blipFill>
        <p:spPr>
          <a:xfrm>
            <a:off x="1858594" y="1762298"/>
            <a:ext cx="5589987" cy="416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0D27-999F-40E6-8C42-CFBE12D2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72" y="136380"/>
            <a:ext cx="7429499" cy="811271"/>
          </a:xfrm>
        </p:spPr>
        <p:txBody>
          <a:bodyPr>
            <a:noAutofit/>
          </a:bodyPr>
          <a:lstStyle/>
          <a:p>
            <a:r>
              <a:rPr lang="en-US" sz="2800" dirty="0" err="1"/>
              <a:t>Diseño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 err="1"/>
              <a:t>Diagrama</a:t>
            </a:r>
            <a:r>
              <a:rPr lang="en-US" sz="2800" dirty="0"/>
              <a:t> de </a:t>
            </a:r>
            <a:r>
              <a:rPr lang="en-US" sz="2800" dirty="0" err="1" smtClean="0"/>
              <a:t>despliegue</a:t>
            </a:r>
            <a:endParaRPr lang="en-US" sz="2800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1DC84D0-7B59-4368-AC52-07E52B7B29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3" r="30345"/>
          <a:stretch/>
        </p:blipFill>
        <p:spPr>
          <a:xfrm>
            <a:off x="2211184" y="1014154"/>
            <a:ext cx="4555375" cy="556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8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0D27-999F-40E6-8C42-CFBE12D2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72" y="136380"/>
            <a:ext cx="7429499" cy="811271"/>
          </a:xfrm>
        </p:spPr>
        <p:txBody>
          <a:bodyPr>
            <a:noAutofit/>
          </a:bodyPr>
          <a:lstStyle/>
          <a:p>
            <a:r>
              <a:rPr lang="en-US" sz="2800" dirty="0" err="1"/>
              <a:t>Diseño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 err="1"/>
              <a:t>Diagrama</a:t>
            </a:r>
            <a:r>
              <a:rPr lang="en-US" sz="2800" dirty="0"/>
              <a:t> de </a:t>
            </a:r>
            <a:r>
              <a:rPr lang="en-US" sz="2800" dirty="0" err="1" smtClean="0"/>
              <a:t>despliegue</a:t>
            </a:r>
            <a:endParaRPr lang="en-US" sz="2800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1DC84D0-7B59-4368-AC52-07E52B7B29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41" t="18567" r="-106" b="16610"/>
          <a:stretch/>
        </p:blipFill>
        <p:spPr>
          <a:xfrm>
            <a:off x="2709949" y="1271847"/>
            <a:ext cx="3416531" cy="512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Lanzamiento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607820" y="3370640"/>
            <a:ext cx="3857106" cy="120032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MX" dirty="0"/>
              <a:t>El objetivo de este proyecto consiste en desarrollar un software que permita la facturación electrónica para empresas pequeñas (comercio al por menor).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3156537" y="4658399"/>
            <a:ext cx="3329607" cy="147732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s-MX" dirty="0"/>
              <a:t>La necesidad surge gracias al Decreto 2242 de 2015, la DIAN afirma que “busca la masificación en el uso de la factura electrónica en Colombia.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037082" y="2082881"/>
            <a:ext cx="2780109" cy="120032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dirty="0"/>
              <a:t>Este proyecto tiene como finalidad el desarrollo de un software de facturación electrónica. 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5027247" y="2309509"/>
            <a:ext cx="1312593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Descripción 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6870192" y="5162764"/>
            <a:ext cx="1415367" cy="369332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Necesidades 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5992368" y="3629926"/>
            <a:ext cx="1152144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Objetivos </a:t>
            </a:r>
          </a:p>
        </p:txBody>
      </p:sp>
    </p:spTree>
    <p:extLst>
      <p:ext uri="{BB962C8B-B14F-4D97-AF65-F5344CB8AC3E}">
        <p14:creationId xmlns:p14="http://schemas.microsoft.com/office/powerpoint/2010/main" val="3077746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175E8-F4CD-4ADA-8600-66C27FD8A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37" y="2573153"/>
            <a:ext cx="3456263" cy="1478570"/>
          </a:xfrm>
        </p:spPr>
        <p:txBody>
          <a:bodyPr>
            <a:noAutofit/>
          </a:bodyPr>
          <a:lstStyle/>
          <a:p>
            <a:r>
              <a:rPr lang="es-CO" dirty="0"/>
              <a:t>Diagramas de </a:t>
            </a:r>
            <a:br>
              <a:rPr lang="es-CO" dirty="0"/>
            </a:br>
            <a:r>
              <a:rPr lang="es-CO" dirty="0"/>
              <a:t>casos de uso</a:t>
            </a:r>
          </a:p>
        </p:txBody>
      </p:sp>
      <p:pic>
        <p:nvPicPr>
          <p:cNvPr id="4" name="Picture 4" descr="https://raw.githubusercontent.com/imuser97/IngenieriaDeSoftware/master/Documentos/Diagrama%20facturaci%C3%B3n%20electr%C3%B3nica%20v2.png?token=AKDDCXXFLTEB3ZH5K4535DK4YH2KM">
            <a:extLst>
              <a:ext uri="{FF2B5EF4-FFF2-40B4-BE49-F238E27FC236}">
                <a16:creationId xmlns:a16="http://schemas.microsoft.com/office/drawing/2014/main" id="{781838A1-E07C-43E8-A4B7-1B0027BCBD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34062" y="219109"/>
            <a:ext cx="3120705" cy="6419782"/>
          </a:xfrm>
          <a:prstGeom prst="round2DiagRect">
            <a:avLst>
              <a:gd name="adj1" fmla="val 12172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619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0D27-999F-40E6-8C42-CFBE12D2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72" y="136380"/>
            <a:ext cx="7429499" cy="811271"/>
          </a:xfrm>
        </p:spPr>
        <p:txBody>
          <a:bodyPr>
            <a:noAutofit/>
          </a:bodyPr>
          <a:lstStyle/>
          <a:p>
            <a:r>
              <a:rPr lang="en-US" sz="2800" dirty="0" err="1"/>
              <a:t>Diseño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 smtClean="0"/>
              <a:t>MODELO NO RELACIONAL</a:t>
            </a:r>
            <a:endParaRPr lang="en-US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4" y="1845425"/>
            <a:ext cx="7876313" cy="37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7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0D27-999F-40E6-8C42-CFBE12D2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72" y="136380"/>
            <a:ext cx="7429499" cy="811271"/>
          </a:xfrm>
        </p:spPr>
        <p:txBody>
          <a:bodyPr>
            <a:noAutofit/>
          </a:bodyPr>
          <a:lstStyle/>
          <a:p>
            <a:r>
              <a:rPr lang="en-US" sz="2800" dirty="0" err="1"/>
              <a:t>Diseño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 smtClean="0"/>
              <a:t>MODELO NO RELACIONAL</a:t>
            </a:r>
            <a:endParaRPr lang="en-US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80" y="1122218"/>
            <a:ext cx="8543967" cy="537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4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">
            <a:extLst>
              <a:ext uri="{FF2B5EF4-FFF2-40B4-BE49-F238E27FC236}">
                <a16:creationId xmlns:a16="http://schemas.microsoft.com/office/drawing/2014/main" id="{B882E441-FBBB-4BE0-AD21-E7ADF5F6A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9" name="Group 72">
            <a:extLst>
              <a:ext uri="{FF2B5EF4-FFF2-40B4-BE49-F238E27FC236}">
                <a16:creationId xmlns:a16="http://schemas.microsoft.com/office/drawing/2014/main" id="{72A9CFA7-7B9A-4AD7-AB70-C7667C5948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5" y="0"/>
            <a:ext cx="9040414" cy="6858001"/>
            <a:chOff x="-14288" y="0"/>
            <a:chExt cx="12053888" cy="685800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2D181EE-0684-4FB2-A7D1-87DC0D9E37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65F0E1C9-0581-49F0-9914-4BA9274E9FD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921A05EA-3A7D-47C1-AFB8-55355BA8721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09782112-2D7D-4B3E-A1F0-A1C3819AD87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4F9C8459-423F-4B2B-ADBE-439B8610603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286C3962-CCDF-4801-824A-25618CC479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D640D23A-5BDE-4714-8681-936AAC574E2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4F8E92AC-B601-4317-B46F-8ED054DBDE9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0CF7AD71-F8E9-4F13-BBB9-8D3856C982E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32F7368C-4F04-45C5-8243-9E26D8DB112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335A85BC-6E54-4DE0-BB0C-A54BADF2218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E7DFA615-C86D-46F3-9A2D-A66EC25C830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Line 16">
                <a:extLst>
                  <a:ext uri="{FF2B5EF4-FFF2-40B4-BE49-F238E27FC236}">
                    <a16:creationId xmlns:a16="http://schemas.microsoft.com/office/drawing/2014/main" id="{8C9054DF-8242-4F51-AA1F-2C3E578934D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C8597469-1168-4794-BA2D-5D8BDAA7986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0A19C83D-19FF-4041-B0F8-EB49ABD6757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A2794D14-45AE-4C56-893E-1618DE3652E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5B5CB3C0-3FEC-445D-9AE7-B76DC831847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EF87049D-247B-4090-A5FD-72596A49C9E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1D048CEC-518F-4BCB-A350-C0B610161BF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AA6F6866-13D5-468C-84DE-36A4F41BE7E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41E0D740-4AD8-417B-873E-ADFE6632ED4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193D799E-85C6-4E13-94FB-1B1629A17C6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F60165E1-F8F1-4814-B0D9-A1806CE3495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1289F749-6039-4BA9-A27C-DDEA97BAF67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E81B336E-CA05-40DD-A252-78B14265651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27CEA681-1510-4213-A605-0A250A7486A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99A7CF31-4EC7-47B7-9A6B-95A0CFC7971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733E9F48-DD20-413A-A03E-7C7EF1EFC15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AC11C72-708D-4226-83D9-8465847864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A3BDCBC2-F3C9-4322-A19F-92D799BA270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D6499DC4-58DE-4F54-8244-418F53503E5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FF4F0425-C4EA-4063-86D6-BA8336ECCEE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CBF60FB4-6211-4E97-B5B8-32B0997F80F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21925C84-D56D-4B52-874C-AC2783823C5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518070E4-22B7-4742-B08A-1BE99661E57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325D21C8-5AC6-464B-B6C7-1347BEF537D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A17FB258-8D26-45E8-8E81-50E9C1DF862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1F572CD7-AE60-496C-8D34-233853EFBF1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BBFDA56D-E398-47C5-B776-15DD0A9A116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030" name="Rectangle 113">
            <a:extLst>
              <a:ext uri="{FF2B5EF4-FFF2-40B4-BE49-F238E27FC236}">
                <a16:creationId xmlns:a16="http://schemas.microsoft.com/office/drawing/2014/main" id="{6D0460B6-9076-4C49-9BB6-E8D95BFF99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1" name="Group 115">
            <a:extLst>
              <a:ext uri="{FF2B5EF4-FFF2-40B4-BE49-F238E27FC236}">
                <a16:creationId xmlns:a16="http://schemas.microsoft.com/office/drawing/2014/main" id="{A18919FE-8209-4EDB-9032-324A6966AB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710947" cy="5289551"/>
            <a:chOff x="0" y="-1"/>
            <a:chExt cx="2281238" cy="528955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9C5FB100-264B-45AB-9117-EAD922CE1A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2" name="Freeform 6">
              <a:extLst>
                <a:ext uri="{FF2B5EF4-FFF2-40B4-BE49-F238E27FC236}">
                  <a16:creationId xmlns:a16="http://schemas.microsoft.com/office/drawing/2014/main" id="{B33757F5-6841-4A2D-8C2D-CB56E4EB5A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7">
              <a:extLst>
                <a:ext uri="{FF2B5EF4-FFF2-40B4-BE49-F238E27FC236}">
                  <a16:creationId xmlns:a16="http://schemas.microsoft.com/office/drawing/2014/main" id="{FC6141F1-9F53-422A-950F-EE54F397F4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DFCCA9A-1E0C-4C87-88B8-BDA9B4A4B6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1" name="Freeform 9">
              <a:extLst>
                <a:ext uri="{FF2B5EF4-FFF2-40B4-BE49-F238E27FC236}">
                  <a16:creationId xmlns:a16="http://schemas.microsoft.com/office/drawing/2014/main" id="{4E0ADA5D-6616-4E6E-BF17-75DD91E08E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10">
              <a:extLst>
                <a:ext uri="{FF2B5EF4-FFF2-40B4-BE49-F238E27FC236}">
                  <a16:creationId xmlns:a16="http://schemas.microsoft.com/office/drawing/2014/main" id="{BD6F69DE-C61F-4E88-944B-CB90028FC2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1">
              <a:extLst>
                <a:ext uri="{FF2B5EF4-FFF2-40B4-BE49-F238E27FC236}">
                  <a16:creationId xmlns:a16="http://schemas.microsoft.com/office/drawing/2014/main" id="{758E0A94-C53F-49B4-AEF2-32EE837830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2">
              <a:extLst>
                <a:ext uri="{FF2B5EF4-FFF2-40B4-BE49-F238E27FC236}">
                  <a16:creationId xmlns:a16="http://schemas.microsoft.com/office/drawing/2014/main" id="{F4FE0679-8840-40BE-A9B2-4C3A6DB33C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3">
              <a:extLst>
                <a:ext uri="{FF2B5EF4-FFF2-40B4-BE49-F238E27FC236}">
                  <a16:creationId xmlns:a16="http://schemas.microsoft.com/office/drawing/2014/main" id="{222BE2B3-0C57-42CD-A9CD-C2B3967E8E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4">
              <a:extLst>
                <a:ext uri="{FF2B5EF4-FFF2-40B4-BE49-F238E27FC236}">
                  <a16:creationId xmlns:a16="http://schemas.microsoft.com/office/drawing/2014/main" id="{AAE24491-8603-4066-B2CF-09D500ADF7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5">
              <a:extLst>
                <a:ext uri="{FF2B5EF4-FFF2-40B4-BE49-F238E27FC236}">
                  <a16:creationId xmlns:a16="http://schemas.microsoft.com/office/drawing/2014/main" id="{F9EDB742-7FB5-417C-84DF-A1BF789BB5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6">
              <a:extLst>
                <a:ext uri="{FF2B5EF4-FFF2-40B4-BE49-F238E27FC236}">
                  <a16:creationId xmlns:a16="http://schemas.microsoft.com/office/drawing/2014/main" id="{979B62F0-D586-4440-B6EA-A53F8834AD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7">
              <a:extLst>
                <a:ext uri="{FF2B5EF4-FFF2-40B4-BE49-F238E27FC236}">
                  <a16:creationId xmlns:a16="http://schemas.microsoft.com/office/drawing/2014/main" id="{5ED8CFEF-17C9-4E71-BFE9-0178AC4BE3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8">
              <a:extLst>
                <a:ext uri="{FF2B5EF4-FFF2-40B4-BE49-F238E27FC236}">
                  <a16:creationId xmlns:a16="http://schemas.microsoft.com/office/drawing/2014/main" id="{CBAC0276-6BCD-4F32-BFA9-DF6B7D4974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9">
              <a:extLst>
                <a:ext uri="{FF2B5EF4-FFF2-40B4-BE49-F238E27FC236}">
                  <a16:creationId xmlns:a16="http://schemas.microsoft.com/office/drawing/2014/main" id="{66CA7D93-1C6A-4754-AB26-CA64118E04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20">
              <a:extLst>
                <a:ext uri="{FF2B5EF4-FFF2-40B4-BE49-F238E27FC236}">
                  <a16:creationId xmlns:a16="http://schemas.microsoft.com/office/drawing/2014/main" id="{6CF236AF-AFD0-42F5-8A64-722F3A980B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21">
              <a:extLst>
                <a:ext uri="{FF2B5EF4-FFF2-40B4-BE49-F238E27FC236}">
                  <a16:creationId xmlns:a16="http://schemas.microsoft.com/office/drawing/2014/main" id="{EEC5A543-05FE-40E1-8331-A1315BD8C3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4">
              <a:extLst>
                <a:ext uri="{FF2B5EF4-FFF2-40B4-BE49-F238E27FC236}">
                  <a16:creationId xmlns:a16="http://schemas.microsoft.com/office/drawing/2014/main" id="{AB84A170-E65D-4A32-ADFD-959DABC337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5">
              <a:extLst>
                <a:ext uri="{FF2B5EF4-FFF2-40B4-BE49-F238E27FC236}">
                  <a16:creationId xmlns:a16="http://schemas.microsoft.com/office/drawing/2014/main" id="{B73B088D-6B8E-4020-AE59-909055BA6E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6">
              <a:extLst>
                <a:ext uri="{FF2B5EF4-FFF2-40B4-BE49-F238E27FC236}">
                  <a16:creationId xmlns:a16="http://schemas.microsoft.com/office/drawing/2014/main" id="{E1F2737B-00FF-407D-BCEB-0AE92F64E5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7">
              <a:extLst>
                <a:ext uri="{FF2B5EF4-FFF2-40B4-BE49-F238E27FC236}">
                  <a16:creationId xmlns:a16="http://schemas.microsoft.com/office/drawing/2014/main" id="{3C08D638-075E-4A25-9DD9-526AC34500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8">
              <a:extLst>
                <a:ext uri="{FF2B5EF4-FFF2-40B4-BE49-F238E27FC236}">
                  <a16:creationId xmlns:a16="http://schemas.microsoft.com/office/drawing/2014/main" id="{E31F0173-8812-493B-99D9-7E379C9AF3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90D0759E-EAF5-4E45-8E56-F615F5D95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6">
              <a:extLst>
                <a:ext uri="{FF2B5EF4-FFF2-40B4-BE49-F238E27FC236}">
                  <a16:creationId xmlns:a16="http://schemas.microsoft.com/office/drawing/2014/main" id="{0EF7441D-FFC7-4387-931A-32F902894B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7">
              <a:extLst>
                <a:ext uri="{FF2B5EF4-FFF2-40B4-BE49-F238E27FC236}">
                  <a16:creationId xmlns:a16="http://schemas.microsoft.com/office/drawing/2014/main" id="{87A432F5-D6BF-47F4-8BF6-ADF158D20F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38">
              <a:extLst>
                <a:ext uri="{FF2B5EF4-FFF2-40B4-BE49-F238E27FC236}">
                  <a16:creationId xmlns:a16="http://schemas.microsoft.com/office/drawing/2014/main" id="{2EA0EA9D-CE16-41D2-8829-D7DA48BE57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39">
              <a:extLst>
                <a:ext uri="{FF2B5EF4-FFF2-40B4-BE49-F238E27FC236}">
                  <a16:creationId xmlns:a16="http://schemas.microsoft.com/office/drawing/2014/main" id="{DF81ADF5-C884-4AE6-9FF3-FB3BBD8973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40">
              <a:extLst>
                <a:ext uri="{FF2B5EF4-FFF2-40B4-BE49-F238E27FC236}">
                  <a16:creationId xmlns:a16="http://schemas.microsoft.com/office/drawing/2014/main" id="{F5F83D7E-B647-4DBB-9DB4-BF9F165CCA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41">
              <a:extLst>
                <a:ext uri="{FF2B5EF4-FFF2-40B4-BE49-F238E27FC236}">
                  <a16:creationId xmlns:a16="http://schemas.microsoft.com/office/drawing/2014/main" id="{116584A3-F251-4AD0-9B47-612841CFA2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42">
              <a:extLst>
                <a:ext uri="{FF2B5EF4-FFF2-40B4-BE49-F238E27FC236}">
                  <a16:creationId xmlns:a16="http://schemas.microsoft.com/office/drawing/2014/main" id="{76B8443D-9DFB-454E-94C6-5C6EA445D3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43">
              <a:extLst>
                <a:ext uri="{FF2B5EF4-FFF2-40B4-BE49-F238E27FC236}">
                  <a16:creationId xmlns:a16="http://schemas.microsoft.com/office/drawing/2014/main" id="{B85D0ABE-8894-4A4D-9405-8EDC336F7C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44">
              <a:extLst>
                <a:ext uri="{FF2B5EF4-FFF2-40B4-BE49-F238E27FC236}">
                  <a16:creationId xmlns:a16="http://schemas.microsoft.com/office/drawing/2014/main" id="{F8FDC00D-04A0-4778-93A8-15ACDB9660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57">
              <a:extLst>
                <a:ext uri="{FF2B5EF4-FFF2-40B4-BE49-F238E27FC236}">
                  <a16:creationId xmlns:a16="http://schemas.microsoft.com/office/drawing/2014/main" id="{DC88B705-1D52-444A-A216-AECCB6455A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58">
              <a:extLst>
                <a:ext uri="{FF2B5EF4-FFF2-40B4-BE49-F238E27FC236}">
                  <a16:creationId xmlns:a16="http://schemas.microsoft.com/office/drawing/2014/main" id="{56810B47-50F8-43D0-B06F-DE64BBCFC0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52" name="Picture 2">
            <a:extLst>
              <a:ext uri="{FF2B5EF4-FFF2-40B4-BE49-F238E27FC236}">
                <a16:creationId xmlns:a16="http://schemas.microsoft.com/office/drawing/2014/main" id="{ECB4FAF7-DF49-4DC4-B0B0-3808041BEC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Round Diagonal Corner Rectangle 6">
            <a:extLst>
              <a:ext uri="{FF2B5EF4-FFF2-40B4-BE49-F238E27FC236}">
                <a16:creationId xmlns:a16="http://schemas.microsoft.com/office/drawing/2014/main" id="{DB0DE896-2E14-4539-B830-DEC06F6475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8760" y="808057"/>
            <a:ext cx="7028021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raw.githubusercontent.com/imuser97/IngenieriaDeSoftware/master/Documentos/Diagrama%20administrador.png?token=AKDDCXUH2BDY33HU55CIYUK4YH2DA">
            <a:extLst>
              <a:ext uri="{FF2B5EF4-FFF2-40B4-BE49-F238E27FC236}">
                <a16:creationId xmlns:a16="http://schemas.microsoft.com/office/drawing/2014/main" id="{30B2C6C1-B149-4439-8D70-495886DEF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3612" y="1136607"/>
            <a:ext cx="3082387" cy="451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8E2E1D0-99A5-4868-BFF9-6939BDE8DB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721" y="1284580"/>
            <a:ext cx="3211011" cy="428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30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0D27-999F-40E6-8C42-CFBE12D2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72" y="136380"/>
            <a:ext cx="7429499" cy="811271"/>
          </a:xfrm>
        </p:spPr>
        <p:txBody>
          <a:bodyPr>
            <a:noAutofit/>
          </a:bodyPr>
          <a:lstStyle/>
          <a:p>
            <a:r>
              <a:rPr lang="en-US" sz="2800" dirty="0" err="1"/>
              <a:t>Diseño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 err="1" smtClean="0"/>
              <a:t>diagrama</a:t>
            </a:r>
            <a:r>
              <a:rPr lang="en-US" sz="2800" dirty="0" smtClean="0"/>
              <a:t> de </a:t>
            </a:r>
            <a:r>
              <a:rPr lang="en-US" sz="2800" dirty="0" err="1" smtClean="0"/>
              <a:t>casos</a:t>
            </a:r>
            <a:r>
              <a:rPr lang="en-US" sz="2800" dirty="0" smtClean="0"/>
              <a:t> de </a:t>
            </a:r>
            <a:r>
              <a:rPr lang="en-US" sz="2800" dirty="0" err="1" smtClean="0"/>
              <a:t>uso</a:t>
            </a:r>
            <a:endParaRPr lang="en-US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5B16C5-FB3E-4304-8B6F-B095053DD8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" r="3" b="71065"/>
          <a:stretch/>
        </p:blipFill>
        <p:spPr>
          <a:xfrm>
            <a:off x="993367" y="1313411"/>
            <a:ext cx="7020101" cy="4405746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637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0D27-999F-40E6-8C42-CFBE12D2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72" y="136380"/>
            <a:ext cx="7429499" cy="811271"/>
          </a:xfrm>
        </p:spPr>
        <p:txBody>
          <a:bodyPr>
            <a:noAutofit/>
          </a:bodyPr>
          <a:lstStyle/>
          <a:p>
            <a:r>
              <a:rPr lang="en-US" sz="2800" dirty="0" err="1"/>
              <a:t>Diseño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 err="1" smtClean="0"/>
              <a:t>diagrama</a:t>
            </a:r>
            <a:r>
              <a:rPr lang="en-US" sz="2800" dirty="0" smtClean="0"/>
              <a:t> de </a:t>
            </a:r>
            <a:r>
              <a:rPr lang="en-US" sz="2800" dirty="0" err="1" smtClean="0"/>
              <a:t>casos</a:t>
            </a:r>
            <a:r>
              <a:rPr lang="en-US" sz="2800" dirty="0" smtClean="0"/>
              <a:t> de </a:t>
            </a:r>
            <a:r>
              <a:rPr lang="en-US" sz="2800" dirty="0" err="1" smtClean="0"/>
              <a:t>uso</a:t>
            </a:r>
            <a:endParaRPr lang="en-US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5B16C5-FB3E-4304-8B6F-B095053DD8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34" r="3" b="39402"/>
          <a:stretch/>
        </p:blipFill>
        <p:spPr>
          <a:xfrm>
            <a:off x="941321" y="1429788"/>
            <a:ext cx="7352550" cy="4655127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871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0D27-999F-40E6-8C42-CFBE12D2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72" y="136380"/>
            <a:ext cx="7429499" cy="811271"/>
          </a:xfrm>
        </p:spPr>
        <p:txBody>
          <a:bodyPr>
            <a:noAutofit/>
          </a:bodyPr>
          <a:lstStyle/>
          <a:p>
            <a:r>
              <a:rPr lang="en-US" sz="2800" dirty="0" err="1"/>
              <a:t>Diseño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 err="1" smtClean="0"/>
              <a:t>diagrama</a:t>
            </a:r>
            <a:r>
              <a:rPr lang="en-US" sz="2800" dirty="0" smtClean="0"/>
              <a:t> de </a:t>
            </a:r>
            <a:r>
              <a:rPr lang="en-US" sz="2800" dirty="0" err="1" smtClean="0"/>
              <a:t>casos</a:t>
            </a:r>
            <a:r>
              <a:rPr lang="en-US" sz="2800" dirty="0" smtClean="0"/>
              <a:t> de </a:t>
            </a:r>
            <a:r>
              <a:rPr lang="en-US" sz="2800" dirty="0" err="1" smtClean="0"/>
              <a:t>uso</a:t>
            </a:r>
            <a:endParaRPr lang="en-US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5B16C5-FB3E-4304-8B6F-B095053DD8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04" r="3" b="3421"/>
          <a:stretch/>
        </p:blipFill>
        <p:spPr>
          <a:xfrm>
            <a:off x="941321" y="1130531"/>
            <a:ext cx="7352550" cy="5153891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253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0D27-999F-40E6-8C42-CFBE12D2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72" y="136380"/>
            <a:ext cx="7429499" cy="811271"/>
          </a:xfrm>
        </p:spPr>
        <p:txBody>
          <a:bodyPr>
            <a:noAutofit/>
          </a:bodyPr>
          <a:lstStyle/>
          <a:p>
            <a:r>
              <a:rPr lang="en-US" sz="2800" dirty="0" err="1"/>
              <a:t>Diseño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 err="1" smtClean="0"/>
              <a:t>diagrama</a:t>
            </a:r>
            <a:r>
              <a:rPr lang="en-US" sz="2800" dirty="0" smtClean="0"/>
              <a:t> de </a:t>
            </a:r>
            <a:r>
              <a:rPr lang="en-US" sz="2800" dirty="0" err="1" smtClean="0"/>
              <a:t>casos</a:t>
            </a:r>
            <a:r>
              <a:rPr lang="en-US" sz="2800" dirty="0" smtClean="0"/>
              <a:t> de </a:t>
            </a:r>
            <a:r>
              <a:rPr lang="en-US" sz="2800" dirty="0" err="1" smtClean="0"/>
              <a:t>uso</a:t>
            </a:r>
            <a:endParaRPr lang="en-US" sz="2800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8E2E1D0-99A5-4868-BFF9-6939BDE8D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64" y="1054494"/>
            <a:ext cx="7670914" cy="568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2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3174" y="2538757"/>
            <a:ext cx="7429499" cy="1478570"/>
          </a:xfrm>
        </p:spPr>
        <p:txBody>
          <a:bodyPr/>
          <a:lstStyle/>
          <a:p>
            <a:r>
              <a:rPr lang="es-CO" dirty="0"/>
              <a:t>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12649744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0425" y="141316"/>
            <a:ext cx="7429499" cy="764772"/>
          </a:xfrm>
        </p:spPr>
        <p:txBody>
          <a:bodyPr/>
          <a:lstStyle/>
          <a:p>
            <a:r>
              <a:rPr lang="es-CO" dirty="0"/>
              <a:t>Plan de pruebas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515140"/>
              </p:ext>
            </p:extLst>
          </p:nvPr>
        </p:nvGraphicFramePr>
        <p:xfrm>
          <a:off x="890424" y="906089"/>
          <a:ext cx="7580244" cy="5793256"/>
        </p:xfrm>
        <a:graphic>
          <a:graphicData uri="http://schemas.openxmlformats.org/drawingml/2006/table">
            <a:tbl>
              <a:tblPr/>
              <a:tblGrid>
                <a:gridCol w="1480275">
                  <a:extLst>
                    <a:ext uri="{9D8B030D-6E8A-4147-A177-3AD203B41FA5}">
                      <a16:colId xmlns:a16="http://schemas.microsoft.com/office/drawing/2014/main" val="2490533221"/>
                    </a:ext>
                  </a:extLst>
                </a:gridCol>
                <a:gridCol w="1899687">
                  <a:extLst>
                    <a:ext uri="{9D8B030D-6E8A-4147-A177-3AD203B41FA5}">
                      <a16:colId xmlns:a16="http://schemas.microsoft.com/office/drawing/2014/main" val="4023787532"/>
                    </a:ext>
                  </a:extLst>
                </a:gridCol>
                <a:gridCol w="1979868">
                  <a:extLst>
                    <a:ext uri="{9D8B030D-6E8A-4147-A177-3AD203B41FA5}">
                      <a16:colId xmlns:a16="http://schemas.microsoft.com/office/drawing/2014/main" val="3857777176"/>
                    </a:ext>
                  </a:extLst>
                </a:gridCol>
                <a:gridCol w="2220414">
                  <a:extLst>
                    <a:ext uri="{9D8B030D-6E8A-4147-A177-3AD203B41FA5}">
                      <a16:colId xmlns:a16="http://schemas.microsoft.com/office/drawing/2014/main" val="85215248"/>
                    </a:ext>
                  </a:extLst>
                </a:gridCol>
              </a:tblGrid>
              <a:tr h="223230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</a:t>
                      </a:r>
                    </a:p>
                  </a:txBody>
                  <a:tcPr marL="6347" marR="6347" marT="63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Prueba/Fase</a:t>
                      </a:r>
                    </a:p>
                  </a:txBody>
                  <a:tcPr marL="6347" marR="6347" marT="63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Problemas</a:t>
                      </a:r>
                    </a:p>
                  </a:txBody>
                  <a:tcPr marL="6347" marR="6347" marT="63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Comentarios</a:t>
                      </a:r>
                    </a:p>
                  </a:txBody>
                  <a:tcPr marL="6347" marR="6347" marT="63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48046"/>
                  </a:ext>
                </a:extLst>
              </a:tr>
              <a:tr h="600486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29/05/2019</a:t>
                      </a:r>
                    </a:p>
                  </a:txBody>
                  <a:tcPr marL="6347" marR="6347" marT="63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Login</a:t>
                      </a: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cajero</a:t>
                      </a:r>
                    </a:p>
                  </a:txBody>
                  <a:tcPr marL="6347" marR="6347" marT="63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 problemas</a:t>
                      </a:r>
                    </a:p>
                  </a:txBody>
                  <a:tcPr marL="6347" marR="6347" marT="63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Identifica el correo de cajero y logea como cajero</a:t>
                      </a:r>
                    </a:p>
                  </a:txBody>
                  <a:tcPr marL="6347" marR="6347" marT="63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913464"/>
                  </a:ext>
                </a:extLst>
              </a:tr>
              <a:tr h="1035321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29/05/2019</a:t>
                      </a:r>
                    </a:p>
                  </a:txBody>
                  <a:tcPr marL="6347" marR="6347" marT="63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Login</a:t>
                      </a: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administrador</a:t>
                      </a:r>
                    </a:p>
                  </a:txBody>
                  <a:tcPr marL="6347" marR="6347" marT="63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 problemas</a:t>
                      </a:r>
                    </a:p>
                  </a:txBody>
                  <a:tcPr marL="6347" marR="6347" marT="63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Identifica el correo de administrador y logea como administrador</a:t>
                      </a:r>
                    </a:p>
                  </a:txBody>
                  <a:tcPr marL="6347" marR="6347" marT="63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247942"/>
                  </a:ext>
                </a:extLst>
              </a:tr>
              <a:tr h="1035321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29/05/2019</a:t>
                      </a:r>
                    </a:p>
                  </a:txBody>
                  <a:tcPr marL="6347" marR="6347" marT="63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Registro factura</a:t>
                      </a:r>
                    </a:p>
                  </a:txBody>
                  <a:tcPr marL="6347" marR="6347" marT="63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 problemas</a:t>
                      </a:r>
                    </a:p>
                  </a:txBody>
                  <a:tcPr marL="6347" marR="6347" marT="63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Registra exitosamente la factura en la base de datos de firebase</a:t>
                      </a:r>
                    </a:p>
                  </a:txBody>
                  <a:tcPr marL="6347" marR="6347" marT="63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772657"/>
                  </a:ext>
                </a:extLst>
              </a:tr>
              <a:tr h="828257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29/05/2019</a:t>
                      </a:r>
                    </a:p>
                  </a:txBody>
                  <a:tcPr marL="6347" marR="6347" marT="63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Consultar facturas del día</a:t>
                      </a:r>
                    </a:p>
                  </a:txBody>
                  <a:tcPr marL="6347" marR="6347" marT="63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 problemas</a:t>
                      </a:r>
                    </a:p>
                  </a:txBody>
                  <a:tcPr marL="6347" marR="6347" marT="63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 aplicación muestra exitosamente las facturas del día</a:t>
                      </a:r>
                    </a:p>
                  </a:txBody>
                  <a:tcPr marL="6347" marR="6347" marT="63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822266"/>
                  </a:ext>
                </a:extLst>
              </a:tr>
              <a:tr h="828257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29/05/2019</a:t>
                      </a:r>
                    </a:p>
                  </a:txBody>
                  <a:tcPr marL="6347" marR="6347" marT="63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Consultar facturas del mes</a:t>
                      </a:r>
                    </a:p>
                  </a:txBody>
                  <a:tcPr marL="6347" marR="6347" marT="63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 problemas</a:t>
                      </a:r>
                    </a:p>
                  </a:txBody>
                  <a:tcPr marL="6347" marR="6347" marT="63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 aplicación muestra exitosamente las facturas del mes</a:t>
                      </a:r>
                    </a:p>
                  </a:txBody>
                  <a:tcPr marL="6347" marR="6347" marT="63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269361"/>
                  </a:ext>
                </a:extLst>
              </a:tr>
              <a:tr h="1242384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30/05/2019</a:t>
                      </a:r>
                    </a:p>
                  </a:txBody>
                  <a:tcPr marL="6347" marR="6347" marT="63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Consultar IVA facturas</a:t>
                      </a:r>
                    </a:p>
                  </a:txBody>
                  <a:tcPr marL="6347" marR="6347" marT="63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Presenta problemas al mostrar las facturas del mes en la aplicación</a:t>
                      </a:r>
                    </a:p>
                  </a:txBody>
                  <a:tcPr marL="6347" marR="6347" marT="63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 aplicación no muestra el IVA </a:t>
                      </a:r>
                    </a:p>
                  </a:txBody>
                  <a:tcPr marL="6347" marR="6347" marT="63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245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30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490881" y="956197"/>
            <a:ext cx="4189286" cy="58477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s-CO" sz="3200" dirty="0"/>
              <a:t>Diagrama de contexto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575" y="1837530"/>
            <a:ext cx="6049899" cy="4162267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07647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6057" y="91440"/>
            <a:ext cx="7429499" cy="1124744"/>
          </a:xfrm>
        </p:spPr>
        <p:txBody>
          <a:bodyPr/>
          <a:lstStyle/>
          <a:p>
            <a:r>
              <a:rPr lang="es-CO" dirty="0"/>
              <a:t>Propuesta de mejoramiento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565461"/>
              </p:ext>
            </p:extLst>
          </p:nvPr>
        </p:nvGraphicFramePr>
        <p:xfrm>
          <a:off x="960579" y="1404851"/>
          <a:ext cx="7220457" cy="5303265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2013404">
                  <a:extLst>
                    <a:ext uri="{9D8B030D-6E8A-4147-A177-3AD203B41FA5}">
                      <a16:colId xmlns:a16="http://schemas.microsoft.com/office/drawing/2014/main" val="322681260"/>
                    </a:ext>
                  </a:extLst>
                </a:gridCol>
                <a:gridCol w="1027265">
                  <a:extLst>
                    <a:ext uri="{9D8B030D-6E8A-4147-A177-3AD203B41FA5}">
                      <a16:colId xmlns:a16="http://schemas.microsoft.com/office/drawing/2014/main" val="1567891696"/>
                    </a:ext>
                  </a:extLst>
                </a:gridCol>
                <a:gridCol w="4179788">
                  <a:extLst>
                    <a:ext uri="{9D8B030D-6E8A-4147-A177-3AD203B41FA5}">
                      <a16:colId xmlns:a16="http://schemas.microsoft.com/office/drawing/2014/main" val="945001766"/>
                    </a:ext>
                  </a:extLst>
                </a:gridCol>
              </a:tblGrid>
              <a:tr h="368740">
                <a:tc gridSpan="3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CO" sz="1600" dirty="0">
                          <a:effectLst/>
                        </a:rPr>
                        <a:t>Condiciones de mejora de los roles para el ciclo </a:t>
                      </a:r>
                      <a:r>
                        <a:rPr lang="es-CO" sz="1600" dirty="0" err="1" smtClean="0">
                          <a:effectLst/>
                        </a:rPr>
                        <a:t>IIl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726116"/>
                  </a:ext>
                </a:extLst>
              </a:tr>
              <a:tr h="53032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Rol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Encargado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Aspectos de mejora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1413232"/>
                  </a:ext>
                </a:extLst>
              </a:tr>
              <a:tr h="106065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Líder del equipo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Camilo Cepeda</a:t>
                      </a:r>
                      <a:endParaRPr lang="es-ES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MX" sz="1600" dirty="0">
                          <a:effectLst/>
                        </a:rPr>
                        <a:t>Se debe mejorar la planificación de las reuniones </a:t>
                      </a:r>
                      <a:r>
                        <a:rPr lang="es-MX" sz="1600" dirty="0" smtClean="0">
                          <a:effectLst/>
                        </a:rPr>
                        <a:t>del equipo,</a:t>
                      </a:r>
                      <a:r>
                        <a:rPr lang="es-MX" sz="1600" baseline="0" dirty="0" smtClean="0">
                          <a:effectLst/>
                        </a:rPr>
                        <a:t> además involucrarse mas con los aspectos de motivación</a:t>
                      </a:r>
                      <a:r>
                        <a:rPr lang="es-MX" sz="1600" dirty="0" smtClean="0">
                          <a:effectLst/>
                        </a:rPr>
                        <a:t>.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1608538"/>
                  </a:ext>
                </a:extLst>
              </a:tr>
              <a:tr h="911501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Administrador de desarrollo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effectLst/>
                        </a:rPr>
                        <a:t>Daniela Cepeda</a:t>
                      </a:r>
                      <a:endParaRPr lang="es-ES" sz="1600" dirty="0">
                        <a:effectLst/>
                      </a:endParaRPr>
                    </a:p>
                    <a:p>
                      <a:pPr algn="ctr">
                        <a:spcAft>
                          <a:spcPts val="600"/>
                        </a:spcAft>
                      </a:pP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MX" sz="1600" dirty="0" smtClean="0">
                          <a:effectLst/>
                        </a:rPr>
                        <a:t>Tener</a:t>
                      </a:r>
                      <a:r>
                        <a:rPr lang="es-MX" sz="1600" baseline="0" dirty="0" smtClean="0">
                          <a:effectLst/>
                        </a:rPr>
                        <a:t> más encuentra las fechas de entrega y apoyar mas al equipo en  el proceso de desarrollo</a:t>
                      </a:r>
                      <a:r>
                        <a:rPr lang="es-MX" sz="1600" dirty="0" smtClean="0">
                          <a:effectLst/>
                        </a:rPr>
                        <a:t>.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285415"/>
                  </a:ext>
                </a:extLst>
              </a:tr>
              <a:tr h="1106222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Administrador de planeación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 smtClean="0">
                          <a:effectLst/>
                        </a:rPr>
                        <a:t>Cristian Triana</a:t>
                      </a:r>
                      <a:endParaRPr lang="es-CO" sz="1800" dirty="0">
                        <a:effectLst/>
                      </a:endParaRPr>
                    </a:p>
                    <a:p>
                      <a:pPr algn="ctr">
                        <a:spcAft>
                          <a:spcPts val="600"/>
                        </a:spcAft>
                      </a:pP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Planificar con mayor antelación las reuniones y estimar con mayor exactitud los tiempos de entrega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0395213"/>
                  </a:ext>
                </a:extLst>
              </a:tr>
              <a:tr h="1325819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Administrador de calidad y Administrador de soporte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effectLst/>
                        </a:rPr>
                        <a:t>Carlos</a:t>
                      </a:r>
                      <a:r>
                        <a:rPr lang="es-ES" sz="1600" baseline="0" dirty="0" smtClean="0">
                          <a:effectLst/>
                        </a:rPr>
                        <a:t> Quijano</a:t>
                      </a:r>
                      <a:endParaRPr lang="es-ES" sz="1600" dirty="0">
                        <a:effectLst/>
                      </a:endParaRPr>
                    </a:p>
                    <a:p>
                      <a:pPr algn="ctr">
                        <a:spcAft>
                          <a:spcPts val="600"/>
                        </a:spcAft>
                      </a:pP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MX" sz="16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Como</a:t>
                      </a:r>
                      <a:r>
                        <a:rPr lang="es-MX" sz="16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administrador de la calidad debo estar mas atento a que cada uno de los artefactos producidos en el ciclo cuenten con altos estándares para el buen desarrollo del producto.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840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36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45911"/>
              </p:ext>
            </p:extLst>
          </p:nvPr>
        </p:nvGraphicFramePr>
        <p:xfrm>
          <a:off x="941007" y="1859344"/>
          <a:ext cx="7532433" cy="43027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510811">
                  <a:extLst>
                    <a:ext uri="{9D8B030D-6E8A-4147-A177-3AD203B41FA5}">
                      <a16:colId xmlns:a16="http://schemas.microsoft.com/office/drawing/2014/main" val="2884413522"/>
                    </a:ext>
                  </a:extLst>
                </a:gridCol>
                <a:gridCol w="2510811">
                  <a:extLst>
                    <a:ext uri="{9D8B030D-6E8A-4147-A177-3AD203B41FA5}">
                      <a16:colId xmlns:a16="http://schemas.microsoft.com/office/drawing/2014/main" val="4207326716"/>
                    </a:ext>
                  </a:extLst>
                </a:gridCol>
                <a:gridCol w="2510811">
                  <a:extLst>
                    <a:ext uri="{9D8B030D-6E8A-4147-A177-3AD203B41FA5}">
                      <a16:colId xmlns:a16="http://schemas.microsoft.com/office/drawing/2014/main" val="1039792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Rol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Objetivo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4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Carlos Quijano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Líder de proyecto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otivar y dirigir al equipo.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933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Cristian Triana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Gestor de desarrollo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Dirigir los requerimientos, diseños</a:t>
                      </a:r>
                      <a:r>
                        <a:rPr lang="es-MX" baseline="0" dirty="0"/>
                        <a:t> y</a:t>
                      </a:r>
                      <a:r>
                        <a:rPr lang="es-MX" dirty="0"/>
                        <a:t> desarrollo</a:t>
                      </a:r>
                      <a:r>
                        <a:rPr lang="es-MX" baseline="0" dirty="0"/>
                        <a:t> de software.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24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Daniela Cepeda</a:t>
                      </a:r>
                      <a:endParaRPr lang="es-CO" dirty="0"/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Gestor de la planificación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Guiar y planificar las tareas que surjan en el proceso de desarrollo del proyecto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215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Camilo Cepeda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Gestor de calidad/Administrador de soporte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Asegurar que el equipo de desarrollo cumpla con los estándares de calidad propuestos.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423780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2396839" y="695896"/>
            <a:ext cx="4620767" cy="58477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s-CO" sz="3200" dirty="0"/>
              <a:t>Roles del equipo y metas </a:t>
            </a:r>
          </a:p>
        </p:txBody>
      </p:sp>
    </p:spTree>
    <p:extLst>
      <p:ext uri="{BB962C8B-B14F-4D97-AF65-F5344CB8AC3E}">
        <p14:creationId xmlns:p14="http://schemas.microsoft.com/office/powerpoint/2010/main" val="857710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Estrategia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283458" y="1699200"/>
            <a:ext cx="4061126" cy="12003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dirty="0"/>
              <a:t>La dinámica consiste en desarrollar las fases planteadas con la metodología TSP, además utilizaremos Ionic como principal herramienta de desarrollo.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5161026" y="3148612"/>
            <a:ext cx="2777156" cy="175432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s-CO" b="1" dirty="0"/>
              <a:t>Administrador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Consultar factura.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Consultar el IVA las facturas de la semana.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Editar la factura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Eliminar una factura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161026" y="4902299"/>
            <a:ext cx="2777156" cy="147732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s-CO" b="1" dirty="0"/>
              <a:t>Vendedor</a:t>
            </a:r>
            <a:endParaRPr lang="es-CO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Crear la factura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Consultar factura.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Enviar factura al servidor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2673858" y="4902299"/>
            <a:ext cx="2487168" cy="147732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s-CO" b="1" dirty="0"/>
              <a:t>DIAN</a:t>
            </a:r>
            <a:r>
              <a:rPr lang="es-CO" dirty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Consultar IVA total de las facturas enviadas.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Recibir factura.</a:t>
            </a:r>
          </a:p>
          <a:p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2673858" y="3148612"/>
            <a:ext cx="2487168" cy="175432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s-CO" b="1" dirty="0"/>
              <a:t>Cliente: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Consultar factura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856060" y="4332105"/>
            <a:ext cx="1655492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Funcionalidades 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807345" y="2114698"/>
            <a:ext cx="1070276" cy="3693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Dinámica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6235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803217"/>
              </p:ext>
            </p:extLst>
          </p:nvPr>
        </p:nvGraphicFramePr>
        <p:xfrm>
          <a:off x="795100" y="1997300"/>
          <a:ext cx="7973567" cy="4078284"/>
        </p:xfrm>
        <a:graphic>
          <a:graphicData uri="http://schemas.openxmlformats.org/drawingml/2006/table">
            <a:tbl>
              <a:tblPr firstRow="1" firstCol="1" bandRow="1">
                <a:tableStyleId>{74C1A8A3-306A-4EB7-A6B1-4F7E0EB9C5D6}</a:tableStyleId>
              </a:tblPr>
              <a:tblGrid>
                <a:gridCol w="1237598">
                  <a:extLst>
                    <a:ext uri="{9D8B030D-6E8A-4147-A177-3AD203B41FA5}">
                      <a16:colId xmlns:a16="http://schemas.microsoft.com/office/drawing/2014/main" val="3662838328"/>
                    </a:ext>
                  </a:extLst>
                </a:gridCol>
                <a:gridCol w="1237598">
                  <a:extLst>
                    <a:ext uri="{9D8B030D-6E8A-4147-A177-3AD203B41FA5}">
                      <a16:colId xmlns:a16="http://schemas.microsoft.com/office/drawing/2014/main" val="116943442"/>
                    </a:ext>
                  </a:extLst>
                </a:gridCol>
                <a:gridCol w="1236624">
                  <a:extLst>
                    <a:ext uri="{9D8B030D-6E8A-4147-A177-3AD203B41FA5}">
                      <a16:colId xmlns:a16="http://schemas.microsoft.com/office/drawing/2014/main" val="1383436363"/>
                    </a:ext>
                  </a:extLst>
                </a:gridCol>
                <a:gridCol w="1184248">
                  <a:extLst>
                    <a:ext uri="{9D8B030D-6E8A-4147-A177-3AD203B41FA5}">
                      <a16:colId xmlns:a16="http://schemas.microsoft.com/office/drawing/2014/main" val="3630340521"/>
                    </a:ext>
                  </a:extLst>
                </a:gridCol>
                <a:gridCol w="1153211">
                  <a:extLst>
                    <a:ext uri="{9D8B030D-6E8A-4147-A177-3AD203B41FA5}">
                      <a16:colId xmlns:a16="http://schemas.microsoft.com/office/drawing/2014/main" val="483263293"/>
                    </a:ext>
                  </a:extLst>
                </a:gridCol>
                <a:gridCol w="962144">
                  <a:extLst>
                    <a:ext uri="{9D8B030D-6E8A-4147-A177-3AD203B41FA5}">
                      <a16:colId xmlns:a16="http://schemas.microsoft.com/office/drawing/2014/main" val="802107032"/>
                    </a:ext>
                  </a:extLst>
                </a:gridCol>
                <a:gridCol w="962144">
                  <a:extLst>
                    <a:ext uri="{9D8B030D-6E8A-4147-A177-3AD203B41FA5}">
                      <a16:colId xmlns:a16="http://schemas.microsoft.com/office/drawing/2014/main" val="1611632072"/>
                    </a:ext>
                  </a:extLst>
                </a:gridCol>
              </a:tblGrid>
              <a:tr h="237796">
                <a:tc rowSpan="2"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FUNCION</a:t>
                      </a:r>
                    </a:p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 gridSpan="3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LOC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HORAS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606317"/>
                  </a:ext>
                </a:extLst>
              </a:tr>
              <a:tr h="43936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Ciclo 1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Ciclo 2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Ciclo3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Ciclo 1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Ciclo 2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Ciclo 3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867748828"/>
                  </a:ext>
                </a:extLst>
              </a:tr>
              <a:tr h="439360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Consultar factura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40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5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4008974119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Crear factura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No aplica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50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6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2318343447"/>
                  </a:ext>
                </a:extLst>
              </a:tr>
              <a:tr h="585814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Enviar factura al servidor  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No aplica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90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10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3984136389"/>
                  </a:ext>
                </a:extLst>
              </a:tr>
              <a:tr h="659041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Cambiar estado factura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45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6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1383067017"/>
                  </a:ext>
                </a:extLst>
              </a:tr>
              <a:tr h="292907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Consultar IVA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No aplica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20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3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3734555358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Editar factura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No aplica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60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7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2283005910"/>
                  </a:ext>
                </a:extLst>
              </a:tr>
              <a:tr h="146453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Login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No aplica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                80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9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3177747782"/>
                  </a:ext>
                </a:extLst>
              </a:tr>
              <a:tr h="146453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Total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No aplica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190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195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23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23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1321908766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3473938" y="820917"/>
            <a:ext cx="1901952" cy="58477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s-CO" sz="3200" dirty="0"/>
              <a:t>Estimación</a:t>
            </a:r>
          </a:p>
        </p:txBody>
      </p:sp>
    </p:spTree>
    <p:extLst>
      <p:ext uri="{BB962C8B-B14F-4D97-AF65-F5344CB8AC3E}">
        <p14:creationId xmlns:p14="http://schemas.microsoft.com/office/powerpoint/2010/main" val="314379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s-CO"/>
              <a:t>Planificación del proyecto</a:t>
            </a:r>
            <a:endParaRPr lang="es-CO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A003248E-E70C-4C53-BFC2-BF6EF4A6938B}"/>
              </a:ext>
            </a:extLst>
          </p:cNvPr>
          <p:cNvSpPr txBox="1">
            <a:spLocks/>
          </p:cNvSpPr>
          <p:nvPr/>
        </p:nvSpPr>
        <p:spPr>
          <a:xfrm>
            <a:off x="1683027" y="2097088"/>
            <a:ext cx="6175512" cy="4303712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MX"/>
              <a:t>Gestor de desarrollo</a:t>
            </a:r>
            <a:br>
              <a:rPr lang="es-MX"/>
            </a:br>
            <a:r>
              <a:rPr lang="es-MX"/>
              <a:t>* Gestiona el desarrollo del software.</a:t>
            </a:r>
            <a:br>
              <a:rPr lang="es-MX"/>
            </a:br>
            <a:r>
              <a:rPr lang="es-MX"/>
              <a:t>* Revisa los requerimientos y el diseño del software.</a:t>
            </a:r>
          </a:p>
          <a:p>
            <a:pPr>
              <a:buFontTx/>
              <a:buChar char="-"/>
            </a:pPr>
            <a:r>
              <a:rPr lang="es-MX"/>
              <a:t>Líder de proyecto</a:t>
            </a:r>
            <a:br>
              <a:rPr lang="es-MX"/>
            </a:br>
            <a:r>
              <a:rPr lang="es-MX"/>
              <a:t>* Asigna las tareas a los stakeholders.</a:t>
            </a:r>
            <a:br>
              <a:rPr lang="es-MX"/>
            </a:br>
            <a:r>
              <a:rPr lang="es-MX"/>
              <a:t>* Dirige las reuniones.</a:t>
            </a:r>
          </a:p>
          <a:p>
            <a:pPr>
              <a:buFontTx/>
              <a:buChar char="-"/>
            </a:pPr>
            <a:r>
              <a:rPr lang="es-MX"/>
              <a:t>Gestor de calidad</a:t>
            </a:r>
            <a:br>
              <a:rPr lang="es-MX"/>
            </a:br>
            <a:r>
              <a:rPr lang="es-MX"/>
              <a:t>* Asegura la calidad en cada fase del proyecto.</a:t>
            </a:r>
            <a:br>
              <a:rPr lang="es-MX"/>
            </a:br>
            <a:r>
              <a:rPr lang="es-MX"/>
              <a:t>* Gestiona el almacenamiento y versionamiento de los artefactos.</a:t>
            </a:r>
          </a:p>
          <a:p>
            <a:pPr>
              <a:buFontTx/>
              <a:buChar char="-"/>
            </a:pPr>
            <a:r>
              <a:rPr lang="es-MX"/>
              <a:t>Gestor de planificación</a:t>
            </a:r>
            <a:br>
              <a:rPr lang="es-MX"/>
            </a:br>
            <a:r>
              <a:rPr lang="es-MX"/>
              <a:t>* Se asegura que se cumpla con la planeación del equipo.</a:t>
            </a:r>
            <a:r>
              <a:rPr lang="es-CO"/>
              <a:t/>
            </a:r>
            <a:br>
              <a:rPr lang="es-CO"/>
            </a:br>
            <a:r>
              <a:rPr lang="es-CO"/>
              <a:t>* Asigna las reuniones para el avance del proyecto.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02423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FA05-D435-45AB-B6E7-56B075816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Cronograma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97F3A5-F1C6-48FC-974D-70090DBD4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087203"/>
              </p:ext>
            </p:extLst>
          </p:nvPr>
        </p:nvGraphicFramePr>
        <p:xfrm>
          <a:off x="855663" y="2097088"/>
          <a:ext cx="7429499" cy="4142402"/>
        </p:xfrm>
        <a:graphic>
          <a:graphicData uri="http://schemas.openxmlformats.org/drawingml/2006/table">
            <a:tbl>
              <a:tblPr/>
              <a:tblGrid>
                <a:gridCol w="717521">
                  <a:extLst>
                    <a:ext uri="{9D8B030D-6E8A-4147-A177-3AD203B41FA5}">
                      <a16:colId xmlns:a16="http://schemas.microsoft.com/office/drawing/2014/main" val="3604179400"/>
                    </a:ext>
                  </a:extLst>
                </a:gridCol>
                <a:gridCol w="1916018">
                  <a:extLst>
                    <a:ext uri="{9D8B030D-6E8A-4147-A177-3AD203B41FA5}">
                      <a16:colId xmlns:a16="http://schemas.microsoft.com/office/drawing/2014/main" val="3437345109"/>
                    </a:ext>
                  </a:extLst>
                </a:gridCol>
                <a:gridCol w="554292">
                  <a:extLst>
                    <a:ext uri="{9D8B030D-6E8A-4147-A177-3AD203B41FA5}">
                      <a16:colId xmlns:a16="http://schemas.microsoft.com/office/drawing/2014/main" val="2662403489"/>
                    </a:ext>
                  </a:extLst>
                </a:gridCol>
                <a:gridCol w="456940">
                  <a:extLst>
                    <a:ext uri="{9D8B030D-6E8A-4147-A177-3AD203B41FA5}">
                      <a16:colId xmlns:a16="http://schemas.microsoft.com/office/drawing/2014/main" val="3765437011"/>
                    </a:ext>
                  </a:extLst>
                </a:gridCol>
                <a:gridCol w="473091">
                  <a:extLst>
                    <a:ext uri="{9D8B030D-6E8A-4147-A177-3AD203B41FA5}">
                      <a16:colId xmlns:a16="http://schemas.microsoft.com/office/drawing/2014/main" val="499208853"/>
                    </a:ext>
                  </a:extLst>
                </a:gridCol>
                <a:gridCol w="473091">
                  <a:extLst>
                    <a:ext uri="{9D8B030D-6E8A-4147-A177-3AD203B41FA5}">
                      <a16:colId xmlns:a16="http://schemas.microsoft.com/office/drawing/2014/main" val="4017069474"/>
                    </a:ext>
                  </a:extLst>
                </a:gridCol>
                <a:gridCol w="473091">
                  <a:extLst>
                    <a:ext uri="{9D8B030D-6E8A-4147-A177-3AD203B41FA5}">
                      <a16:colId xmlns:a16="http://schemas.microsoft.com/office/drawing/2014/main" val="2791775140"/>
                    </a:ext>
                  </a:extLst>
                </a:gridCol>
                <a:gridCol w="473091">
                  <a:extLst>
                    <a:ext uri="{9D8B030D-6E8A-4147-A177-3AD203B41FA5}">
                      <a16:colId xmlns:a16="http://schemas.microsoft.com/office/drawing/2014/main" val="2479387846"/>
                    </a:ext>
                  </a:extLst>
                </a:gridCol>
                <a:gridCol w="473091">
                  <a:extLst>
                    <a:ext uri="{9D8B030D-6E8A-4147-A177-3AD203B41FA5}">
                      <a16:colId xmlns:a16="http://schemas.microsoft.com/office/drawing/2014/main" val="3563148651"/>
                    </a:ext>
                  </a:extLst>
                </a:gridCol>
                <a:gridCol w="473091">
                  <a:extLst>
                    <a:ext uri="{9D8B030D-6E8A-4147-A177-3AD203B41FA5}">
                      <a16:colId xmlns:a16="http://schemas.microsoft.com/office/drawing/2014/main" val="2112481354"/>
                    </a:ext>
                  </a:extLst>
                </a:gridCol>
                <a:gridCol w="473091">
                  <a:extLst>
                    <a:ext uri="{9D8B030D-6E8A-4147-A177-3AD203B41FA5}">
                      <a16:colId xmlns:a16="http://schemas.microsoft.com/office/drawing/2014/main" val="666844000"/>
                    </a:ext>
                  </a:extLst>
                </a:gridCol>
                <a:gridCol w="473091">
                  <a:extLst>
                    <a:ext uri="{9D8B030D-6E8A-4147-A177-3AD203B41FA5}">
                      <a16:colId xmlns:a16="http://schemas.microsoft.com/office/drawing/2014/main" val="2915727696"/>
                    </a:ext>
                  </a:extLst>
                </a:gridCol>
              </a:tblGrid>
              <a:tr h="225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Fases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Actividad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Responsable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1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2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3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4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5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6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7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8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9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411700"/>
                  </a:ext>
                </a:extLst>
              </a:tr>
              <a:tr h="22515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Requerimientos</a:t>
                      </a:r>
                    </a:p>
                  </a:txBody>
                  <a:tcPr marL="5915" marR="5915" marT="5915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realizan entrevistas con el cliente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rowSpan="18">
                  <a:txBody>
                    <a:bodyPr/>
                    <a:lstStyle/>
                    <a:p>
                      <a:pPr algn="ctr" fontAlgn="ctr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Todo el equipo de desarrollo</a:t>
                      </a:r>
                    </a:p>
                  </a:txBody>
                  <a:tcPr marL="5915" marR="5915" marT="5915" marB="0" vert="vert27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8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Descanso por semana santa</a:t>
                      </a:r>
                    </a:p>
                  </a:txBody>
                  <a:tcPr marL="5915" marR="5915" marT="5915" marB="0" vert="vert27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060513"/>
                  </a:ext>
                </a:extLst>
              </a:tr>
              <a:tr h="2606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realizan encuestas a los usuarios finales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391447"/>
                  </a:ext>
                </a:extLst>
              </a:tr>
              <a:tr h="541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s-E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55666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especifican los requerimientos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541592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hace inspección de los requerimientos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585869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diseña un plan de pruebas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366816"/>
                  </a:ext>
                </a:extLst>
              </a:tr>
              <a:tr h="22515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Diseño</a:t>
                      </a:r>
                    </a:p>
                  </a:txBody>
                  <a:tcPr marL="5915" marR="5915" marT="5915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crea diseño de alto nivel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745787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especifica e inspecciona el diseño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701618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verificara la integración de los componentes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148176"/>
                  </a:ext>
                </a:extLst>
              </a:tr>
              <a:tr h="22515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Implementacion</a:t>
                      </a:r>
                    </a:p>
                  </a:txBody>
                  <a:tcPr marL="5915" marR="5915" marT="5915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crea diseño detallado de los módulos y unidades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847235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revisa el dieño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001830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convierte el diseño a código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661196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inspecciona el código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269121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compilan y prueban los módulos y unidades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321556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analiza la calidad de módulos y unidades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87851"/>
                  </a:ext>
                </a:extLst>
              </a:tr>
              <a:tr h="22515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Pruebas</a:t>
                      </a:r>
                    </a:p>
                  </a:txBody>
                  <a:tcPr marL="5915" marR="5915" marT="5915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construye e integra el sistema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627349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llevan a cabo las pruebas al sistema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997624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crea la documentación para el usuario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1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29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1241</Words>
  <Application>Microsoft Office PowerPoint</Application>
  <PresentationFormat>Presentación en pantalla (4:3)</PresentationFormat>
  <Paragraphs>611</Paragraphs>
  <Slides>40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6" baseType="lpstr">
      <vt:lpstr>Arial</vt:lpstr>
      <vt:lpstr>Calibri</vt:lpstr>
      <vt:lpstr>Times New Roman</vt:lpstr>
      <vt:lpstr>Trebuchet MS</vt:lpstr>
      <vt:lpstr>Tw Cen MT</vt:lpstr>
      <vt:lpstr>Circuito</vt:lpstr>
      <vt:lpstr>  APLICATIVO PARA FACTURACIÓN ELECTRONICA Identificación del equipo  Integrantes Daniela cepeda, Carlos Quijano, camilo cepeda, Cristian Triana.</vt:lpstr>
      <vt:lpstr>Contenido</vt:lpstr>
      <vt:lpstr>Lanzamiento</vt:lpstr>
      <vt:lpstr>Presentación de PowerPoint</vt:lpstr>
      <vt:lpstr>Presentación de PowerPoint</vt:lpstr>
      <vt:lpstr>Estrategia</vt:lpstr>
      <vt:lpstr>Presentación de PowerPoint</vt:lpstr>
      <vt:lpstr>Planificación del proyecto</vt:lpstr>
      <vt:lpstr>Cronograma</vt:lpstr>
      <vt:lpstr>Cronograma</vt:lpstr>
      <vt:lpstr>Cronograma</vt:lpstr>
      <vt:lpstr>Cronograma</vt:lpstr>
      <vt:lpstr>Cronograma</vt:lpstr>
      <vt:lpstr>Herramienta para la gestion de equipo</vt:lpstr>
      <vt:lpstr>Asana, para la asignación de tareas.</vt:lpstr>
      <vt:lpstr>Asana, para la asignación de tareas.</vt:lpstr>
      <vt:lpstr>Registro individual de tiempo, para la asignación de tareas.</vt:lpstr>
      <vt:lpstr>Los puntos mas importantes del SQAP</vt:lpstr>
      <vt:lpstr>Requerimientos</vt:lpstr>
      <vt:lpstr>Diseño</vt:lpstr>
      <vt:lpstr>Diseño: Diagrama de contexto</vt:lpstr>
      <vt:lpstr> Diagrama de clases</vt:lpstr>
      <vt:lpstr>Diseño: Diagrama de clases</vt:lpstr>
      <vt:lpstr>Diseño: Diagrama de clases</vt:lpstr>
      <vt:lpstr>Diseño: Diagrama de clases</vt:lpstr>
      <vt:lpstr>Diagrama de despliegue</vt:lpstr>
      <vt:lpstr>Diseño: Diagrama de despliegue</vt:lpstr>
      <vt:lpstr>Diseño: Diagrama de despliegue</vt:lpstr>
      <vt:lpstr>Diseño: Diagrama de despliegue</vt:lpstr>
      <vt:lpstr>Diagramas de  casos de uso</vt:lpstr>
      <vt:lpstr>Diseño: MODELO NO RELACIONAL</vt:lpstr>
      <vt:lpstr>Diseño: MODELO NO RELACIONAL</vt:lpstr>
      <vt:lpstr>Presentación de PowerPoint</vt:lpstr>
      <vt:lpstr>Diseño: diagrama de casos de uso</vt:lpstr>
      <vt:lpstr>Diseño: diagrama de casos de uso</vt:lpstr>
      <vt:lpstr>Diseño: diagrama de casos de uso</vt:lpstr>
      <vt:lpstr>Diseño: diagrama de casos de uso</vt:lpstr>
      <vt:lpstr>Implementación</vt:lpstr>
      <vt:lpstr>Plan de pruebas</vt:lpstr>
      <vt:lpstr>Propuesta de mejoramiento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APLICATIVO PARA FACTURACIÓN ELECTRONICA Identificación del equipo  Integrantes Daniela cepeda, Carlos Quijano, camilo cepeda, Cristian Triana.</dc:title>
  <dc:creator>Cristian Camilo Triana Redondo</dc:creator>
  <cp:lastModifiedBy>Ingenieria</cp:lastModifiedBy>
  <cp:revision>21</cp:revision>
  <dcterms:created xsi:type="dcterms:W3CDTF">2019-04-24T15:42:57Z</dcterms:created>
  <dcterms:modified xsi:type="dcterms:W3CDTF">2019-05-31T17:00:07Z</dcterms:modified>
</cp:coreProperties>
</file>