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9" r:id="rId12"/>
    <p:sldId id="264" r:id="rId13"/>
    <p:sldId id="271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16EE0-6FD4-49C6-AFEC-6AFF5234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Autofit/>
          </a:bodyPr>
          <a:lstStyle/>
          <a:p>
            <a:r>
              <a:rPr lang="es-CO" sz="4800" b="1" dirty="0"/>
              <a:t>Sudoku 4x4</a:t>
            </a:r>
            <a:br>
              <a:rPr lang="es-CO" sz="4400" dirty="0"/>
            </a:br>
            <a:r>
              <a:rPr lang="es-ES" sz="4400" dirty="0"/>
              <a:t>Lógica para ciencias de la computación</a:t>
            </a:r>
            <a:endParaRPr lang="es-CO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BDE3F-F096-4EA9-BE5E-667F37D51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73389"/>
            <a:ext cx="3290668" cy="1463040"/>
          </a:xfrm>
        </p:spPr>
        <p:txBody>
          <a:bodyPr>
            <a:normAutofit/>
          </a:bodyPr>
          <a:lstStyle/>
          <a:p>
            <a:r>
              <a:rPr lang="es-CO" sz="2000" dirty="0"/>
              <a:t>Víctor Samuel Pérez Díaz</a:t>
            </a:r>
          </a:p>
          <a:p>
            <a:r>
              <a:rPr lang="es-CO" sz="2000" dirty="0"/>
              <a:t>Camilo Andrés Martínez Mejía</a:t>
            </a:r>
          </a:p>
          <a:p>
            <a:r>
              <a:rPr lang="es-CO" sz="2000" dirty="0"/>
              <a:t>Octubre 2018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507F0F3-23CE-4FC7-A90C-084637BB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5" y="5794862"/>
            <a:ext cx="770844" cy="86479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A8379020-C0EB-488E-A06B-F40245A3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89" y="6207626"/>
            <a:ext cx="2683628" cy="4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3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1FBA6-C3AF-4CC3-8C71-4E8C5510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47D37-35EB-450B-AFFC-72342D5A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21171"/>
            <a:ext cx="9299315" cy="3305908"/>
          </a:xfrm>
        </p:spPr>
        <p:txBody>
          <a:bodyPr>
            <a:normAutofit/>
          </a:bodyPr>
          <a:lstStyle/>
          <a:p>
            <a:r>
              <a:rPr lang="es-CO" dirty="0"/>
              <a:t>( (p</a:t>
            </a:r>
            <a:r>
              <a:rPr lang="es-CO" baseline="-25000" dirty="0"/>
              <a:t>1 </a:t>
            </a:r>
            <a:r>
              <a:rPr lang="es-CO" dirty="0"/>
              <a:t>∧ ¬q</a:t>
            </a:r>
            <a:r>
              <a:rPr lang="es-CO" baseline="-25000" dirty="0"/>
              <a:t>1</a:t>
            </a:r>
            <a:r>
              <a:rPr lang="es-CO" dirty="0"/>
              <a:t> ∧ ¬r</a:t>
            </a:r>
            <a:r>
              <a:rPr lang="es-CO" baseline="-25000" dirty="0"/>
              <a:t>1</a:t>
            </a:r>
            <a:r>
              <a:rPr lang="es-CO" dirty="0"/>
              <a:t> ∧ ¬s</a:t>
            </a:r>
            <a:r>
              <a:rPr lang="es-CO" baseline="-25000" dirty="0"/>
              <a:t>1</a:t>
            </a:r>
            <a:r>
              <a:rPr lang="es-CO" dirty="0"/>
              <a:t>) ∨ (¬p</a:t>
            </a:r>
            <a:r>
              <a:rPr lang="es-CO" baseline="-25000" dirty="0"/>
              <a:t>1 </a:t>
            </a:r>
            <a:r>
              <a:rPr lang="es-CO" dirty="0"/>
              <a:t>∧ q</a:t>
            </a:r>
            <a:r>
              <a:rPr lang="es-CO" baseline="-25000" dirty="0"/>
              <a:t>1</a:t>
            </a:r>
            <a:r>
              <a:rPr lang="es-CO" dirty="0"/>
              <a:t> ∧ ¬r</a:t>
            </a:r>
            <a:r>
              <a:rPr lang="es-CO" baseline="-25000" dirty="0"/>
              <a:t>1</a:t>
            </a:r>
            <a:r>
              <a:rPr lang="es-CO" dirty="0"/>
              <a:t> ∧ ¬s</a:t>
            </a:r>
            <a:r>
              <a:rPr lang="es-CO" baseline="-25000" dirty="0"/>
              <a:t>1</a:t>
            </a:r>
            <a:r>
              <a:rPr lang="es-CO" dirty="0"/>
              <a:t>) ∨ (¬p</a:t>
            </a:r>
            <a:r>
              <a:rPr lang="es-CO" baseline="-25000" dirty="0"/>
              <a:t>1 </a:t>
            </a:r>
            <a:r>
              <a:rPr lang="es-CO" dirty="0"/>
              <a:t>∧ ¬q</a:t>
            </a:r>
            <a:r>
              <a:rPr lang="es-CO" baseline="-25000" dirty="0"/>
              <a:t>1</a:t>
            </a:r>
            <a:r>
              <a:rPr lang="es-CO" dirty="0"/>
              <a:t> ∧ r</a:t>
            </a:r>
            <a:r>
              <a:rPr lang="es-CO" baseline="-25000" dirty="0"/>
              <a:t>1</a:t>
            </a:r>
            <a:r>
              <a:rPr lang="es-CO" dirty="0"/>
              <a:t> ∧ ¬s</a:t>
            </a:r>
            <a:r>
              <a:rPr lang="es-CO" baseline="-25000" dirty="0"/>
              <a:t>1</a:t>
            </a:r>
            <a:r>
              <a:rPr lang="es-CO" dirty="0"/>
              <a:t>) ∨ (¬p</a:t>
            </a:r>
            <a:r>
              <a:rPr lang="es-CO" baseline="-25000" dirty="0"/>
              <a:t>1 </a:t>
            </a:r>
            <a:r>
              <a:rPr lang="es-CO" dirty="0"/>
              <a:t>∧ ¬q</a:t>
            </a:r>
            <a:r>
              <a:rPr lang="es-CO" baseline="-25000" dirty="0"/>
              <a:t>1</a:t>
            </a:r>
            <a:r>
              <a:rPr lang="es-CO" dirty="0"/>
              <a:t> ∧ ¬r</a:t>
            </a:r>
            <a:r>
              <a:rPr lang="es-CO" baseline="-25000" dirty="0"/>
              <a:t>1</a:t>
            </a:r>
            <a:r>
              <a:rPr lang="es-CO" dirty="0"/>
              <a:t> ∧ s</a:t>
            </a:r>
            <a:r>
              <a:rPr lang="es-CO" baseline="-25000" dirty="0"/>
              <a:t>1</a:t>
            </a:r>
            <a:r>
              <a:rPr lang="es-CO" dirty="0"/>
              <a:t>) ) </a:t>
            </a:r>
            <a:r>
              <a:rPr lang="es-CO" b="1" dirty="0"/>
              <a:t>∧</a:t>
            </a:r>
            <a:r>
              <a:rPr lang="es-CO" dirty="0"/>
              <a:t> ( (p</a:t>
            </a:r>
            <a:r>
              <a:rPr lang="es-CO" baseline="-25000" dirty="0"/>
              <a:t>2 </a:t>
            </a:r>
            <a:r>
              <a:rPr lang="es-CO" dirty="0"/>
              <a:t>∧ ¬q</a:t>
            </a:r>
            <a:r>
              <a:rPr lang="es-CO" baseline="-25000" dirty="0"/>
              <a:t>2</a:t>
            </a:r>
            <a:r>
              <a:rPr lang="es-CO" dirty="0"/>
              <a:t> ∧ ¬r</a:t>
            </a:r>
            <a:r>
              <a:rPr lang="es-CO" baseline="-25000" dirty="0"/>
              <a:t>2</a:t>
            </a:r>
            <a:r>
              <a:rPr lang="es-CO" dirty="0"/>
              <a:t> ∧ ¬s</a:t>
            </a:r>
            <a:r>
              <a:rPr lang="es-CO" baseline="-25000" dirty="0"/>
              <a:t>2</a:t>
            </a:r>
            <a:r>
              <a:rPr lang="es-CO" dirty="0"/>
              <a:t>) ∨ (¬p</a:t>
            </a:r>
            <a:r>
              <a:rPr lang="es-CO" baseline="-25000" dirty="0"/>
              <a:t>2 </a:t>
            </a:r>
            <a:r>
              <a:rPr lang="es-CO" dirty="0"/>
              <a:t>∧ q</a:t>
            </a:r>
            <a:r>
              <a:rPr lang="es-CO" baseline="-25000" dirty="0"/>
              <a:t>2</a:t>
            </a:r>
            <a:r>
              <a:rPr lang="es-CO" dirty="0"/>
              <a:t> ∧ ¬r</a:t>
            </a:r>
            <a:r>
              <a:rPr lang="es-CO" baseline="-25000" dirty="0"/>
              <a:t>2</a:t>
            </a:r>
            <a:r>
              <a:rPr lang="es-CO" dirty="0"/>
              <a:t> ∧ ¬s</a:t>
            </a:r>
            <a:r>
              <a:rPr lang="es-CO" baseline="-25000" dirty="0"/>
              <a:t>2</a:t>
            </a:r>
            <a:r>
              <a:rPr lang="es-CO" dirty="0"/>
              <a:t>) ∨ (¬p</a:t>
            </a:r>
            <a:r>
              <a:rPr lang="es-CO" baseline="-25000" dirty="0"/>
              <a:t>2 </a:t>
            </a:r>
            <a:r>
              <a:rPr lang="es-CO" dirty="0"/>
              <a:t>∧ ¬q</a:t>
            </a:r>
            <a:r>
              <a:rPr lang="es-CO" baseline="-25000" dirty="0"/>
              <a:t>2</a:t>
            </a:r>
            <a:r>
              <a:rPr lang="es-CO" dirty="0"/>
              <a:t> ∧ r</a:t>
            </a:r>
            <a:r>
              <a:rPr lang="es-CO" baseline="-25000" dirty="0"/>
              <a:t>2</a:t>
            </a:r>
            <a:r>
              <a:rPr lang="es-CO" dirty="0"/>
              <a:t> ∧ ¬s</a:t>
            </a:r>
            <a:r>
              <a:rPr lang="es-CO" baseline="-25000" dirty="0"/>
              <a:t>2</a:t>
            </a:r>
            <a:r>
              <a:rPr lang="es-CO" dirty="0"/>
              <a:t>) ∨ (¬p</a:t>
            </a:r>
            <a:r>
              <a:rPr lang="es-CO" baseline="-25000" dirty="0"/>
              <a:t>2 </a:t>
            </a:r>
            <a:r>
              <a:rPr lang="es-CO" dirty="0"/>
              <a:t>∧ ¬q</a:t>
            </a:r>
            <a:r>
              <a:rPr lang="es-CO" baseline="-25000" dirty="0"/>
              <a:t>2</a:t>
            </a:r>
            <a:r>
              <a:rPr lang="es-CO" dirty="0"/>
              <a:t> ∧ ¬r</a:t>
            </a:r>
            <a:r>
              <a:rPr lang="es-CO" baseline="-25000" dirty="0"/>
              <a:t>2</a:t>
            </a:r>
            <a:r>
              <a:rPr lang="es-CO" dirty="0"/>
              <a:t> ∧ s</a:t>
            </a:r>
            <a:r>
              <a:rPr lang="es-CO" baseline="-25000" dirty="0"/>
              <a:t>2</a:t>
            </a:r>
            <a:r>
              <a:rPr lang="es-CO" dirty="0"/>
              <a:t>) ) </a:t>
            </a:r>
            <a:r>
              <a:rPr lang="es-CO" b="1" dirty="0"/>
              <a:t>∧</a:t>
            </a:r>
            <a:r>
              <a:rPr lang="es-CO" dirty="0"/>
              <a:t> …</a:t>
            </a:r>
          </a:p>
          <a:p>
            <a:r>
              <a:rPr lang="es-CO" dirty="0"/>
              <a:t> …y así tomando en consideración para las casillas restantes.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87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B7C1-7BB6-4CD9-B78F-450E94C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REGLA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4C9A6-0CA4-413C-B81F-271C86E9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968561"/>
            <a:ext cx="4176747" cy="1499617"/>
          </a:xfrm>
        </p:spPr>
        <p:txBody>
          <a:bodyPr>
            <a:normAutofit/>
          </a:bodyPr>
          <a:lstStyle/>
          <a:p>
            <a:r>
              <a:rPr lang="es-CO" dirty="0"/>
              <a:t>Si hay un 1 en la casilla </a:t>
            </a:r>
            <a:r>
              <a:rPr lang="es-CO" i="1" dirty="0"/>
              <a:t>1</a:t>
            </a:r>
            <a:r>
              <a:rPr lang="es-CO" dirty="0"/>
              <a:t>, </a:t>
            </a:r>
            <a:r>
              <a:rPr lang="es-CO" u="sng" dirty="0"/>
              <a:t>entonces no debe haber otro 1 en las casillas que conforman la </a:t>
            </a:r>
            <a:r>
              <a:rPr lang="es-CO" b="1" u="sng" dirty="0"/>
              <a:t>región</a:t>
            </a:r>
            <a:r>
              <a:rPr lang="es-CO" u="sng" dirty="0"/>
              <a:t>, </a:t>
            </a:r>
            <a:r>
              <a:rPr lang="es-CO" dirty="0"/>
              <a:t>es decir, en </a:t>
            </a:r>
            <a:r>
              <a:rPr lang="es-CO" sz="1800" i="1" dirty="0"/>
              <a:t>i = 2, 5, 6.</a:t>
            </a:r>
          </a:p>
          <a:p>
            <a:endParaRPr lang="es-CO" sz="1800" i="1" dirty="0"/>
          </a:p>
          <a:p>
            <a:endParaRPr lang="es-CO" sz="1800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F7C160-2A25-41B1-B6E4-D7EBE972E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15686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prohibited png">
            <a:extLst>
              <a:ext uri="{FF2B5EF4-FFF2-40B4-BE49-F238E27FC236}">
                <a16:creationId xmlns:a16="http://schemas.microsoft.com/office/drawing/2014/main" id="{B25F3DB8-FA00-4747-B720-8931F316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70" y="3100157"/>
            <a:ext cx="866602" cy="8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prohibited png">
            <a:extLst>
              <a:ext uri="{FF2B5EF4-FFF2-40B4-BE49-F238E27FC236}">
                <a16:creationId xmlns:a16="http://schemas.microsoft.com/office/drawing/2014/main" id="{20C7A50E-7DED-48F7-B9C5-C3C77F44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70" y="2084832"/>
            <a:ext cx="866602" cy="8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prohibited png">
            <a:extLst>
              <a:ext uri="{FF2B5EF4-FFF2-40B4-BE49-F238E27FC236}">
                <a16:creationId xmlns:a16="http://schemas.microsoft.com/office/drawing/2014/main" id="{63C7B959-A1C0-4447-8D65-F4875990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92" y="3100157"/>
            <a:ext cx="866602" cy="8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A31D423B-18B4-4AD8-9DF6-940D0124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824" y="4577159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DCC6C3EA-9C96-45F8-BB87-117CF93E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323" y="4579631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3692A840-5FF1-452D-8773-FC4193D7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824" y="5613698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3E79C961-82E6-4BC8-A4DA-2054BDC6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323" y="5613698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00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FE1D0-49AC-4105-9B61-06F1A235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4F655-B7BF-47F2-AEEF-D32615A2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829402" cy="4023360"/>
          </a:xfrm>
        </p:spPr>
        <p:txBody>
          <a:bodyPr>
            <a:normAutofit/>
          </a:bodyPr>
          <a:lstStyle/>
          <a:p>
            <a:r>
              <a:rPr lang="es-CO" dirty="0"/>
              <a:t>El siguiente ejemplo muestra la </a:t>
            </a:r>
            <a:r>
              <a:rPr lang="es-CO" b="1" dirty="0"/>
              <a:t>región</a:t>
            </a:r>
            <a:r>
              <a:rPr lang="es-CO" dirty="0"/>
              <a:t> R</a:t>
            </a:r>
            <a:r>
              <a:rPr lang="es-CO" baseline="-25000" dirty="0"/>
              <a:t>1</a:t>
            </a:r>
            <a:r>
              <a:rPr lang="es-CO" i="1" dirty="0"/>
              <a:t> = {1, 2, 5, 6} , </a:t>
            </a:r>
            <a:r>
              <a:rPr lang="es-CO" dirty="0"/>
              <a:t>siendo 1 la casilla tomada en consideración con sus componentes </a:t>
            </a:r>
            <a:r>
              <a:rPr lang="es-CO" i="1" dirty="0"/>
              <a:t>verdaderos.</a:t>
            </a:r>
          </a:p>
          <a:p>
            <a:r>
              <a:rPr lang="es-CO" dirty="0"/>
              <a:t>( (p</a:t>
            </a:r>
            <a:r>
              <a:rPr lang="es-CO" baseline="-25000" dirty="0"/>
              <a:t>1</a:t>
            </a:r>
            <a:r>
              <a:rPr lang="es-CO" dirty="0"/>
              <a:t> </a:t>
            </a:r>
            <a:r>
              <a:rPr lang="es-CO" sz="2400" dirty="0"/>
              <a:t>∧</a:t>
            </a:r>
            <a:r>
              <a:rPr lang="es-CO" dirty="0"/>
              <a:t> ¬ p</a:t>
            </a:r>
            <a:r>
              <a:rPr lang="es-CO" baseline="-25000" dirty="0"/>
              <a:t>2</a:t>
            </a:r>
            <a:r>
              <a:rPr lang="es-CO" dirty="0"/>
              <a:t> ∧ ¬ p</a:t>
            </a:r>
            <a:r>
              <a:rPr lang="es-CO" baseline="-25000" dirty="0"/>
              <a:t>5 </a:t>
            </a:r>
            <a:r>
              <a:rPr lang="es-CO" dirty="0"/>
              <a:t>∧ ¬ p</a:t>
            </a:r>
            <a:r>
              <a:rPr lang="es-CO" baseline="-25000" dirty="0"/>
              <a:t>6 </a:t>
            </a:r>
            <a:r>
              <a:rPr lang="es-CO" dirty="0"/>
              <a:t>) ∨ (q</a:t>
            </a:r>
            <a:r>
              <a:rPr lang="es-CO" baseline="-25000" dirty="0"/>
              <a:t>1</a:t>
            </a:r>
            <a:r>
              <a:rPr lang="es-CO" dirty="0"/>
              <a:t> </a:t>
            </a:r>
            <a:r>
              <a:rPr lang="es-CO" sz="2400" dirty="0"/>
              <a:t>∧</a:t>
            </a:r>
            <a:r>
              <a:rPr lang="es-CO" dirty="0"/>
              <a:t> ¬ q</a:t>
            </a:r>
            <a:r>
              <a:rPr lang="es-CO" baseline="-25000" dirty="0"/>
              <a:t>2</a:t>
            </a:r>
            <a:r>
              <a:rPr lang="es-CO" dirty="0"/>
              <a:t> ∧ ¬ q</a:t>
            </a:r>
            <a:r>
              <a:rPr lang="es-CO" baseline="-25000" dirty="0"/>
              <a:t>5 </a:t>
            </a:r>
            <a:r>
              <a:rPr lang="es-CO" dirty="0"/>
              <a:t>∧ ¬ q</a:t>
            </a:r>
            <a:r>
              <a:rPr lang="es-CO" baseline="-25000" dirty="0"/>
              <a:t>6</a:t>
            </a:r>
            <a:r>
              <a:rPr lang="es-CO" dirty="0"/>
              <a:t>) ∨ (r</a:t>
            </a:r>
            <a:r>
              <a:rPr lang="es-CO" baseline="-25000" dirty="0"/>
              <a:t>1</a:t>
            </a:r>
            <a:r>
              <a:rPr lang="es-CO" dirty="0"/>
              <a:t> </a:t>
            </a:r>
            <a:r>
              <a:rPr lang="es-CO" sz="2400" dirty="0"/>
              <a:t>∧ </a:t>
            </a:r>
            <a:r>
              <a:rPr lang="es-CO" dirty="0"/>
              <a:t>¬ r</a:t>
            </a:r>
            <a:r>
              <a:rPr lang="es-CO" baseline="-25000" dirty="0"/>
              <a:t>2</a:t>
            </a:r>
            <a:r>
              <a:rPr lang="es-CO" dirty="0"/>
              <a:t> ∧ ¬ r</a:t>
            </a:r>
            <a:r>
              <a:rPr lang="es-CO" baseline="-25000" dirty="0"/>
              <a:t>5 </a:t>
            </a:r>
            <a:r>
              <a:rPr lang="es-CO" dirty="0"/>
              <a:t>∧ ¬ r</a:t>
            </a:r>
            <a:r>
              <a:rPr lang="es-CO" baseline="-25000" dirty="0"/>
              <a:t>6</a:t>
            </a:r>
            <a:r>
              <a:rPr lang="es-CO" dirty="0"/>
              <a:t>) ∨ (s</a:t>
            </a:r>
            <a:r>
              <a:rPr lang="es-CO" baseline="-25000" dirty="0"/>
              <a:t>1</a:t>
            </a:r>
            <a:r>
              <a:rPr lang="es-CO" dirty="0"/>
              <a:t> </a:t>
            </a:r>
            <a:r>
              <a:rPr lang="es-CO" sz="2400" dirty="0"/>
              <a:t>∧</a:t>
            </a:r>
            <a:r>
              <a:rPr lang="es-CO" dirty="0"/>
              <a:t> ¬ s</a:t>
            </a:r>
            <a:r>
              <a:rPr lang="es-CO" baseline="-25000" dirty="0"/>
              <a:t>2</a:t>
            </a:r>
            <a:r>
              <a:rPr lang="es-CO" dirty="0"/>
              <a:t> ∧ ¬ s</a:t>
            </a:r>
            <a:r>
              <a:rPr lang="es-CO" baseline="-25000" dirty="0"/>
              <a:t>5 </a:t>
            </a:r>
            <a:r>
              <a:rPr lang="es-CO" dirty="0"/>
              <a:t>∧ ¬ s</a:t>
            </a:r>
            <a:r>
              <a:rPr lang="es-CO" baseline="-25000" dirty="0"/>
              <a:t>6 </a:t>
            </a:r>
            <a:r>
              <a:rPr lang="es-CO" dirty="0"/>
              <a:t>) ) </a:t>
            </a:r>
            <a:r>
              <a:rPr lang="es-CO" b="1" dirty="0"/>
              <a:t>∧</a:t>
            </a:r>
            <a:r>
              <a:rPr lang="es-CO" dirty="0"/>
              <a:t> ( (p</a:t>
            </a:r>
            <a:r>
              <a:rPr lang="es-CO" baseline="-25000" dirty="0"/>
              <a:t>2</a:t>
            </a:r>
            <a:r>
              <a:rPr lang="es-CO" dirty="0"/>
              <a:t> </a:t>
            </a:r>
            <a:r>
              <a:rPr lang="es-CO" sz="2400" dirty="0"/>
              <a:t>∧</a:t>
            </a:r>
            <a:r>
              <a:rPr lang="es-CO" dirty="0"/>
              <a:t> ¬ p</a:t>
            </a:r>
            <a:r>
              <a:rPr lang="es-CO" baseline="-25000" dirty="0"/>
              <a:t>1</a:t>
            </a:r>
            <a:r>
              <a:rPr lang="es-CO" dirty="0"/>
              <a:t> ∧ ¬ p</a:t>
            </a:r>
            <a:r>
              <a:rPr lang="es-CO" baseline="-25000" dirty="0"/>
              <a:t>5 </a:t>
            </a:r>
            <a:r>
              <a:rPr lang="es-CO" dirty="0"/>
              <a:t>∧ ¬ p</a:t>
            </a:r>
            <a:r>
              <a:rPr lang="es-CO" baseline="-25000" dirty="0"/>
              <a:t>6 </a:t>
            </a:r>
            <a:r>
              <a:rPr lang="es-CO" dirty="0"/>
              <a:t>) ∨ (q</a:t>
            </a:r>
            <a:r>
              <a:rPr lang="es-CO" baseline="-25000" dirty="0"/>
              <a:t>2</a:t>
            </a:r>
            <a:r>
              <a:rPr lang="es-CO" dirty="0"/>
              <a:t> </a:t>
            </a:r>
            <a:r>
              <a:rPr lang="es-CO" sz="2400" dirty="0"/>
              <a:t>∧</a:t>
            </a:r>
            <a:r>
              <a:rPr lang="es-CO" dirty="0"/>
              <a:t> ¬ q</a:t>
            </a:r>
            <a:r>
              <a:rPr lang="es-CO" baseline="-25000" dirty="0"/>
              <a:t>1</a:t>
            </a:r>
            <a:r>
              <a:rPr lang="es-CO" dirty="0"/>
              <a:t> ∧ ¬ q</a:t>
            </a:r>
            <a:r>
              <a:rPr lang="es-CO" baseline="-25000" dirty="0"/>
              <a:t>5 </a:t>
            </a:r>
            <a:r>
              <a:rPr lang="es-CO" dirty="0"/>
              <a:t>∧ ¬ q</a:t>
            </a:r>
            <a:r>
              <a:rPr lang="es-CO" baseline="-25000" dirty="0"/>
              <a:t>6</a:t>
            </a:r>
            <a:r>
              <a:rPr lang="es-CO" dirty="0"/>
              <a:t>)</a:t>
            </a:r>
            <a:r>
              <a:rPr lang="es-CO" baseline="-25000" dirty="0"/>
              <a:t> </a:t>
            </a:r>
            <a:r>
              <a:rPr lang="es-CO" dirty="0"/>
              <a:t>∨ (r</a:t>
            </a:r>
            <a:r>
              <a:rPr lang="es-CO" baseline="-25000" dirty="0"/>
              <a:t>2</a:t>
            </a:r>
            <a:r>
              <a:rPr lang="es-CO" dirty="0"/>
              <a:t> </a:t>
            </a:r>
            <a:r>
              <a:rPr lang="es-CO" sz="2400" dirty="0"/>
              <a:t>∧ </a:t>
            </a:r>
            <a:r>
              <a:rPr lang="es-CO" dirty="0"/>
              <a:t>¬ r</a:t>
            </a:r>
            <a:r>
              <a:rPr lang="es-CO" baseline="-25000" dirty="0"/>
              <a:t>1</a:t>
            </a:r>
            <a:r>
              <a:rPr lang="es-CO" dirty="0"/>
              <a:t> ∧ ¬ r</a:t>
            </a:r>
            <a:r>
              <a:rPr lang="es-CO" baseline="-25000" dirty="0"/>
              <a:t>5 </a:t>
            </a:r>
            <a:r>
              <a:rPr lang="es-CO" dirty="0"/>
              <a:t>∧ ¬ r</a:t>
            </a:r>
            <a:r>
              <a:rPr lang="es-CO" baseline="-25000" dirty="0"/>
              <a:t>6</a:t>
            </a:r>
            <a:r>
              <a:rPr lang="es-CO" dirty="0"/>
              <a:t>) ∨ (s</a:t>
            </a:r>
            <a:r>
              <a:rPr lang="es-CO" baseline="-25000" dirty="0"/>
              <a:t>2</a:t>
            </a:r>
            <a:r>
              <a:rPr lang="es-CO" dirty="0"/>
              <a:t> </a:t>
            </a:r>
            <a:r>
              <a:rPr lang="es-CO" sz="2400" dirty="0"/>
              <a:t>∧</a:t>
            </a:r>
            <a:r>
              <a:rPr lang="es-CO" dirty="0"/>
              <a:t> ¬ s</a:t>
            </a:r>
            <a:r>
              <a:rPr lang="es-CO" baseline="-25000" dirty="0"/>
              <a:t>1</a:t>
            </a:r>
            <a:r>
              <a:rPr lang="es-CO" dirty="0"/>
              <a:t> ∧ ¬ s</a:t>
            </a:r>
            <a:r>
              <a:rPr lang="es-CO" baseline="-25000" dirty="0"/>
              <a:t>5 </a:t>
            </a:r>
            <a:r>
              <a:rPr lang="es-CO" dirty="0"/>
              <a:t>∧ ¬ s</a:t>
            </a:r>
            <a:r>
              <a:rPr lang="es-CO" baseline="-25000" dirty="0"/>
              <a:t>6 </a:t>
            </a:r>
            <a:r>
              <a:rPr lang="es-CO" dirty="0"/>
              <a:t>) ) </a:t>
            </a:r>
            <a:r>
              <a:rPr lang="es-CO" b="1" dirty="0"/>
              <a:t>∧</a:t>
            </a:r>
            <a:r>
              <a:rPr lang="es-CO" dirty="0"/>
              <a:t> … </a:t>
            </a:r>
          </a:p>
          <a:p>
            <a:r>
              <a:rPr lang="es-CO" sz="2000" dirty="0"/>
              <a:t>Y así tomando en consideración las casillas restantes.</a:t>
            </a:r>
          </a:p>
          <a:p>
            <a:r>
              <a:rPr lang="es-CO" dirty="0"/>
              <a:t>De esta forma para cada configuración en las </a:t>
            </a:r>
            <a:r>
              <a:rPr lang="es-CO" b="1" dirty="0"/>
              <a:t>regiones</a:t>
            </a:r>
            <a:r>
              <a:rPr lang="es-CO" dirty="0"/>
              <a:t> conformadas por R</a:t>
            </a:r>
            <a:r>
              <a:rPr lang="es-CO" baseline="-25000" dirty="0"/>
              <a:t>2</a:t>
            </a:r>
            <a:r>
              <a:rPr lang="es-CO" i="1" dirty="0"/>
              <a:t> = {3, 4, 7, 8}, R</a:t>
            </a:r>
            <a:r>
              <a:rPr lang="es-CO" i="1" baseline="-25000" dirty="0"/>
              <a:t>3</a:t>
            </a:r>
            <a:r>
              <a:rPr lang="es-CO" i="1" dirty="0"/>
              <a:t> = {9, 10, 13, 14} y </a:t>
            </a:r>
            <a:r>
              <a:rPr lang="es-CO" dirty="0"/>
              <a:t>R</a:t>
            </a:r>
            <a:r>
              <a:rPr lang="es-CO" baseline="-25000" dirty="0"/>
              <a:t>4</a:t>
            </a:r>
            <a:r>
              <a:rPr lang="es-CO" i="1" dirty="0"/>
              <a:t> = {11, 12, 15, 16} .</a:t>
            </a:r>
          </a:p>
        </p:txBody>
      </p:sp>
    </p:spTree>
    <p:extLst>
      <p:ext uri="{BB962C8B-B14F-4D97-AF65-F5344CB8AC3E}">
        <p14:creationId xmlns:p14="http://schemas.microsoft.com/office/powerpoint/2010/main" val="385442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B7C1-7BB6-4CD9-B78F-450E94C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REGLA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4C9A6-0CA4-413C-B81F-271C86E9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968561"/>
            <a:ext cx="4176747" cy="1499617"/>
          </a:xfrm>
        </p:spPr>
        <p:txBody>
          <a:bodyPr>
            <a:normAutofit/>
          </a:bodyPr>
          <a:lstStyle/>
          <a:p>
            <a:r>
              <a:rPr lang="es-CO" dirty="0"/>
              <a:t>Si hay un 1 en la casilla 1, </a:t>
            </a:r>
            <a:r>
              <a:rPr lang="es-CO" u="sng" dirty="0"/>
              <a:t>entonces no debe haber otro 1 en las casillas que conforman su </a:t>
            </a:r>
            <a:r>
              <a:rPr lang="es-CO" b="1" u="sng" dirty="0"/>
              <a:t>fila</a:t>
            </a:r>
            <a:r>
              <a:rPr lang="es-CO" u="sng" dirty="0"/>
              <a:t>, </a:t>
            </a:r>
            <a:r>
              <a:rPr lang="es-CO" dirty="0"/>
              <a:t>es decir, en </a:t>
            </a:r>
            <a:r>
              <a:rPr lang="es-CO" sz="1800" i="1" dirty="0"/>
              <a:t>i = 2, 3, 4.</a:t>
            </a:r>
          </a:p>
          <a:p>
            <a:endParaRPr lang="es-CO" sz="1800" i="1" dirty="0"/>
          </a:p>
          <a:p>
            <a:endParaRPr lang="es-CO" sz="1800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F7C160-2A25-41B1-B6E4-D7EBE972E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97200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prohibited png">
            <a:extLst>
              <a:ext uri="{FF2B5EF4-FFF2-40B4-BE49-F238E27FC236}">
                <a16:creationId xmlns:a16="http://schemas.microsoft.com/office/drawing/2014/main" id="{B25F3DB8-FA00-4747-B720-8931F316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93" y="2101959"/>
            <a:ext cx="866602" cy="8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prohibited png">
            <a:extLst>
              <a:ext uri="{FF2B5EF4-FFF2-40B4-BE49-F238E27FC236}">
                <a16:creationId xmlns:a16="http://schemas.microsoft.com/office/drawing/2014/main" id="{20C7A50E-7DED-48F7-B9C5-C3C77F44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70" y="2084832"/>
            <a:ext cx="866602" cy="8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prohibited png">
            <a:extLst>
              <a:ext uri="{FF2B5EF4-FFF2-40B4-BE49-F238E27FC236}">
                <a16:creationId xmlns:a16="http://schemas.microsoft.com/office/drawing/2014/main" id="{63C7B959-A1C0-4447-8D65-F4875990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32" y="2084832"/>
            <a:ext cx="866602" cy="8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A31D423B-18B4-4AD8-9DF6-940D0124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528" y="3600625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DCC6C3EA-9C96-45F8-BB87-117CF93E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39" y="3600625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3692A840-5FF1-452D-8773-FC4193D7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115" y="3600627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3E79C961-82E6-4BC8-A4DA-2054BDC6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261" y="3600626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7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7C6CF-6A46-4DAF-B7EA-76792C7C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C5027-A522-45C8-BBDE-68D06C26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855907" cy="4023360"/>
          </a:xfrm>
        </p:spPr>
        <p:txBody>
          <a:bodyPr>
            <a:normAutofit/>
          </a:bodyPr>
          <a:lstStyle/>
          <a:p>
            <a:r>
              <a:rPr lang="es-CO" dirty="0"/>
              <a:t>El siguiente ejemplo muestra la </a:t>
            </a:r>
            <a:r>
              <a:rPr lang="es-CO" b="1" dirty="0"/>
              <a:t>fila</a:t>
            </a:r>
            <a:r>
              <a:rPr lang="es-CO" dirty="0"/>
              <a:t> F</a:t>
            </a:r>
            <a:r>
              <a:rPr lang="es-CO" baseline="-25000" dirty="0"/>
              <a:t>1 </a:t>
            </a:r>
            <a:r>
              <a:rPr lang="es-CO" i="1" dirty="0"/>
              <a:t>= {1, 2, 3, 4} , </a:t>
            </a:r>
            <a:r>
              <a:rPr lang="es-CO" dirty="0"/>
              <a:t>siendo 1 la casilla tomada en consideración con sus componentes </a:t>
            </a:r>
            <a:r>
              <a:rPr lang="es-CO" i="1" dirty="0"/>
              <a:t>verdaderos.</a:t>
            </a:r>
          </a:p>
          <a:p>
            <a:r>
              <a:rPr lang="es-CO" dirty="0"/>
              <a:t>( (p</a:t>
            </a:r>
            <a:r>
              <a:rPr lang="es-CO" baseline="-25000" dirty="0"/>
              <a:t>1</a:t>
            </a:r>
            <a:r>
              <a:rPr lang="es-CO" dirty="0"/>
              <a:t> ∧ ¬ p</a:t>
            </a:r>
            <a:r>
              <a:rPr lang="es-CO" baseline="-25000" dirty="0"/>
              <a:t>2</a:t>
            </a:r>
            <a:r>
              <a:rPr lang="es-CO" dirty="0"/>
              <a:t> ∧ ¬ p</a:t>
            </a:r>
            <a:r>
              <a:rPr lang="es-CO" baseline="-25000" dirty="0"/>
              <a:t>3 </a:t>
            </a:r>
            <a:r>
              <a:rPr lang="es-CO" dirty="0"/>
              <a:t>∧ ¬ p</a:t>
            </a:r>
            <a:r>
              <a:rPr lang="es-CO" baseline="-25000" dirty="0"/>
              <a:t>4 </a:t>
            </a:r>
            <a:r>
              <a:rPr lang="es-CO" dirty="0"/>
              <a:t>) ∨ (q</a:t>
            </a:r>
            <a:r>
              <a:rPr lang="es-CO" baseline="-25000" dirty="0"/>
              <a:t>1</a:t>
            </a:r>
            <a:r>
              <a:rPr lang="es-CO" dirty="0"/>
              <a:t> ∧ ¬ q</a:t>
            </a:r>
            <a:r>
              <a:rPr lang="es-CO" baseline="-25000" dirty="0"/>
              <a:t>2</a:t>
            </a:r>
            <a:r>
              <a:rPr lang="es-CO" dirty="0"/>
              <a:t> ∧ ¬ q</a:t>
            </a:r>
            <a:r>
              <a:rPr lang="es-CO" baseline="-25000" dirty="0"/>
              <a:t>3 </a:t>
            </a:r>
            <a:r>
              <a:rPr lang="es-CO" dirty="0"/>
              <a:t>∧ ¬ q</a:t>
            </a:r>
            <a:r>
              <a:rPr lang="es-CO" baseline="-25000" dirty="0"/>
              <a:t>4 </a:t>
            </a:r>
            <a:r>
              <a:rPr lang="es-CO" dirty="0"/>
              <a:t>) ∨ (r</a:t>
            </a:r>
            <a:r>
              <a:rPr lang="es-CO" baseline="-25000" dirty="0"/>
              <a:t>1</a:t>
            </a:r>
            <a:r>
              <a:rPr lang="es-CO" dirty="0"/>
              <a:t> ∧ ¬ r</a:t>
            </a:r>
            <a:r>
              <a:rPr lang="es-CO" baseline="-25000" dirty="0"/>
              <a:t>2</a:t>
            </a:r>
            <a:r>
              <a:rPr lang="es-CO" dirty="0"/>
              <a:t> ∧ ¬ r</a:t>
            </a:r>
            <a:r>
              <a:rPr lang="es-CO" baseline="-25000" dirty="0"/>
              <a:t>3 </a:t>
            </a:r>
            <a:r>
              <a:rPr lang="es-CO" dirty="0"/>
              <a:t>∧ ¬ r</a:t>
            </a:r>
            <a:r>
              <a:rPr lang="es-CO" baseline="-25000" dirty="0"/>
              <a:t>4 </a:t>
            </a:r>
            <a:r>
              <a:rPr lang="es-CO" dirty="0"/>
              <a:t>) ∨ (s</a:t>
            </a:r>
            <a:r>
              <a:rPr lang="es-CO" baseline="-25000" dirty="0"/>
              <a:t>1</a:t>
            </a:r>
            <a:r>
              <a:rPr lang="es-CO" dirty="0"/>
              <a:t> ∧ ¬ s</a:t>
            </a:r>
            <a:r>
              <a:rPr lang="es-CO" baseline="-25000" dirty="0"/>
              <a:t>2</a:t>
            </a:r>
            <a:r>
              <a:rPr lang="es-CO" dirty="0"/>
              <a:t> ∧ ¬ s</a:t>
            </a:r>
            <a:r>
              <a:rPr lang="es-CO" baseline="-25000" dirty="0"/>
              <a:t>3 </a:t>
            </a:r>
            <a:r>
              <a:rPr lang="es-CO" dirty="0"/>
              <a:t>∧ ¬ s</a:t>
            </a:r>
            <a:r>
              <a:rPr lang="es-CO" baseline="-25000" dirty="0"/>
              <a:t>4</a:t>
            </a:r>
            <a:r>
              <a:rPr lang="es-CO" dirty="0"/>
              <a:t>) ) </a:t>
            </a:r>
            <a:r>
              <a:rPr lang="es-CO" b="1" dirty="0"/>
              <a:t>∧</a:t>
            </a:r>
            <a:r>
              <a:rPr lang="es-CO" dirty="0"/>
              <a:t> ( (p</a:t>
            </a:r>
            <a:r>
              <a:rPr lang="es-CO" baseline="-25000" dirty="0"/>
              <a:t>2</a:t>
            </a:r>
            <a:r>
              <a:rPr lang="es-CO" dirty="0"/>
              <a:t> ∧ ¬ p</a:t>
            </a:r>
            <a:r>
              <a:rPr lang="es-CO" baseline="-25000" dirty="0"/>
              <a:t>1</a:t>
            </a:r>
            <a:r>
              <a:rPr lang="es-CO" dirty="0"/>
              <a:t> ∧ ¬ p</a:t>
            </a:r>
            <a:r>
              <a:rPr lang="es-CO" baseline="-25000" dirty="0"/>
              <a:t>3 </a:t>
            </a:r>
            <a:r>
              <a:rPr lang="es-CO" dirty="0"/>
              <a:t>∧ ¬ p</a:t>
            </a:r>
            <a:r>
              <a:rPr lang="es-CO" baseline="-25000" dirty="0"/>
              <a:t>4 </a:t>
            </a:r>
            <a:r>
              <a:rPr lang="es-CO" dirty="0"/>
              <a:t>) ∨ (q</a:t>
            </a:r>
            <a:r>
              <a:rPr lang="es-CO" baseline="-25000" dirty="0"/>
              <a:t>2</a:t>
            </a:r>
            <a:r>
              <a:rPr lang="es-CO" dirty="0"/>
              <a:t> ∧ ¬ q</a:t>
            </a:r>
            <a:r>
              <a:rPr lang="es-CO" baseline="-25000" dirty="0"/>
              <a:t>1</a:t>
            </a:r>
            <a:r>
              <a:rPr lang="es-CO" dirty="0"/>
              <a:t> ∧ ¬ q</a:t>
            </a:r>
            <a:r>
              <a:rPr lang="es-CO" baseline="-25000" dirty="0"/>
              <a:t>3 </a:t>
            </a:r>
            <a:r>
              <a:rPr lang="es-CO" dirty="0"/>
              <a:t>∧ ¬ q</a:t>
            </a:r>
            <a:r>
              <a:rPr lang="es-CO" baseline="-25000" dirty="0"/>
              <a:t>4 </a:t>
            </a:r>
            <a:r>
              <a:rPr lang="es-CO" dirty="0"/>
              <a:t>) ∨ (r</a:t>
            </a:r>
            <a:r>
              <a:rPr lang="es-CO" baseline="-25000" dirty="0"/>
              <a:t>2</a:t>
            </a:r>
            <a:r>
              <a:rPr lang="es-CO" dirty="0"/>
              <a:t> ∧ ¬ r</a:t>
            </a:r>
            <a:r>
              <a:rPr lang="es-CO" baseline="-25000" dirty="0"/>
              <a:t>1</a:t>
            </a:r>
            <a:r>
              <a:rPr lang="es-CO" dirty="0"/>
              <a:t> ∧ ¬ r</a:t>
            </a:r>
            <a:r>
              <a:rPr lang="es-CO" baseline="-25000" dirty="0"/>
              <a:t>3 </a:t>
            </a:r>
            <a:r>
              <a:rPr lang="es-CO" dirty="0"/>
              <a:t>∧ ¬ r</a:t>
            </a:r>
            <a:r>
              <a:rPr lang="es-CO" baseline="-25000" dirty="0"/>
              <a:t>4 </a:t>
            </a:r>
            <a:r>
              <a:rPr lang="es-CO" dirty="0"/>
              <a:t>) ∨ (s</a:t>
            </a:r>
            <a:r>
              <a:rPr lang="es-CO" baseline="-25000" dirty="0"/>
              <a:t>2</a:t>
            </a:r>
            <a:r>
              <a:rPr lang="es-CO" dirty="0"/>
              <a:t> ∧ ¬ s</a:t>
            </a:r>
            <a:r>
              <a:rPr lang="es-CO" baseline="-25000" dirty="0"/>
              <a:t>1</a:t>
            </a:r>
            <a:r>
              <a:rPr lang="es-CO" dirty="0"/>
              <a:t> ∧ ¬ s</a:t>
            </a:r>
            <a:r>
              <a:rPr lang="es-CO" baseline="-25000" dirty="0"/>
              <a:t>3 </a:t>
            </a:r>
            <a:r>
              <a:rPr lang="es-CO" dirty="0"/>
              <a:t>∧ ¬ s</a:t>
            </a:r>
            <a:r>
              <a:rPr lang="es-CO" baseline="-25000" dirty="0"/>
              <a:t>4 </a:t>
            </a:r>
            <a:r>
              <a:rPr lang="es-CO" dirty="0"/>
              <a:t>) ) </a:t>
            </a:r>
            <a:r>
              <a:rPr lang="es-CO" b="1" dirty="0"/>
              <a:t>∧ …</a:t>
            </a:r>
          </a:p>
          <a:p>
            <a:r>
              <a:rPr lang="es-CO" sz="2000" dirty="0"/>
              <a:t>Y así tomando en consideración las casillas restantes.</a:t>
            </a:r>
          </a:p>
          <a:p>
            <a:pPr marL="0" indent="0">
              <a:buNone/>
            </a:pPr>
            <a:r>
              <a:rPr lang="es-CO" dirty="0"/>
              <a:t>De esta forma para cada configuración en las </a:t>
            </a:r>
            <a:r>
              <a:rPr lang="es-CO" b="1" dirty="0"/>
              <a:t>filas</a:t>
            </a:r>
            <a:r>
              <a:rPr lang="es-CO" dirty="0"/>
              <a:t> conformadas por F</a:t>
            </a:r>
            <a:r>
              <a:rPr lang="es-CO" baseline="-25000" dirty="0"/>
              <a:t>2</a:t>
            </a:r>
            <a:r>
              <a:rPr lang="es-CO" i="1" dirty="0"/>
              <a:t> = {5, 6, 7, 8}, </a:t>
            </a:r>
            <a:r>
              <a:rPr lang="es-CO" dirty="0"/>
              <a:t>F</a:t>
            </a:r>
            <a:r>
              <a:rPr lang="es-CO" baseline="-25000" dirty="0"/>
              <a:t>3</a:t>
            </a:r>
            <a:r>
              <a:rPr lang="es-CO" i="1" dirty="0"/>
              <a:t> = {9, 10, 11, 12} y </a:t>
            </a:r>
            <a:r>
              <a:rPr lang="es-CO" dirty="0"/>
              <a:t>F</a:t>
            </a:r>
            <a:r>
              <a:rPr lang="es-CO" baseline="-25000" dirty="0"/>
              <a:t>4</a:t>
            </a:r>
            <a:r>
              <a:rPr lang="es-CO" i="1" dirty="0"/>
              <a:t> = {13, 14, 15, 16} 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827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B7C1-7BB6-4CD9-B78F-450E94C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REGLA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4C9A6-0CA4-413C-B81F-271C86E9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968561"/>
            <a:ext cx="4176747" cy="1499617"/>
          </a:xfrm>
        </p:spPr>
        <p:txBody>
          <a:bodyPr>
            <a:normAutofit/>
          </a:bodyPr>
          <a:lstStyle/>
          <a:p>
            <a:r>
              <a:rPr lang="es-CO" dirty="0"/>
              <a:t>Si hay un 1 en la casilla 1, </a:t>
            </a:r>
            <a:r>
              <a:rPr lang="es-CO" u="sng" dirty="0"/>
              <a:t>entonces no debe haber otro 1 en las casillas que conforman su </a:t>
            </a:r>
            <a:r>
              <a:rPr lang="es-CO" b="1" u="sng" dirty="0"/>
              <a:t>columna</a:t>
            </a:r>
            <a:r>
              <a:rPr lang="es-CO" u="sng" dirty="0"/>
              <a:t>, </a:t>
            </a:r>
            <a:r>
              <a:rPr lang="es-CO" dirty="0"/>
              <a:t>es decir, en </a:t>
            </a:r>
            <a:r>
              <a:rPr lang="es-CO" sz="1800" i="1" dirty="0"/>
              <a:t>i = 5, 9, 13.</a:t>
            </a:r>
          </a:p>
          <a:p>
            <a:endParaRPr lang="es-CO" sz="1800" i="1" dirty="0"/>
          </a:p>
          <a:p>
            <a:endParaRPr lang="es-CO" sz="1800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F7C160-2A25-41B1-B6E4-D7EBE972E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25852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prohibited png">
            <a:extLst>
              <a:ext uri="{FF2B5EF4-FFF2-40B4-BE49-F238E27FC236}">
                <a16:creationId xmlns:a16="http://schemas.microsoft.com/office/drawing/2014/main" id="{B25F3DB8-FA00-4747-B720-8931F316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95" y="4132016"/>
            <a:ext cx="866602" cy="8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prohibited png">
            <a:extLst>
              <a:ext uri="{FF2B5EF4-FFF2-40B4-BE49-F238E27FC236}">
                <a16:creationId xmlns:a16="http://schemas.microsoft.com/office/drawing/2014/main" id="{20C7A50E-7DED-48F7-B9C5-C3C77F44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60" y="3083622"/>
            <a:ext cx="866602" cy="8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prohibited png">
            <a:extLst>
              <a:ext uri="{FF2B5EF4-FFF2-40B4-BE49-F238E27FC236}">
                <a16:creationId xmlns:a16="http://schemas.microsoft.com/office/drawing/2014/main" id="{63C7B959-A1C0-4447-8D65-F4875990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60" y="5180410"/>
            <a:ext cx="866602" cy="8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A31D423B-18B4-4AD8-9DF6-940D0124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39" y="2535260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DCC6C3EA-9C96-45F8-BB87-117CF93E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39" y="3600625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3692A840-5FF1-452D-8773-FC4193D7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39" y="4607161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eckmark icon. This is a very simple icon that looks just like a check mark. It is two lines of different lengths that come together to form a point. It's the same shape people use when they are checking the box on a questionnaire.">
            <a:extLst>
              <a:ext uri="{FF2B5EF4-FFF2-40B4-BE49-F238E27FC236}">
                <a16:creationId xmlns:a16="http://schemas.microsoft.com/office/drawing/2014/main" id="{3E79C961-82E6-4BC8-A4DA-2054BDC6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39" y="5579226"/>
            <a:ext cx="497273" cy="4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3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C4B14-F4C6-4F2A-A75C-79E66109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616E5-5353-44F3-BE20-ECD08738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19733" cy="4023360"/>
          </a:xfrm>
        </p:spPr>
        <p:txBody>
          <a:bodyPr>
            <a:normAutofit/>
          </a:bodyPr>
          <a:lstStyle/>
          <a:p>
            <a:r>
              <a:rPr lang="es-CO" dirty="0"/>
              <a:t>El siguiente ejemplo muestra la </a:t>
            </a:r>
            <a:r>
              <a:rPr lang="es-CO" b="1" dirty="0"/>
              <a:t>columna</a:t>
            </a:r>
            <a:r>
              <a:rPr lang="es-CO" dirty="0"/>
              <a:t> conformada por C</a:t>
            </a:r>
            <a:r>
              <a:rPr lang="es-CO" baseline="-25000" dirty="0"/>
              <a:t>1</a:t>
            </a:r>
            <a:r>
              <a:rPr lang="es-CO" i="1" dirty="0"/>
              <a:t> = {1, 5, 9, 13} , </a:t>
            </a:r>
            <a:r>
              <a:rPr lang="es-CO" dirty="0"/>
              <a:t>siendo 1 la casilla tomada en consideración con sus componentes </a:t>
            </a:r>
            <a:r>
              <a:rPr lang="es-CO" i="1" dirty="0"/>
              <a:t>verdaderos.</a:t>
            </a:r>
          </a:p>
          <a:p>
            <a:r>
              <a:rPr lang="es-CO" dirty="0"/>
              <a:t>( (p</a:t>
            </a:r>
            <a:r>
              <a:rPr lang="es-CO" baseline="-25000" dirty="0"/>
              <a:t>1</a:t>
            </a:r>
            <a:r>
              <a:rPr lang="es-CO" dirty="0"/>
              <a:t> ∧ ¬ p</a:t>
            </a:r>
            <a:r>
              <a:rPr lang="es-CO" baseline="-25000" dirty="0"/>
              <a:t>5</a:t>
            </a:r>
            <a:r>
              <a:rPr lang="es-CO" dirty="0"/>
              <a:t> ∧ ¬ p</a:t>
            </a:r>
            <a:r>
              <a:rPr lang="es-CO" baseline="-25000" dirty="0"/>
              <a:t>9 </a:t>
            </a:r>
            <a:r>
              <a:rPr lang="es-CO" dirty="0"/>
              <a:t>∧ ¬ p</a:t>
            </a:r>
            <a:r>
              <a:rPr lang="es-CO" baseline="-25000" dirty="0"/>
              <a:t>13 </a:t>
            </a:r>
            <a:r>
              <a:rPr lang="es-CO" dirty="0"/>
              <a:t>) ∨ (q</a:t>
            </a:r>
            <a:r>
              <a:rPr lang="es-CO" baseline="-25000" dirty="0"/>
              <a:t>1</a:t>
            </a:r>
            <a:r>
              <a:rPr lang="es-CO" dirty="0"/>
              <a:t> ∧ ¬ q</a:t>
            </a:r>
            <a:r>
              <a:rPr lang="es-CO" baseline="-25000" dirty="0"/>
              <a:t>5</a:t>
            </a:r>
            <a:r>
              <a:rPr lang="es-CO" dirty="0"/>
              <a:t> ∧ ¬ q</a:t>
            </a:r>
            <a:r>
              <a:rPr lang="es-CO" baseline="-25000" dirty="0"/>
              <a:t>9 </a:t>
            </a:r>
            <a:r>
              <a:rPr lang="es-CO" dirty="0"/>
              <a:t>∧ ¬ q</a:t>
            </a:r>
            <a:r>
              <a:rPr lang="es-CO" baseline="-25000" dirty="0"/>
              <a:t>13 </a:t>
            </a:r>
            <a:r>
              <a:rPr lang="es-CO" dirty="0"/>
              <a:t>) ∨ (r</a:t>
            </a:r>
            <a:r>
              <a:rPr lang="es-CO" baseline="-25000" dirty="0"/>
              <a:t>1</a:t>
            </a:r>
            <a:r>
              <a:rPr lang="es-CO" dirty="0"/>
              <a:t> ∧ ¬ r</a:t>
            </a:r>
            <a:r>
              <a:rPr lang="es-CO" baseline="-25000" dirty="0"/>
              <a:t>5</a:t>
            </a:r>
            <a:r>
              <a:rPr lang="es-CO" dirty="0"/>
              <a:t> ∧ ¬ r</a:t>
            </a:r>
            <a:r>
              <a:rPr lang="es-CO" baseline="-25000" dirty="0"/>
              <a:t>9 </a:t>
            </a:r>
            <a:r>
              <a:rPr lang="es-CO" dirty="0"/>
              <a:t>∧ ¬ r</a:t>
            </a:r>
            <a:r>
              <a:rPr lang="es-CO" baseline="-25000" dirty="0"/>
              <a:t>13 </a:t>
            </a:r>
            <a:r>
              <a:rPr lang="es-CO" dirty="0"/>
              <a:t>) ∨ (s</a:t>
            </a:r>
            <a:r>
              <a:rPr lang="es-CO" baseline="-25000" dirty="0"/>
              <a:t>1</a:t>
            </a:r>
            <a:r>
              <a:rPr lang="es-CO" dirty="0"/>
              <a:t> ∧ ¬ s</a:t>
            </a:r>
            <a:r>
              <a:rPr lang="es-CO" baseline="-25000" dirty="0"/>
              <a:t>5</a:t>
            </a:r>
            <a:r>
              <a:rPr lang="es-CO" dirty="0"/>
              <a:t> ∧ ¬ s</a:t>
            </a:r>
            <a:r>
              <a:rPr lang="es-CO" baseline="-25000" dirty="0"/>
              <a:t>9 </a:t>
            </a:r>
            <a:r>
              <a:rPr lang="es-CO" dirty="0"/>
              <a:t>∧ ¬ s</a:t>
            </a:r>
            <a:r>
              <a:rPr lang="es-CO" baseline="-25000" dirty="0"/>
              <a:t>13 </a:t>
            </a:r>
            <a:r>
              <a:rPr lang="es-CO" dirty="0"/>
              <a:t>) ) </a:t>
            </a:r>
            <a:r>
              <a:rPr lang="es-CO" b="1" dirty="0"/>
              <a:t>∧</a:t>
            </a:r>
            <a:r>
              <a:rPr lang="es-CO" dirty="0"/>
              <a:t> ( (p</a:t>
            </a:r>
            <a:r>
              <a:rPr lang="es-CO" baseline="-25000" dirty="0"/>
              <a:t>5</a:t>
            </a:r>
            <a:r>
              <a:rPr lang="es-CO" dirty="0"/>
              <a:t> ∧ ¬ p</a:t>
            </a:r>
            <a:r>
              <a:rPr lang="es-CO" baseline="-25000" dirty="0"/>
              <a:t>1</a:t>
            </a:r>
            <a:r>
              <a:rPr lang="es-CO" dirty="0"/>
              <a:t> ∧ ¬ p</a:t>
            </a:r>
            <a:r>
              <a:rPr lang="es-CO" baseline="-25000" dirty="0"/>
              <a:t>9 </a:t>
            </a:r>
            <a:r>
              <a:rPr lang="es-CO" dirty="0"/>
              <a:t>∧ ¬ p</a:t>
            </a:r>
            <a:r>
              <a:rPr lang="es-CO" baseline="-25000" dirty="0"/>
              <a:t>13 </a:t>
            </a:r>
            <a:r>
              <a:rPr lang="es-CO" dirty="0"/>
              <a:t>) ∨ (q</a:t>
            </a:r>
            <a:r>
              <a:rPr lang="es-CO" baseline="-25000" dirty="0"/>
              <a:t>5</a:t>
            </a:r>
            <a:r>
              <a:rPr lang="es-CO" dirty="0"/>
              <a:t> ∧ ¬ q</a:t>
            </a:r>
            <a:r>
              <a:rPr lang="es-CO" baseline="-25000" dirty="0"/>
              <a:t>1</a:t>
            </a:r>
            <a:r>
              <a:rPr lang="es-CO" dirty="0"/>
              <a:t> ∧ ¬ q</a:t>
            </a:r>
            <a:r>
              <a:rPr lang="es-CO" baseline="-25000" dirty="0"/>
              <a:t>9 </a:t>
            </a:r>
            <a:r>
              <a:rPr lang="es-CO" dirty="0"/>
              <a:t>∧ ¬ q</a:t>
            </a:r>
            <a:r>
              <a:rPr lang="es-CO" baseline="-25000" dirty="0"/>
              <a:t>13 </a:t>
            </a:r>
            <a:r>
              <a:rPr lang="es-CO" dirty="0"/>
              <a:t>) ∨ (r</a:t>
            </a:r>
            <a:r>
              <a:rPr lang="es-CO" baseline="-25000" dirty="0"/>
              <a:t>5</a:t>
            </a:r>
            <a:r>
              <a:rPr lang="es-CO" dirty="0"/>
              <a:t> ∧ ¬ r</a:t>
            </a:r>
            <a:r>
              <a:rPr lang="es-CO" baseline="-25000" dirty="0"/>
              <a:t>1</a:t>
            </a:r>
            <a:r>
              <a:rPr lang="es-CO" dirty="0"/>
              <a:t> ∧ ¬ r</a:t>
            </a:r>
            <a:r>
              <a:rPr lang="es-CO" baseline="-25000" dirty="0"/>
              <a:t>9 </a:t>
            </a:r>
            <a:r>
              <a:rPr lang="es-CO" dirty="0"/>
              <a:t>∧ ¬ r</a:t>
            </a:r>
            <a:r>
              <a:rPr lang="es-CO" baseline="-25000" dirty="0"/>
              <a:t>13 </a:t>
            </a:r>
            <a:r>
              <a:rPr lang="es-CO" dirty="0"/>
              <a:t>) ∨ (s</a:t>
            </a:r>
            <a:r>
              <a:rPr lang="es-CO" baseline="-25000" dirty="0"/>
              <a:t>5</a:t>
            </a:r>
            <a:r>
              <a:rPr lang="es-CO" dirty="0"/>
              <a:t> ∧ ¬ s</a:t>
            </a:r>
            <a:r>
              <a:rPr lang="es-CO" baseline="-25000" dirty="0"/>
              <a:t>1</a:t>
            </a:r>
            <a:r>
              <a:rPr lang="es-CO" dirty="0"/>
              <a:t> ∧ ¬ s</a:t>
            </a:r>
            <a:r>
              <a:rPr lang="es-CO" baseline="-25000" dirty="0"/>
              <a:t>9 </a:t>
            </a:r>
            <a:r>
              <a:rPr lang="es-CO" dirty="0"/>
              <a:t>∧ ¬ s</a:t>
            </a:r>
            <a:r>
              <a:rPr lang="es-CO" baseline="-25000" dirty="0"/>
              <a:t>13 </a:t>
            </a:r>
            <a:r>
              <a:rPr lang="es-CO" dirty="0"/>
              <a:t>) ) </a:t>
            </a:r>
            <a:r>
              <a:rPr lang="es-CO" b="1" dirty="0"/>
              <a:t>∧ </a:t>
            </a:r>
            <a:r>
              <a:rPr lang="es-CO" dirty="0"/>
              <a:t>…</a:t>
            </a:r>
          </a:p>
          <a:p>
            <a:r>
              <a:rPr lang="es-CO" sz="2000" dirty="0"/>
              <a:t>Y así tomando en consideración las casillas restantes.</a:t>
            </a:r>
          </a:p>
          <a:p>
            <a:pPr marL="0" indent="0">
              <a:buNone/>
            </a:pPr>
            <a:r>
              <a:rPr lang="es-CO" dirty="0"/>
              <a:t>De esta forma para cada configuración en las </a:t>
            </a:r>
            <a:r>
              <a:rPr lang="es-CO" b="1" dirty="0"/>
              <a:t>columnas</a:t>
            </a:r>
            <a:r>
              <a:rPr lang="es-CO" dirty="0"/>
              <a:t> conformadas por C</a:t>
            </a:r>
            <a:r>
              <a:rPr lang="es-CO" baseline="-25000" dirty="0"/>
              <a:t>2</a:t>
            </a:r>
            <a:r>
              <a:rPr lang="es-CO" i="1" dirty="0"/>
              <a:t> = {2, 6, 10, 14}, </a:t>
            </a:r>
            <a:r>
              <a:rPr lang="es-CO" dirty="0"/>
              <a:t>C</a:t>
            </a:r>
            <a:r>
              <a:rPr lang="es-CO" baseline="-25000" dirty="0"/>
              <a:t>3</a:t>
            </a:r>
            <a:r>
              <a:rPr lang="es-CO" i="1" dirty="0"/>
              <a:t> = {3, 7, 11, 15} y </a:t>
            </a:r>
            <a:r>
              <a:rPr lang="es-CO" dirty="0"/>
              <a:t>C</a:t>
            </a:r>
            <a:r>
              <a:rPr lang="es-CO" baseline="-25000" dirty="0"/>
              <a:t>4</a:t>
            </a:r>
            <a:r>
              <a:rPr lang="es-CO" i="1" dirty="0"/>
              <a:t> = {4, 8, 12, 16} 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12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6D95-C37E-4DDB-AE69-3B5C2352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1AFCA-202E-4DBD-86A3-B01DAFF8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>
                <a:hlinkClick r:id="rId2" action="ppaction://hlinksldjump"/>
              </a:rPr>
              <a:t>PROBLEMA</a:t>
            </a:r>
            <a:endParaRPr lang="es-CO" dirty="0"/>
          </a:p>
          <a:p>
            <a:pPr marL="457200" indent="-457200">
              <a:buFont typeface="+mj-lt"/>
              <a:buAutoNum type="arabicPeriod"/>
            </a:pPr>
            <a:r>
              <a:rPr lang="es-CO" dirty="0">
                <a:hlinkClick r:id="rId3" action="ppaction://hlinksldjump"/>
              </a:rPr>
              <a:t>EJEMPLO/POSIBLE SOLUCIÓN</a:t>
            </a:r>
            <a:endParaRPr lang="es-CO" dirty="0"/>
          </a:p>
          <a:p>
            <a:pPr marL="457200" indent="-457200">
              <a:buFont typeface="+mj-lt"/>
              <a:buAutoNum type="arabicPeriod"/>
            </a:pPr>
            <a:r>
              <a:rPr lang="es-CO" dirty="0">
                <a:hlinkClick r:id="rId4" action="ppaction://hlinksldjump"/>
              </a:rPr>
              <a:t>CLAVES DE REPRESENTACIÓN</a:t>
            </a:r>
            <a:endParaRPr lang="es-CO" dirty="0"/>
          </a:p>
          <a:p>
            <a:pPr marL="457200" indent="-457200">
              <a:buFont typeface="+mj-lt"/>
              <a:buAutoNum type="arabicPeriod"/>
            </a:pPr>
            <a:r>
              <a:rPr lang="es-CO" dirty="0">
                <a:hlinkClick r:id="rId5" action="ppaction://hlinksldjump"/>
              </a:rPr>
              <a:t>REGLAS DEL JUEGO</a:t>
            </a: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232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3B800-6829-4067-8525-AAD1AF5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05B17-4F1C-4C52-A817-814F9C748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9220" cy="4023360"/>
          </a:xfrm>
        </p:spPr>
        <p:txBody>
          <a:bodyPr/>
          <a:lstStyle/>
          <a:p>
            <a:r>
              <a:rPr lang="es-ES" dirty="0"/>
              <a:t>Explicación:</a:t>
            </a:r>
          </a:p>
          <a:p>
            <a:r>
              <a:rPr lang="es-ES" dirty="0"/>
              <a:t>Considere un Sudoku 4x4. El problema consiste en ubicar números del 1 al 4 en el tablero hasta llenarlo, cumpliendo con las reglas del juego.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B6530E9-8289-4509-A42F-C55675DC5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5129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37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FD4A6-6C19-4585-8E81-7205BA5C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Ejemplo/posible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A7A1D-232A-42B8-BAD8-A40CADAD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196180" cy="4023360"/>
          </a:xfrm>
        </p:spPr>
        <p:txBody>
          <a:bodyPr/>
          <a:lstStyle/>
          <a:p>
            <a:r>
              <a:rPr lang="es-ES" dirty="0"/>
              <a:t>Como ejemplo:</a:t>
            </a:r>
          </a:p>
          <a:p>
            <a:r>
              <a:rPr lang="es-ES" dirty="0"/>
              <a:t>Observe que el siguiente tablero de Sudoku está completado y cumple las reglas del juego.</a:t>
            </a:r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4946788-8472-4162-99E4-C581A22CF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1081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12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65BF2-CB4C-4567-8CDF-900FAED7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Claves de representación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C4CB69-72EE-4B84-985F-784C48E0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50063" cy="4023360"/>
          </a:xfrm>
        </p:spPr>
        <p:txBody>
          <a:bodyPr/>
          <a:lstStyle/>
          <a:p>
            <a:r>
              <a:rPr lang="es-CO" dirty="0"/>
              <a:t>Primero enumeramos las casillas del sudoku 4x4 de la siguiente manera:</a:t>
            </a:r>
          </a:p>
          <a:p>
            <a:r>
              <a:rPr lang="es-CO" dirty="0"/>
              <a:t>(sea </a:t>
            </a:r>
            <a:r>
              <a:rPr lang="es-CO" i="1" dirty="0"/>
              <a:t>i</a:t>
            </a:r>
            <a:r>
              <a:rPr lang="es-CO" dirty="0"/>
              <a:t> nuestro indicador índice)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9D01555-49A2-4B67-92CA-8BDDEDA00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81704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9409C2A-C06F-4AC3-8642-40FDE3D36216}"/>
              </a:ext>
            </a:extLst>
          </p:cNvPr>
          <p:cNvSpPr/>
          <p:nvPr/>
        </p:nvSpPr>
        <p:spPr>
          <a:xfrm>
            <a:off x="9813879" y="5079115"/>
            <a:ext cx="11176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7478F58-04F1-4A0E-86A8-630651F072CD}"/>
              </a:ext>
            </a:extLst>
          </p:cNvPr>
          <p:cNvSpPr/>
          <p:nvPr/>
        </p:nvSpPr>
        <p:spPr>
          <a:xfrm>
            <a:off x="9091988" y="3044049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838896C-DB29-4BF0-945B-475DF6225F41}"/>
              </a:ext>
            </a:extLst>
          </p:cNvPr>
          <p:cNvSpPr/>
          <p:nvPr/>
        </p:nvSpPr>
        <p:spPr>
          <a:xfrm>
            <a:off x="10086847" y="3037684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1F680F-1CEF-4AA8-BB37-4794A4AC646D}"/>
              </a:ext>
            </a:extLst>
          </p:cNvPr>
          <p:cNvSpPr/>
          <p:nvPr/>
        </p:nvSpPr>
        <p:spPr>
          <a:xfrm>
            <a:off x="7035703" y="4064139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3A9C8C3-275F-4DEF-9BC1-3BC3F1B1F2AC}"/>
              </a:ext>
            </a:extLst>
          </p:cNvPr>
          <p:cNvSpPr/>
          <p:nvPr/>
        </p:nvSpPr>
        <p:spPr>
          <a:xfrm>
            <a:off x="7770598" y="4064139"/>
            <a:ext cx="11176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E08027-CD1F-42A8-88C2-CD667E922B0A}"/>
              </a:ext>
            </a:extLst>
          </p:cNvPr>
          <p:cNvSpPr/>
          <p:nvPr/>
        </p:nvSpPr>
        <p:spPr>
          <a:xfrm>
            <a:off x="7779585" y="5053792"/>
            <a:ext cx="11176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BD6E1A-F91F-4478-AB84-761C899EBCBE}"/>
              </a:ext>
            </a:extLst>
          </p:cNvPr>
          <p:cNvSpPr/>
          <p:nvPr/>
        </p:nvSpPr>
        <p:spPr>
          <a:xfrm>
            <a:off x="6758393" y="5061303"/>
            <a:ext cx="11176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1C37D51-EC30-41E2-BF79-272AC7811DFB}"/>
              </a:ext>
            </a:extLst>
          </p:cNvPr>
          <p:cNvSpPr/>
          <p:nvPr/>
        </p:nvSpPr>
        <p:spPr>
          <a:xfrm>
            <a:off x="8813114" y="5055676"/>
            <a:ext cx="11176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8167AD-EEC7-4555-9551-A30F1CE93E24}"/>
              </a:ext>
            </a:extLst>
          </p:cNvPr>
          <p:cNvSpPr/>
          <p:nvPr/>
        </p:nvSpPr>
        <p:spPr>
          <a:xfrm>
            <a:off x="9832823" y="4052885"/>
            <a:ext cx="11176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91FCEEB-86FC-4068-9FBD-796EB90456E2}"/>
              </a:ext>
            </a:extLst>
          </p:cNvPr>
          <p:cNvSpPr/>
          <p:nvPr/>
        </p:nvSpPr>
        <p:spPr>
          <a:xfrm>
            <a:off x="8865333" y="4058512"/>
            <a:ext cx="11176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5DE389-D1EC-4CEF-9E60-C533300349DB}"/>
              </a:ext>
            </a:extLst>
          </p:cNvPr>
          <p:cNvSpPr/>
          <p:nvPr/>
        </p:nvSpPr>
        <p:spPr>
          <a:xfrm>
            <a:off x="8032165" y="2017307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8FE626-531B-4A88-81FD-CB69721B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CO" dirty="0"/>
              <a:t>Claves de representación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216E7-EA30-4E0F-9DF7-B4152CF0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90739" cy="4023360"/>
          </a:xfrm>
        </p:spPr>
        <p:txBody>
          <a:bodyPr/>
          <a:lstStyle/>
          <a:p>
            <a:r>
              <a:rPr lang="es-CO" dirty="0"/>
              <a:t>El sudoku se representa como una tabla de 4x4 compuesta a su vez por 4 regiones de 2x2.</a:t>
            </a:r>
          </a:p>
          <a:p>
            <a:r>
              <a:rPr lang="es-CO" dirty="0"/>
              <a:t>Se emplean 4 letras proposicionales p</a:t>
            </a:r>
            <a:r>
              <a:rPr lang="es-CO" baseline="-25000" dirty="0"/>
              <a:t>i</a:t>
            </a:r>
            <a:r>
              <a:rPr lang="es-CO" dirty="0"/>
              <a:t>, </a:t>
            </a:r>
            <a:r>
              <a:rPr lang="es-CO" dirty="0" err="1"/>
              <a:t>q</a:t>
            </a:r>
            <a:r>
              <a:rPr lang="es-CO" baseline="-25000" dirty="0" err="1"/>
              <a:t>i</a:t>
            </a:r>
            <a:r>
              <a:rPr lang="es-CO" dirty="0"/>
              <a:t>, </a:t>
            </a:r>
            <a:r>
              <a:rPr lang="es-CO" dirty="0" err="1"/>
              <a:t>r</a:t>
            </a:r>
            <a:r>
              <a:rPr lang="es-CO" baseline="-25000" dirty="0" err="1"/>
              <a:t>i</a:t>
            </a:r>
            <a:r>
              <a:rPr lang="es-CO" dirty="0"/>
              <a:t>, s</a:t>
            </a:r>
            <a:r>
              <a:rPr lang="es-CO" baseline="-25000" dirty="0"/>
              <a:t>i</a:t>
            </a:r>
            <a:r>
              <a:rPr lang="es-CO" dirty="0"/>
              <a:t> para cada casilla i.</a:t>
            </a:r>
            <a:endParaRPr lang="es-CO" baseline="-25000" dirty="0"/>
          </a:p>
          <a:p>
            <a:r>
              <a:rPr lang="es-CO" dirty="0"/>
              <a:t>p</a:t>
            </a:r>
            <a:r>
              <a:rPr lang="es-CO" baseline="-25000" dirty="0"/>
              <a:t>i</a:t>
            </a:r>
            <a:r>
              <a:rPr lang="es-CO" dirty="0"/>
              <a:t> es verdadera </a:t>
            </a:r>
            <a:r>
              <a:rPr lang="es-CO" dirty="0" err="1"/>
              <a:t>sii</a:t>
            </a:r>
            <a:r>
              <a:rPr lang="es-CO" dirty="0"/>
              <a:t> hay un 1 en la casilla i.</a:t>
            </a:r>
          </a:p>
          <a:p>
            <a:r>
              <a:rPr lang="es-CO" dirty="0" err="1"/>
              <a:t>q</a:t>
            </a:r>
            <a:r>
              <a:rPr lang="es-CO" baseline="-25000" dirty="0" err="1"/>
              <a:t>i</a:t>
            </a:r>
            <a:r>
              <a:rPr lang="es-CO" dirty="0"/>
              <a:t> es verdadera </a:t>
            </a:r>
            <a:r>
              <a:rPr lang="es-CO" dirty="0" err="1"/>
              <a:t>sii</a:t>
            </a:r>
            <a:r>
              <a:rPr lang="es-CO" dirty="0"/>
              <a:t> hay un 2 en la casilla i.</a:t>
            </a:r>
          </a:p>
          <a:p>
            <a:r>
              <a:rPr lang="es-CO" dirty="0" err="1"/>
              <a:t>r</a:t>
            </a:r>
            <a:r>
              <a:rPr lang="es-CO" baseline="-25000" dirty="0" err="1"/>
              <a:t>i</a:t>
            </a:r>
            <a:r>
              <a:rPr lang="es-CO" dirty="0"/>
              <a:t> es verdadera </a:t>
            </a:r>
            <a:r>
              <a:rPr lang="es-CO" dirty="0" err="1"/>
              <a:t>sii</a:t>
            </a:r>
            <a:r>
              <a:rPr lang="es-CO" dirty="0"/>
              <a:t> hay un 3 en la casilla i.</a:t>
            </a:r>
          </a:p>
          <a:p>
            <a:r>
              <a:rPr lang="es-CO" dirty="0"/>
              <a:t>s</a:t>
            </a:r>
            <a:r>
              <a:rPr lang="es-CO" baseline="-25000" dirty="0"/>
              <a:t>i</a:t>
            </a:r>
            <a:r>
              <a:rPr lang="es-CO" dirty="0"/>
              <a:t> es verdadera </a:t>
            </a:r>
            <a:r>
              <a:rPr lang="es-CO" dirty="0" err="1"/>
              <a:t>sii</a:t>
            </a:r>
            <a:r>
              <a:rPr lang="es-CO" dirty="0"/>
              <a:t> hay un 4 en la casilla i.</a:t>
            </a:r>
          </a:p>
          <a:p>
            <a:endParaRPr lang="es-CO" dirty="0"/>
          </a:p>
          <a:p>
            <a:endParaRPr lang="es-CO" dirty="0"/>
          </a:p>
          <a:p>
            <a:endParaRPr lang="es-CO" baseline="30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2C8860-43FA-425E-8BBB-5804879A4401}"/>
              </a:ext>
            </a:extLst>
          </p:cNvPr>
          <p:cNvSpPr/>
          <p:nvPr/>
        </p:nvSpPr>
        <p:spPr>
          <a:xfrm>
            <a:off x="7029019" y="2032817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B4ACBD-EF9B-446E-94FF-6B95DE0976C6}"/>
              </a:ext>
            </a:extLst>
          </p:cNvPr>
          <p:cNvSpPr/>
          <p:nvPr/>
        </p:nvSpPr>
        <p:spPr>
          <a:xfrm>
            <a:off x="9062612" y="2011680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C5138C-8F00-4A6C-AB1A-73E24172AF22}"/>
              </a:ext>
            </a:extLst>
          </p:cNvPr>
          <p:cNvSpPr/>
          <p:nvPr/>
        </p:nvSpPr>
        <p:spPr>
          <a:xfrm>
            <a:off x="10057471" y="2034293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BD0286B-02F1-49BE-A43B-BDDEC5D06937}"/>
              </a:ext>
            </a:extLst>
          </p:cNvPr>
          <p:cNvSpPr/>
          <p:nvPr/>
        </p:nvSpPr>
        <p:spPr>
          <a:xfrm>
            <a:off x="7023238" y="3029981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BC8E40-6D59-44B3-AA19-34A25868EE1A}"/>
              </a:ext>
            </a:extLst>
          </p:cNvPr>
          <p:cNvSpPr/>
          <p:nvPr/>
        </p:nvSpPr>
        <p:spPr>
          <a:xfrm>
            <a:off x="8031747" y="3044049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361DA4D-08B7-4336-9172-63C7360CB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18795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96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2936397233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894364118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826198915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148177511"/>
                    </a:ext>
                  </a:extLst>
                </a:gridCol>
              </a:tblGrid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96523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4229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150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74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47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B7C1-7BB6-4CD9-B78F-450E94C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4C9A6-0CA4-413C-B81F-271C86E9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69699"/>
            <a:ext cx="4743626" cy="4656406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p</a:t>
            </a:r>
            <a:r>
              <a:rPr lang="es-CO" baseline="-25000" dirty="0"/>
              <a:t>1</a:t>
            </a:r>
            <a:r>
              <a:rPr lang="es-CO" dirty="0"/>
              <a:t>: Hay un 1 en la casilla 1 </a:t>
            </a:r>
          </a:p>
          <a:p>
            <a:r>
              <a:rPr lang="es-CO" dirty="0"/>
              <a:t>¬q</a:t>
            </a:r>
            <a:r>
              <a:rPr lang="es-CO" baseline="-25000" dirty="0"/>
              <a:t>1</a:t>
            </a:r>
            <a:r>
              <a:rPr lang="es-CO" dirty="0"/>
              <a:t>: No hay un 2 en la casilla 1</a:t>
            </a:r>
          </a:p>
          <a:p>
            <a:r>
              <a:rPr lang="es-CO" dirty="0"/>
              <a:t>¬r</a:t>
            </a:r>
            <a:r>
              <a:rPr lang="es-CO" baseline="-25000" dirty="0"/>
              <a:t>1</a:t>
            </a:r>
            <a:r>
              <a:rPr lang="es-CO" dirty="0"/>
              <a:t>: No hay un 3 en la casilla 1</a:t>
            </a:r>
          </a:p>
          <a:p>
            <a:r>
              <a:rPr lang="es-CO" dirty="0"/>
              <a:t>¬s</a:t>
            </a:r>
            <a:r>
              <a:rPr lang="es-CO" baseline="-25000" dirty="0"/>
              <a:t>1</a:t>
            </a:r>
            <a:r>
              <a:rPr lang="es-CO" dirty="0"/>
              <a:t>: No hay un 4 en la casilla 1</a:t>
            </a:r>
          </a:p>
          <a:p>
            <a:r>
              <a:rPr lang="es-CO" dirty="0"/>
              <a:t>¬p</a:t>
            </a:r>
            <a:r>
              <a:rPr lang="es-CO" baseline="-25000" dirty="0"/>
              <a:t>2</a:t>
            </a:r>
            <a:r>
              <a:rPr lang="es-CO" dirty="0"/>
              <a:t>: No hay un 1 en la casilla 2 …</a:t>
            </a:r>
          </a:p>
          <a:p>
            <a:r>
              <a:rPr lang="es-CO" dirty="0"/>
              <a:t>¬p</a:t>
            </a:r>
            <a:r>
              <a:rPr lang="es-CO" baseline="-25000" dirty="0"/>
              <a:t>3</a:t>
            </a:r>
            <a:r>
              <a:rPr lang="es-CO" dirty="0"/>
              <a:t>: No hay un 1 en la casilla 3 …</a:t>
            </a:r>
          </a:p>
          <a:p>
            <a:r>
              <a:rPr lang="es-CO" dirty="0"/>
              <a:t>¬p</a:t>
            </a:r>
            <a:r>
              <a:rPr lang="es-CO" baseline="-25000" dirty="0"/>
              <a:t>4</a:t>
            </a:r>
            <a:r>
              <a:rPr lang="es-CO" dirty="0"/>
              <a:t>: No hay un 1 en la casilla 4 …</a:t>
            </a:r>
          </a:p>
          <a:p>
            <a:r>
              <a:rPr lang="es-CO" dirty="0"/>
              <a:t>¬p</a:t>
            </a:r>
            <a:r>
              <a:rPr lang="es-CO" baseline="-25000" dirty="0"/>
              <a:t>5</a:t>
            </a:r>
            <a:r>
              <a:rPr lang="es-CO" dirty="0"/>
              <a:t>: No hay un 1 en la casilla 5 …</a:t>
            </a:r>
          </a:p>
          <a:p>
            <a:r>
              <a:rPr lang="es-CO" dirty="0"/>
              <a:t>¬p</a:t>
            </a:r>
            <a:r>
              <a:rPr lang="es-CO" baseline="-25000" dirty="0"/>
              <a:t>6</a:t>
            </a:r>
            <a:r>
              <a:rPr lang="es-CO" dirty="0"/>
              <a:t>: No hay un 1 en la casilla 6 … </a:t>
            </a:r>
          </a:p>
          <a:p>
            <a:r>
              <a:rPr lang="es-CO" dirty="0"/>
              <a:t>¬p</a:t>
            </a:r>
            <a:r>
              <a:rPr lang="es-CO" baseline="-25000" dirty="0"/>
              <a:t>9</a:t>
            </a:r>
            <a:r>
              <a:rPr lang="es-CO" dirty="0"/>
              <a:t>: No hay un 1 en la casilla 9 …</a:t>
            </a:r>
          </a:p>
          <a:p>
            <a:r>
              <a:rPr lang="es-CO" dirty="0"/>
              <a:t>¬p</a:t>
            </a:r>
            <a:r>
              <a:rPr lang="es-CO" baseline="-25000" dirty="0"/>
              <a:t>13</a:t>
            </a:r>
            <a:r>
              <a:rPr lang="es-CO" dirty="0"/>
              <a:t>: No hay un 1 en la casilla 13 …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F7C160-2A25-41B1-B6E4-D7EBE972E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09252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5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61CF2-847D-4EE8-BCBA-325AAA7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116B1-0389-4877-B67A-C2F7CBC67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48672" cy="4023360"/>
          </a:xfrm>
        </p:spPr>
        <p:txBody>
          <a:bodyPr/>
          <a:lstStyle/>
          <a:p>
            <a:r>
              <a:rPr lang="es-CO" b="1" dirty="0"/>
              <a:t>Regla 1: </a:t>
            </a:r>
            <a:r>
              <a:rPr lang="es-CO" dirty="0"/>
              <a:t>En cada casilla debe haber solo un número.</a:t>
            </a:r>
          </a:p>
          <a:p>
            <a:r>
              <a:rPr lang="es-CO" b="1" dirty="0"/>
              <a:t>Regla 2: </a:t>
            </a:r>
            <a:r>
              <a:rPr lang="es-CO" dirty="0"/>
              <a:t>Cada región debe contener los números del 1 al 4 una sola vez.</a:t>
            </a:r>
          </a:p>
          <a:p>
            <a:r>
              <a:rPr lang="es-CO" b="1" dirty="0"/>
              <a:t>Regla 3: </a:t>
            </a:r>
            <a:r>
              <a:rPr lang="es-CO" dirty="0"/>
              <a:t>Cada fila de la tabla debe contener los números del 1 al 4 una sola vez.</a:t>
            </a:r>
          </a:p>
          <a:p>
            <a:r>
              <a:rPr lang="es-CO" b="1" dirty="0"/>
              <a:t>Regla 4: </a:t>
            </a:r>
            <a:r>
              <a:rPr lang="es-CO" dirty="0"/>
              <a:t>Cada columna de la tabla debe contener los números del 1 al 4 una sola vez.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919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B7C1-7BB6-4CD9-B78F-450E94C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REGLA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4C9A6-0CA4-413C-B81F-271C86E9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968562"/>
            <a:ext cx="4176747" cy="1129792"/>
          </a:xfrm>
        </p:spPr>
        <p:txBody>
          <a:bodyPr>
            <a:normAutofit/>
          </a:bodyPr>
          <a:lstStyle/>
          <a:p>
            <a:r>
              <a:rPr lang="es-CO" dirty="0"/>
              <a:t>Si hay un 1 en la </a:t>
            </a:r>
            <a:r>
              <a:rPr lang="es-CO" b="1" dirty="0"/>
              <a:t>casilla</a:t>
            </a:r>
            <a:r>
              <a:rPr lang="es-CO" dirty="0"/>
              <a:t> </a:t>
            </a:r>
            <a:r>
              <a:rPr lang="es-CO" i="1" dirty="0"/>
              <a:t>1</a:t>
            </a:r>
            <a:r>
              <a:rPr lang="es-CO" dirty="0"/>
              <a:t>, </a:t>
            </a:r>
            <a:r>
              <a:rPr lang="es-CO" u="sng" dirty="0"/>
              <a:t>entonces no debe haber otro número en la misma casilla.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F7C160-2A25-41B1-B6E4-D7EBE972E1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99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70A1C0"/>
      </a:hlink>
      <a:folHlink>
        <a:srgbClr val="70A1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490</TotalTime>
  <Words>1347</Words>
  <Application>Microsoft Office PowerPoint</Application>
  <PresentationFormat>Panorámica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Integral</vt:lpstr>
      <vt:lpstr>Sudoku 4x4 Lógica para ciencias de la computación</vt:lpstr>
      <vt:lpstr>contenido</vt:lpstr>
      <vt:lpstr>problema</vt:lpstr>
      <vt:lpstr>Ejemplo/posible solución</vt:lpstr>
      <vt:lpstr>Claves de representación</vt:lpstr>
      <vt:lpstr>Claves de representación</vt:lpstr>
      <vt:lpstr>EJEMPLO</vt:lpstr>
      <vt:lpstr>Reglas del juego</vt:lpstr>
      <vt:lpstr>EJEMPLO REGLA 1</vt:lpstr>
      <vt:lpstr>REGLA 1</vt:lpstr>
      <vt:lpstr>EJEMPLO REGLA 2</vt:lpstr>
      <vt:lpstr>REGLA 2</vt:lpstr>
      <vt:lpstr>EJEMPLO REGLA 3</vt:lpstr>
      <vt:lpstr>REGLA 3</vt:lpstr>
      <vt:lpstr>EJEMPLO REGLA 4</vt:lpstr>
      <vt:lpstr>REGLA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Andres Martinez Mejia</dc:creator>
  <cp:lastModifiedBy>Camilo Andres Martinez Mejia</cp:lastModifiedBy>
  <cp:revision>67</cp:revision>
  <dcterms:created xsi:type="dcterms:W3CDTF">2018-09-16T20:08:20Z</dcterms:created>
  <dcterms:modified xsi:type="dcterms:W3CDTF">2018-10-29T03:26:40Z</dcterms:modified>
</cp:coreProperties>
</file>