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6" r:id="rId8"/>
    <p:sldId id="263" r:id="rId9"/>
    <p:sldId id="264" r:id="rId10"/>
    <p:sldId id="265" r:id="rId11"/>
    <p:sldId id="262" r:id="rId12"/>
    <p:sldId id="276" r:id="rId13"/>
    <p:sldId id="277" r:id="rId14"/>
    <p:sldId id="270" r:id="rId15"/>
    <p:sldId id="278" r:id="rId16"/>
    <p:sldId id="267" r:id="rId17"/>
    <p:sldId id="268" r:id="rId18"/>
    <p:sldId id="274" r:id="rId19"/>
    <p:sldId id="279" r:id="rId20"/>
    <p:sldId id="269" r:id="rId21"/>
    <p:sldId id="272" r:id="rId22"/>
    <p:sldId id="273" r:id="rId23"/>
    <p:sldId id="283" r:id="rId24"/>
    <p:sldId id="282"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03" autoAdjust="0"/>
    <p:restoredTop sz="94434" autoAdjust="0"/>
  </p:normalViewPr>
  <p:slideViewPr>
    <p:cSldViewPr snapToGrid="0">
      <p:cViewPr varScale="1">
        <p:scale>
          <a:sx n="115" d="100"/>
          <a:sy n="115" d="100"/>
        </p:scale>
        <p:origin x="8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0D143-4C39-4327-87F5-B50A2AD4D0CB}" type="datetimeFigureOut">
              <a:rPr lang="es-CO" smtClean="0"/>
              <a:t>10/06/2019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7665B-339A-4A8D-96E9-FDD55B422FAE}" type="slidenum">
              <a:rPr lang="es-CO" smtClean="0"/>
              <a:t>‹Nº›</a:t>
            </a:fld>
            <a:endParaRPr lang="es-CO"/>
          </a:p>
        </p:txBody>
      </p:sp>
    </p:spTree>
    <p:extLst>
      <p:ext uri="{BB962C8B-B14F-4D97-AF65-F5344CB8AC3E}">
        <p14:creationId xmlns:p14="http://schemas.microsoft.com/office/powerpoint/2010/main" val="210870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687665B-339A-4A8D-96E9-FDD55B422FAE}" type="slidenum">
              <a:rPr lang="es-CO" smtClean="0"/>
              <a:t>3</a:t>
            </a:fld>
            <a:endParaRPr lang="es-CO"/>
          </a:p>
        </p:txBody>
      </p:sp>
    </p:spTree>
    <p:extLst>
      <p:ext uri="{BB962C8B-B14F-4D97-AF65-F5344CB8AC3E}">
        <p14:creationId xmlns:p14="http://schemas.microsoft.com/office/powerpoint/2010/main" val="12960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9687665B-339A-4A8D-96E9-FDD55B422FAE}" type="slidenum">
              <a:rPr lang="es-CO" smtClean="0"/>
              <a:t>15</a:t>
            </a:fld>
            <a:endParaRPr lang="es-CO"/>
          </a:p>
        </p:txBody>
      </p:sp>
    </p:spTree>
    <p:extLst>
      <p:ext uri="{BB962C8B-B14F-4D97-AF65-F5344CB8AC3E}">
        <p14:creationId xmlns:p14="http://schemas.microsoft.com/office/powerpoint/2010/main" val="347777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F2A39031-C2DC-470C-A64E-82379A0A785D}" type="datetimeFigureOut">
              <a:rPr lang="es-CO" smtClean="0"/>
              <a:t>10/06/2019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312458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2A39031-C2DC-470C-A64E-82379A0A785D}" type="datetimeFigureOut">
              <a:rPr lang="es-CO" smtClean="0"/>
              <a:t>10/06/2019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37055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2A39031-C2DC-470C-A64E-82379A0A785D}" type="datetimeFigureOut">
              <a:rPr lang="es-CO" smtClean="0"/>
              <a:t>10/06/2019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213884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2A39031-C2DC-470C-A64E-82379A0A785D}" type="datetimeFigureOut">
              <a:rPr lang="es-CO" smtClean="0"/>
              <a:t>10/06/2019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11406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F2A39031-C2DC-470C-A64E-82379A0A785D}" type="datetimeFigureOut">
              <a:rPr lang="es-CO" smtClean="0"/>
              <a:t>10/06/2019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249886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F2A39031-C2DC-470C-A64E-82379A0A785D}" type="datetimeFigureOut">
              <a:rPr lang="es-CO" smtClean="0"/>
              <a:t>10/06/2019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141921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2A39031-C2DC-470C-A64E-82379A0A785D}" type="datetimeFigureOut">
              <a:rPr lang="es-CO" smtClean="0"/>
              <a:t>10/06/2019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35543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2A39031-C2DC-470C-A64E-82379A0A785D}" type="datetimeFigureOut">
              <a:rPr lang="es-CO" smtClean="0"/>
              <a:t>10/06/2019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417876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2A39031-C2DC-470C-A64E-82379A0A785D}" type="datetimeFigureOut">
              <a:rPr lang="es-CO" smtClean="0"/>
              <a:t>10/06/2019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41828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F2A39031-C2DC-470C-A64E-82379A0A785D}" type="datetimeFigureOut">
              <a:rPr lang="es-CO" smtClean="0"/>
              <a:t>10/06/2019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229673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F2A39031-C2DC-470C-A64E-82379A0A785D}" type="datetimeFigureOut">
              <a:rPr lang="es-CO" smtClean="0"/>
              <a:t>10/06/2019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1A62A83-ED43-4D04-9603-36838A34187A}" type="slidenum">
              <a:rPr lang="es-CO" smtClean="0"/>
              <a:t>‹Nº›</a:t>
            </a:fld>
            <a:endParaRPr lang="es-CO"/>
          </a:p>
        </p:txBody>
      </p:sp>
    </p:spTree>
    <p:extLst>
      <p:ext uri="{BB962C8B-B14F-4D97-AF65-F5344CB8AC3E}">
        <p14:creationId xmlns:p14="http://schemas.microsoft.com/office/powerpoint/2010/main" val="152000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39031-C2DC-470C-A64E-82379A0A785D}" type="datetimeFigureOut">
              <a:rPr lang="es-CO" smtClean="0"/>
              <a:t>10/06/2019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62A83-ED43-4D04-9603-36838A34187A}" type="slidenum">
              <a:rPr lang="es-CO" smtClean="0"/>
              <a:t>‹Nº›</a:t>
            </a:fld>
            <a:endParaRPr lang="es-CO"/>
          </a:p>
        </p:txBody>
      </p:sp>
    </p:spTree>
    <p:extLst>
      <p:ext uri="{BB962C8B-B14F-4D97-AF65-F5344CB8AC3E}">
        <p14:creationId xmlns:p14="http://schemas.microsoft.com/office/powerpoint/2010/main" val="3575544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3F97F5-6C4B-401F-8750-1749671F679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ctrTitle"/>
          </p:nvPr>
        </p:nvSpPr>
        <p:spPr>
          <a:xfrm>
            <a:off x="1525758" y="4138246"/>
            <a:ext cx="9144000" cy="2387600"/>
          </a:xfrm>
        </p:spPr>
        <p:txBody>
          <a:bodyPr>
            <a:normAutofit/>
          </a:bodyPr>
          <a:lstStyle/>
          <a:p>
            <a:r>
              <a:rPr lang="es-CO" dirty="0" err="1">
                <a:latin typeface="Algerian" panose="04020705040A02060702" pitchFamily="82" charset="0"/>
              </a:rPr>
              <a:t>Sorting</a:t>
            </a:r>
            <a:r>
              <a:rPr lang="es-CO" dirty="0">
                <a:latin typeface="Algerian" panose="04020705040A02060702" pitchFamily="82" charset="0"/>
              </a:rPr>
              <a:t> Software</a:t>
            </a:r>
            <a:br>
              <a:rPr lang="es-CO" dirty="0">
                <a:latin typeface="Algerian" panose="04020705040A02060702" pitchFamily="82" charset="0"/>
              </a:rPr>
            </a:br>
            <a:endParaRPr lang="es-CO" dirty="0">
              <a:latin typeface="Algerian" panose="04020705040A02060702" pitchFamily="82" charset="0"/>
            </a:endParaRPr>
          </a:p>
        </p:txBody>
      </p:sp>
      <p:pic>
        <p:nvPicPr>
          <p:cNvPr id="5" name="Picture 4">
            <a:extLst>
              <a:ext uri="{FF2B5EF4-FFF2-40B4-BE49-F238E27FC236}">
                <a16:creationId xmlns:a16="http://schemas.microsoft.com/office/drawing/2014/main" id="{730DA4D8-6408-40F5-984E-675706FF4E90}"/>
              </a:ext>
            </a:extLst>
          </p:cNvPr>
          <p:cNvPicPr>
            <a:picLocks noChangeAspect="1"/>
          </p:cNvPicPr>
          <p:nvPr/>
        </p:nvPicPr>
        <p:blipFill rotWithShape="1">
          <a:blip r:embed="rId3">
            <a:extLst>
              <a:ext uri="{28A0092B-C50C-407E-A947-70E740481C1C}">
                <a14:useLocalDpi xmlns:a14="http://schemas.microsoft.com/office/drawing/2010/main" val="0"/>
              </a:ext>
            </a:extLst>
          </a:blip>
          <a:srcRect b="3804"/>
          <a:stretch/>
        </p:blipFill>
        <p:spPr>
          <a:xfrm>
            <a:off x="1809750" y="384908"/>
            <a:ext cx="8572500" cy="4398108"/>
          </a:xfrm>
          <a:prstGeom prst="rect">
            <a:avLst/>
          </a:prstGeom>
        </p:spPr>
      </p:pic>
      <p:sp>
        <p:nvSpPr>
          <p:cNvPr id="8" name="TextBox 7">
            <a:extLst>
              <a:ext uri="{FF2B5EF4-FFF2-40B4-BE49-F238E27FC236}">
                <a16:creationId xmlns:a16="http://schemas.microsoft.com/office/drawing/2014/main" id="{6F633FB3-9D89-449E-B963-5C146AE64F39}"/>
              </a:ext>
            </a:extLst>
          </p:cNvPr>
          <p:cNvSpPr txBox="1"/>
          <p:nvPr/>
        </p:nvSpPr>
        <p:spPr>
          <a:xfrm>
            <a:off x="140091" y="253218"/>
            <a:ext cx="2771335" cy="1754326"/>
          </a:xfrm>
          <a:prstGeom prst="rect">
            <a:avLst/>
          </a:prstGeom>
          <a:noFill/>
        </p:spPr>
        <p:txBody>
          <a:bodyPr wrap="square" rtlCol="0">
            <a:spAutoFit/>
          </a:bodyPr>
          <a:lstStyle/>
          <a:p>
            <a:r>
              <a:rPr lang="es-CO" b="1" dirty="0" err="1"/>
              <a:t>Nupia</a:t>
            </a:r>
            <a:r>
              <a:rPr lang="es-CO" b="1" dirty="0"/>
              <a:t> Gabriel</a:t>
            </a:r>
          </a:p>
          <a:p>
            <a:r>
              <a:rPr lang="es-CO" b="1" dirty="0" err="1"/>
              <a:t>Rodriguez</a:t>
            </a:r>
            <a:r>
              <a:rPr lang="es-CO" b="1" dirty="0"/>
              <a:t> Camilo</a:t>
            </a:r>
          </a:p>
          <a:p>
            <a:r>
              <a:rPr lang="es-CO" b="1" dirty="0"/>
              <a:t>Salamanca </a:t>
            </a:r>
            <a:r>
              <a:rPr lang="es-CO" b="1" dirty="0" err="1"/>
              <a:t>Sebastian</a:t>
            </a:r>
            <a:endParaRPr lang="es-CO" b="1" dirty="0"/>
          </a:p>
          <a:p>
            <a:r>
              <a:rPr lang="es-CO" b="1" dirty="0" smtClean="0"/>
              <a:t>Sánchez </a:t>
            </a:r>
            <a:r>
              <a:rPr lang="es-CO" b="1" dirty="0"/>
              <a:t>Darwin</a:t>
            </a:r>
          </a:p>
          <a:p>
            <a:r>
              <a:rPr lang="es-CO" b="1" dirty="0"/>
              <a:t>Sierra Angye</a:t>
            </a:r>
          </a:p>
          <a:p>
            <a:endParaRPr lang="es-CO" dirty="0"/>
          </a:p>
        </p:txBody>
      </p:sp>
      <p:sp>
        <p:nvSpPr>
          <p:cNvPr id="9" name="TextBox 8">
            <a:extLst>
              <a:ext uri="{FF2B5EF4-FFF2-40B4-BE49-F238E27FC236}">
                <a16:creationId xmlns:a16="http://schemas.microsoft.com/office/drawing/2014/main" id="{20EED2C3-7B03-4C07-8BF2-48BF97A0CD7A}"/>
              </a:ext>
            </a:extLst>
          </p:cNvPr>
          <p:cNvSpPr txBox="1"/>
          <p:nvPr/>
        </p:nvSpPr>
        <p:spPr>
          <a:xfrm>
            <a:off x="10185009" y="668716"/>
            <a:ext cx="1866900" cy="923330"/>
          </a:xfrm>
          <a:prstGeom prst="rect">
            <a:avLst/>
          </a:prstGeom>
          <a:noFill/>
        </p:spPr>
        <p:txBody>
          <a:bodyPr wrap="square" rtlCol="0">
            <a:spAutoFit/>
          </a:bodyPr>
          <a:lstStyle/>
          <a:p>
            <a:r>
              <a:rPr lang="es-CO" b="1" dirty="0"/>
              <a:t>A.D.S.I</a:t>
            </a:r>
          </a:p>
          <a:p>
            <a:r>
              <a:rPr lang="es-CO" b="1" dirty="0" err="1"/>
              <a:t>N°</a:t>
            </a:r>
            <a:r>
              <a:rPr lang="es-CO" b="1" dirty="0"/>
              <a:t> Ficha 1834732</a:t>
            </a:r>
          </a:p>
          <a:p>
            <a:endParaRPr lang="es-CO" dirty="0"/>
          </a:p>
        </p:txBody>
      </p:sp>
      <p:sp>
        <p:nvSpPr>
          <p:cNvPr id="10" name="TextBox 9">
            <a:extLst>
              <a:ext uri="{FF2B5EF4-FFF2-40B4-BE49-F238E27FC236}">
                <a16:creationId xmlns:a16="http://schemas.microsoft.com/office/drawing/2014/main" id="{394B3ED8-3BC9-451D-AE8A-0331A94FE8A0}"/>
              </a:ext>
            </a:extLst>
          </p:cNvPr>
          <p:cNvSpPr txBox="1"/>
          <p:nvPr/>
        </p:nvSpPr>
        <p:spPr>
          <a:xfrm>
            <a:off x="4431323" y="5469765"/>
            <a:ext cx="2841674" cy="369332"/>
          </a:xfrm>
          <a:prstGeom prst="rect">
            <a:avLst/>
          </a:prstGeom>
          <a:noFill/>
        </p:spPr>
        <p:txBody>
          <a:bodyPr wrap="square" rtlCol="0">
            <a:spAutoFit/>
          </a:bodyPr>
          <a:lstStyle/>
          <a:p>
            <a:pPr algn="ctr"/>
            <a:r>
              <a:rPr lang="es-CO" b="1" dirty="0">
                <a:latin typeface="Algerian" panose="04020705040A02060702" pitchFamily="82" charset="0"/>
              </a:rPr>
              <a:t>VERSIÓN 2.0</a:t>
            </a:r>
          </a:p>
        </p:txBody>
      </p:sp>
    </p:spTree>
    <p:extLst>
      <p:ext uri="{BB962C8B-B14F-4D97-AF65-F5344CB8AC3E}">
        <p14:creationId xmlns:p14="http://schemas.microsoft.com/office/powerpoint/2010/main" val="266561885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897992A4-543A-48AC-A7BF-2D4D11D2D534}"/>
              </a:ext>
            </a:extLst>
          </p:cNvPr>
          <p:cNvPicPr>
            <a:picLocks noChangeAspect="1"/>
          </p:cNvPicPr>
          <p:nvPr/>
        </p:nvPicPr>
        <p:blipFill rotWithShape="1">
          <a:blip r:embed="rId3"/>
          <a:srcRect l="23788" t="32026" r="37904" b="27750"/>
          <a:stretch/>
        </p:blipFill>
        <p:spPr>
          <a:xfrm>
            <a:off x="440788" y="196948"/>
            <a:ext cx="4670474" cy="2757267"/>
          </a:xfrm>
          <a:prstGeom prst="rect">
            <a:avLst/>
          </a:prstGeom>
        </p:spPr>
      </p:pic>
      <p:pic>
        <p:nvPicPr>
          <p:cNvPr id="6" name="Picture 5">
            <a:extLst>
              <a:ext uri="{FF2B5EF4-FFF2-40B4-BE49-F238E27FC236}">
                <a16:creationId xmlns:a16="http://schemas.microsoft.com/office/drawing/2014/main" id="{C98C727A-115C-4EBF-8A9C-9180A9255F5E}"/>
              </a:ext>
            </a:extLst>
          </p:cNvPr>
          <p:cNvPicPr>
            <a:picLocks noChangeAspect="1"/>
          </p:cNvPicPr>
          <p:nvPr/>
        </p:nvPicPr>
        <p:blipFill rotWithShape="1">
          <a:blip r:embed="rId4"/>
          <a:srcRect l="23673" t="27715" r="29942" b="32060"/>
          <a:stretch/>
        </p:blipFill>
        <p:spPr>
          <a:xfrm>
            <a:off x="6096000" y="196948"/>
            <a:ext cx="5655212" cy="2757268"/>
          </a:xfrm>
          <a:prstGeom prst="rect">
            <a:avLst/>
          </a:prstGeom>
        </p:spPr>
      </p:pic>
      <p:pic>
        <p:nvPicPr>
          <p:cNvPr id="7" name="Picture 6">
            <a:extLst>
              <a:ext uri="{FF2B5EF4-FFF2-40B4-BE49-F238E27FC236}">
                <a16:creationId xmlns:a16="http://schemas.microsoft.com/office/drawing/2014/main" id="{40E43F07-2C72-43A3-9BC4-BD2F0A650E24}"/>
              </a:ext>
            </a:extLst>
          </p:cNvPr>
          <p:cNvPicPr>
            <a:picLocks noChangeAspect="1"/>
          </p:cNvPicPr>
          <p:nvPr/>
        </p:nvPicPr>
        <p:blipFill rotWithShape="1">
          <a:blip r:embed="rId5"/>
          <a:srcRect l="23789" t="34078" r="31557" b="25697"/>
          <a:stretch/>
        </p:blipFill>
        <p:spPr>
          <a:xfrm>
            <a:off x="3373901" y="3429000"/>
            <a:ext cx="5444197" cy="2757267"/>
          </a:xfrm>
          <a:prstGeom prst="rect">
            <a:avLst/>
          </a:prstGeom>
        </p:spPr>
      </p:pic>
    </p:spTree>
    <p:extLst>
      <p:ext uri="{BB962C8B-B14F-4D97-AF65-F5344CB8AC3E}">
        <p14:creationId xmlns:p14="http://schemas.microsoft.com/office/powerpoint/2010/main" val="321418904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150FCE-095A-448C-B2CF-EC73E4822BB9}"/>
              </a:ext>
            </a:extLst>
          </p:cNvPr>
          <p:cNvSpPr>
            <a:spLocks noGrp="1"/>
          </p:cNvSpPr>
          <p:nvPr>
            <p:ph type="title"/>
          </p:nvPr>
        </p:nvSpPr>
        <p:spPr/>
        <p:txBody>
          <a:bodyPr/>
          <a:lstStyle/>
          <a:p>
            <a:r>
              <a:rPr lang="es-CO" b="1" dirty="0"/>
              <a:t>Análisis de las encuestas.</a:t>
            </a:r>
          </a:p>
        </p:txBody>
      </p:sp>
      <p:sp>
        <p:nvSpPr>
          <p:cNvPr id="3" name="Content Placeholder 2">
            <a:extLst>
              <a:ext uri="{FF2B5EF4-FFF2-40B4-BE49-F238E27FC236}">
                <a16:creationId xmlns:a16="http://schemas.microsoft.com/office/drawing/2014/main" id="{2E091623-E816-47BA-BDCC-9A07F7CFED28}"/>
              </a:ext>
            </a:extLst>
          </p:cNvPr>
          <p:cNvSpPr>
            <a:spLocks noGrp="1"/>
          </p:cNvSpPr>
          <p:nvPr>
            <p:ph idx="1"/>
          </p:nvPr>
        </p:nvSpPr>
        <p:spPr/>
        <p:txBody>
          <a:bodyPr/>
          <a:lstStyle/>
          <a:p>
            <a:r>
              <a:rPr lang="es-CO" dirty="0"/>
              <a:t>Las encuestas se las realizamos a la administradora de la biblioteca y a las encargadas. De las encuestas realizadas pudimos observar que la administradora de la biblioteca es nueva y tiene muy poco conocimiento de la organización y función.</a:t>
            </a:r>
          </a:p>
        </p:txBody>
      </p:sp>
    </p:spTree>
    <p:extLst>
      <p:ext uri="{BB962C8B-B14F-4D97-AF65-F5344CB8AC3E}">
        <p14:creationId xmlns:p14="http://schemas.microsoft.com/office/powerpoint/2010/main" val="159442515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150FCE-095A-448C-B2CF-EC73E4822BB9}"/>
              </a:ext>
            </a:extLst>
          </p:cNvPr>
          <p:cNvSpPr>
            <a:spLocks noGrp="1"/>
          </p:cNvSpPr>
          <p:nvPr>
            <p:ph type="title"/>
          </p:nvPr>
        </p:nvSpPr>
        <p:spPr>
          <a:xfrm>
            <a:off x="838200" y="2766218"/>
            <a:ext cx="10515600" cy="1325563"/>
          </a:xfrm>
        </p:spPr>
        <p:txBody>
          <a:bodyPr>
            <a:noAutofit/>
          </a:bodyPr>
          <a:lstStyle/>
          <a:p>
            <a:pPr algn="ctr"/>
            <a:r>
              <a:rPr lang="es-CO" sz="9600" b="1" dirty="0"/>
              <a:t>BPMNS</a:t>
            </a:r>
          </a:p>
        </p:txBody>
      </p:sp>
    </p:spTree>
    <p:extLst>
      <p:ext uri="{BB962C8B-B14F-4D97-AF65-F5344CB8AC3E}">
        <p14:creationId xmlns:p14="http://schemas.microsoft.com/office/powerpoint/2010/main" val="406880148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6746C6AB-9586-4441-BC14-4C7D1B2BD6E3}"/>
              </a:ext>
            </a:extLst>
          </p:cNvPr>
          <p:cNvSpPr txBox="1"/>
          <p:nvPr/>
        </p:nvSpPr>
        <p:spPr>
          <a:xfrm>
            <a:off x="3653050" y="69347"/>
            <a:ext cx="4885898" cy="523220"/>
          </a:xfrm>
          <a:prstGeom prst="rect">
            <a:avLst/>
          </a:prstGeom>
          <a:noFill/>
        </p:spPr>
        <p:txBody>
          <a:bodyPr wrap="square" rtlCol="0">
            <a:spAutoFit/>
          </a:bodyPr>
          <a:lstStyle/>
          <a:p>
            <a:pPr algn="ctr"/>
            <a:r>
              <a:rPr lang="es-CO" sz="2800" b="1" dirty="0"/>
              <a:t>CODIFICACIÓN DE LIBROS</a:t>
            </a:r>
          </a:p>
        </p:txBody>
      </p:sp>
      <p:pic>
        <p:nvPicPr>
          <p:cNvPr id="9" name="Picture 8">
            <a:extLst>
              <a:ext uri="{FF2B5EF4-FFF2-40B4-BE49-F238E27FC236}">
                <a16:creationId xmlns:a16="http://schemas.microsoft.com/office/drawing/2014/main" id="{33908330-C854-4A24-85A2-E8D0F784D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1914"/>
            <a:ext cx="12192000" cy="3325590"/>
          </a:xfrm>
          <a:prstGeom prst="rect">
            <a:avLst/>
          </a:prstGeom>
        </p:spPr>
      </p:pic>
      <p:pic>
        <p:nvPicPr>
          <p:cNvPr id="11" name="Picture 10">
            <a:extLst>
              <a:ext uri="{FF2B5EF4-FFF2-40B4-BE49-F238E27FC236}">
                <a16:creationId xmlns:a16="http://schemas.microsoft.com/office/drawing/2014/main" id="{3F495DCE-FA00-4198-B202-E92B52BC5C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90011"/>
            <a:ext cx="12192000" cy="1668442"/>
          </a:xfrm>
          <a:prstGeom prst="rect">
            <a:avLst/>
          </a:prstGeom>
        </p:spPr>
      </p:pic>
    </p:spTree>
    <p:extLst>
      <p:ext uri="{BB962C8B-B14F-4D97-AF65-F5344CB8AC3E}">
        <p14:creationId xmlns:p14="http://schemas.microsoft.com/office/powerpoint/2010/main" val="319341048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6939B4CB-2374-4F2A-8196-ADABE900DFBA}"/>
              </a:ext>
            </a:extLst>
          </p:cNvPr>
          <p:cNvSpPr txBox="1"/>
          <p:nvPr/>
        </p:nvSpPr>
        <p:spPr>
          <a:xfrm>
            <a:off x="3653050" y="437838"/>
            <a:ext cx="4885898" cy="523220"/>
          </a:xfrm>
          <a:prstGeom prst="rect">
            <a:avLst/>
          </a:prstGeom>
          <a:noFill/>
        </p:spPr>
        <p:txBody>
          <a:bodyPr wrap="square" rtlCol="0">
            <a:spAutoFit/>
          </a:bodyPr>
          <a:lstStyle/>
          <a:p>
            <a:pPr algn="ctr"/>
            <a:r>
              <a:rPr lang="es-CO" sz="2800" b="1" dirty="0"/>
              <a:t>INGRESO DE LIBROS</a:t>
            </a:r>
          </a:p>
        </p:txBody>
      </p:sp>
      <p:pic>
        <p:nvPicPr>
          <p:cNvPr id="8" name="Picture 7">
            <a:extLst>
              <a:ext uri="{FF2B5EF4-FFF2-40B4-BE49-F238E27FC236}">
                <a16:creationId xmlns:a16="http://schemas.microsoft.com/office/drawing/2014/main" id="{A6E5D1C6-B304-41AB-B05A-C35B3A96A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8970"/>
            <a:ext cx="12215917" cy="3364600"/>
          </a:xfrm>
          <a:prstGeom prst="rect">
            <a:avLst/>
          </a:prstGeom>
        </p:spPr>
      </p:pic>
    </p:spTree>
    <p:extLst>
      <p:ext uri="{BB962C8B-B14F-4D97-AF65-F5344CB8AC3E}">
        <p14:creationId xmlns:p14="http://schemas.microsoft.com/office/powerpoint/2010/main" val="383165402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3"/>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4BC73041-A278-4E06-BEC0-2242457ACE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20351"/>
            <a:ext cx="12192000" cy="2057645"/>
          </a:xfrm>
          <a:prstGeom prst="rect">
            <a:avLst/>
          </a:prstGeom>
        </p:spPr>
      </p:pic>
      <p:sp>
        <p:nvSpPr>
          <p:cNvPr id="5" name="TextBox 4">
            <a:extLst>
              <a:ext uri="{FF2B5EF4-FFF2-40B4-BE49-F238E27FC236}">
                <a16:creationId xmlns:a16="http://schemas.microsoft.com/office/drawing/2014/main" id="{EDC52DFC-51C6-430B-ABD0-67CE38279415}"/>
              </a:ext>
            </a:extLst>
          </p:cNvPr>
          <p:cNvSpPr txBox="1"/>
          <p:nvPr/>
        </p:nvSpPr>
        <p:spPr>
          <a:xfrm>
            <a:off x="3653051" y="233122"/>
            <a:ext cx="4885898" cy="954107"/>
          </a:xfrm>
          <a:prstGeom prst="rect">
            <a:avLst/>
          </a:prstGeom>
          <a:noFill/>
        </p:spPr>
        <p:txBody>
          <a:bodyPr wrap="square" rtlCol="0">
            <a:spAutoFit/>
          </a:bodyPr>
          <a:lstStyle/>
          <a:p>
            <a:pPr algn="ctr"/>
            <a:r>
              <a:rPr lang="es-CO" sz="2800" b="1" dirty="0"/>
              <a:t>SUBIR LIBROS A LA PLATAFORMA</a:t>
            </a:r>
          </a:p>
        </p:txBody>
      </p:sp>
      <p:pic>
        <p:nvPicPr>
          <p:cNvPr id="9" name="Picture 8">
            <a:extLst>
              <a:ext uri="{FF2B5EF4-FFF2-40B4-BE49-F238E27FC236}">
                <a16:creationId xmlns:a16="http://schemas.microsoft.com/office/drawing/2014/main" id="{FD5B6095-F6F4-498D-BCF7-E3559E2C14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929579"/>
            <a:ext cx="12192000" cy="1508070"/>
          </a:xfrm>
          <a:prstGeom prst="rect">
            <a:avLst/>
          </a:prstGeom>
        </p:spPr>
      </p:pic>
    </p:spTree>
    <p:extLst>
      <p:ext uri="{BB962C8B-B14F-4D97-AF65-F5344CB8AC3E}">
        <p14:creationId xmlns:p14="http://schemas.microsoft.com/office/powerpoint/2010/main" val="205974279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150FCE-095A-448C-B2CF-EC73E4822BB9}"/>
              </a:ext>
            </a:extLst>
          </p:cNvPr>
          <p:cNvSpPr>
            <a:spLocks noGrp="1"/>
          </p:cNvSpPr>
          <p:nvPr>
            <p:ph type="title"/>
          </p:nvPr>
        </p:nvSpPr>
        <p:spPr>
          <a:xfrm>
            <a:off x="838200" y="2766218"/>
            <a:ext cx="10515600" cy="1325563"/>
          </a:xfrm>
        </p:spPr>
        <p:txBody>
          <a:bodyPr>
            <a:noAutofit/>
          </a:bodyPr>
          <a:lstStyle/>
          <a:p>
            <a:pPr algn="ctr"/>
            <a:r>
              <a:rPr lang="es-CO" sz="6600" b="1" dirty="0"/>
              <a:t>Formatos de requerimientos de Software</a:t>
            </a:r>
          </a:p>
        </p:txBody>
      </p:sp>
    </p:spTree>
    <p:extLst>
      <p:ext uri="{BB962C8B-B14F-4D97-AF65-F5344CB8AC3E}">
        <p14:creationId xmlns:p14="http://schemas.microsoft.com/office/powerpoint/2010/main" val="32721343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149629" y="0"/>
            <a:ext cx="12192000" cy="6858000"/>
          </a:xfrm>
          <a:prstGeom prst="rect">
            <a:avLst/>
          </a:prstGeom>
        </p:spPr>
      </p:pic>
      <p:sp>
        <p:nvSpPr>
          <p:cNvPr id="2" name="Title 1">
            <a:extLst>
              <a:ext uri="{FF2B5EF4-FFF2-40B4-BE49-F238E27FC236}">
                <a16:creationId xmlns:a16="http://schemas.microsoft.com/office/drawing/2014/main" id="{14150FCE-095A-448C-B2CF-EC73E4822BB9}"/>
              </a:ext>
            </a:extLst>
          </p:cNvPr>
          <p:cNvSpPr>
            <a:spLocks noGrp="1"/>
          </p:cNvSpPr>
          <p:nvPr>
            <p:ph type="title"/>
          </p:nvPr>
        </p:nvSpPr>
        <p:spPr>
          <a:xfrm>
            <a:off x="838200" y="0"/>
            <a:ext cx="10515600" cy="1325563"/>
          </a:xfrm>
        </p:spPr>
        <p:txBody>
          <a:bodyPr/>
          <a:lstStyle/>
          <a:p>
            <a:r>
              <a:rPr lang="es-CO" b="1" dirty="0"/>
              <a:t>Requerimientos Funcionales.</a:t>
            </a:r>
          </a:p>
        </p:txBody>
      </p:sp>
      <p:pic>
        <p:nvPicPr>
          <p:cNvPr id="6" name="Picture 5">
            <a:extLst>
              <a:ext uri="{FF2B5EF4-FFF2-40B4-BE49-F238E27FC236}">
                <a16:creationId xmlns:a16="http://schemas.microsoft.com/office/drawing/2014/main" id="{274A2D3E-C123-48D6-A73B-34120D196BA0}"/>
              </a:ext>
            </a:extLst>
          </p:cNvPr>
          <p:cNvPicPr>
            <a:picLocks noChangeAspect="1"/>
          </p:cNvPicPr>
          <p:nvPr/>
        </p:nvPicPr>
        <p:blipFill rotWithShape="1">
          <a:blip r:embed="rId3"/>
          <a:srcRect t="20649" r="64869" b="13050"/>
          <a:stretch/>
        </p:blipFill>
        <p:spPr>
          <a:xfrm>
            <a:off x="529125" y="1009936"/>
            <a:ext cx="5211170" cy="5529430"/>
          </a:xfrm>
          <a:prstGeom prst="rect">
            <a:avLst/>
          </a:prstGeom>
        </p:spPr>
      </p:pic>
      <p:pic>
        <p:nvPicPr>
          <p:cNvPr id="7" name="Picture 6">
            <a:extLst>
              <a:ext uri="{FF2B5EF4-FFF2-40B4-BE49-F238E27FC236}">
                <a16:creationId xmlns:a16="http://schemas.microsoft.com/office/drawing/2014/main" id="{7C381D3C-6C34-4D7C-967E-FA18C5D5C38E}"/>
              </a:ext>
            </a:extLst>
          </p:cNvPr>
          <p:cNvPicPr>
            <a:picLocks noChangeAspect="1"/>
          </p:cNvPicPr>
          <p:nvPr/>
        </p:nvPicPr>
        <p:blipFill rotWithShape="1">
          <a:blip r:embed="rId4"/>
          <a:srcRect t="22042" r="65877" b="13448"/>
          <a:stretch/>
        </p:blipFill>
        <p:spPr>
          <a:xfrm>
            <a:off x="6370661" y="914399"/>
            <a:ext cx="5292214" cy="5624967"/>
          </a:xfrm>
          <a:prstGeom prst="rect">
            <a:avLst/>
          </a:prstGeom>
        </p:spPr>
      </p:pic>
      <p:sp>
        <p:nvSpPr>
          <p:cNvPr id="3" name="CuadroTexto 2"/>
          <p:cNvSpPr txBox="1"/>
          <p:nvPr/>
        </p:nvSpPr>
        <p:spPr>
          <a:xfrm>
            <a:off x="2967641" y="1546169"/>
            <a:ext cx="2319253" cy="276999"/>
          </a:xfrm>
          <a:prstGeom prst="rect">
            <a:avLst/>
          </a:prstGeom>
          <a:noFill/>
        </p:spPr>
        <p:txBody>
          <a:bodyPr wrap="square" rtlCol="0">
            <a:spAutoFit/>
          </a:bodyPr>
          <a:lstStyle/>
          <a:p>
            <a:r>
              <a:rPr lang="es-CO" sz="1200" dirty="0" smtClean="0">
                <a:latin typeface="Arial" panose="020B0604020202020204" pitchFamily="34" charset="0"/>
                <a:cs typeface="Arial" panose="020B0604020202020204" pitchFamily="34" charset="0"/>
              </a:rPr>
              <a:t>Correo de control de solicitud</a:t>
            </a:r>
            <a:endParaRPr lang="es-CO" sz="1200" dirty="0">
              <a:latin typeface="Arial" panose="020B0604020202020204" pitchFamily="34" charset="0"/>
              <a:cs typeface="Arial" panose="020B0604020202020204" pitchFamily="34" charset="0"/>
            </a:endParaRPr>
          </a:p>
        </p:txBody>
      </p:sp>
      <p:sp>
        <p:nvSpPr>
          <p:cNvPr id="5" name="CuadroTexto 4"/>
          <p:cNvSpPr txBox="1"/>
          <p:nvPr/>
        </p:nvSpPr>
        <p:spPr>
          <a:xfrm>
            <a:off x="2901138" y="3375884"/>
            <a:ext cx="2169624" cy="307777"/>
          </a:xfrm>
          <a:prstGeom prst="rect">
            <a:avLst/>
          </a:prstGeom>
          <a:noFill/>
        </p:spPr>
        <p:txBody>
          <a:bodyPr wrap="square" rtlCol="0">
            <a:spAutoFit/>
          </a:bodyPr>
          <a:lstStyle/>
          <a:p>
            <a:r>
              <a:rPr lang="es-CO" sz="1400" dirty="0" smtClean="0">
                <a:latin typeface="Arial" panose="020B0604020202020204" pitchFamily="34" charset="0"/>
                <a:cs typeface="Arial" panose="020B0604020202020204" pitchFamily="34" charset="0"/>
              </a:rPr>
              <a:t>Sistema de extracción </a:t>
            </a:r>
            <a:endParaRPr lang="es-CO" sz="1400" dirty="0">
              <a:latin typeface="Arial" panose="020B0604020202020204" pitchFamily="34" charset="0"/>
              <a:cs typeface="Arial" panose="020B0604020202020204" pitchFamily="34" charset="0"/>
            </a:endParaRPr>
          </a:p>
        </p:txBody>
      </p:sp>
      <p:sp>
        <p:nvSpPr>
          <p:cNvPr id="8" name="CuadroTexto 7"/>
          <p:cNvSpPr txBox="1"/>
          <p:nvPr/>
        </p:nvSpPr>
        <p:spPr>
          <a:xfrm>
            <a:off x="2901137" y="5168324"/>
            <a:ext cx="2177937" cy="276999"/>
          </a:xfrm>
          <a:prstGeom prst="rect">
            <a:avLst/>
          </a:prstGeom>
          <a:noFill/>
        </p:spPr>
        <p:txBody>
          <a:bodyPr wrap="square" rtlCol="0">
            <a:spAutoFit/>
          </a:bodyPr>
          <a:lstStyle/>
          <a:p>
            <a:r>
              <a:rPr lang="es-CO" sz="1200" dirty="0" smtClean="0">
                <a:latin typeface="Arial" panose="020B0604020202020204" pitchFamily="34" charset="0"/>
                <a:cs typeface="Arial" panose="020B0604020202020204" pitchFamily="34" charset="0"/>
              </a:rPr>
              <a:t>Categorización </a:t>
            </a:r>
            <a:endParaRPr lang="es-CO" sz="1200" dirty="0">
              <a:latin typeface="Arial" panose="020B0604020202020204" pitchFamily="34" charset="0"/>
              <a:cs typeface="Arial" panose="020B0604020202020204" pitchFamily="34" charset="0"/>
            </a:endParaRPr>
          </a:p>
        </p:txBody>
      </p:sp>
      <p:sp>
        <p:nvSpPr>
          <p:cNvPr id="9" name="CuadroTexto 8"/>
          <p:cNvSpPr txBox="1"/>
          <p:nvPr/>
        </p:nvSpPr>
        <p:spPr>
          <a:xfrm>
            <a:off x="8859577" y="1511137"/>
            <a:ext cx="2196348" cy="276999"/>
          </a:xfrm>
          <a:prstGeom prst="rect">
            <a:avLst/>
          </a:prstGeom>
          <a:noFill/>
        </p:spPr>
        <p:txBody>
          <a:bodyPr wrap="square" rtlCol="0">
            <a:spAutoFit/>
          </a:bodyPr>
          <a:lstStyle/>
          <a:p>
            <a:r>
              <a:rPr lang="es-CO" sz="1200" dirty="0" smtClean="0">
                <a:latin typeface="Arial" panose="020B0604020202020204" pitchFamily="34" charset="0"/>
                <a:cs typeface="Arial" panose="020B0604020202020204" pitchFamily="34" charset="0"/>
              </a:rPr>
              <a:t>Código </a:t>
            </a:r>
            <a:endParaRPr lang="es-CO" sz="1200" dirty="0">
              <a:latin typeface="Arial" panose="020B0604020202020204" pitchFamily="34" charset="0"/>
              <a:cs typeface="Arial" panose="020B0604020202020204" pitchFamily="34" charset="0"/>
            </a:endParaRPr>
          </a:p>
        </p:txBody>
      </p:sp>
      <p:sp>
        <p:nvSpPr>
          <p:cNvPr id="10" name="CuadroTexto 9"/>
          <p:cNvSpPr txBox="1"/>
          <p:nvPr/>
        </p:nvSpPr>
        <p:spPr>
          <a:xfrm>
            <a:off x="8927869" y="3375884"/>
            <a:ext cx="2194560" cy="276999"/>
          </a:xfrm>
          <a:prstGeom prst="rect">
            <a:avLst/>
          </a:prstGeom>
          <a:noFill/>
        </p:spPr>
        <p:txBody>
          <a:bodyPr wrap="square" rtlCol="0">
            <a:spAutoFit/>
          </a:bodyPr>
          <a:lstStyle/>
          <a:p>
            <a:r>
              <a:rPr lang="es-CO" sz="1200" dirty="0" smtClean="0"/>
              <a:t>Aviso de reporte</a:t>
            </a:r>
            <a:endParaRPr lang="es-CO" sz="1200" dirty="0"/>
          </a:p>
        </p:txBody>
      </p:sp>
      <p:sp>
        <p:nvSpPr>
          <p:cNvPr id="11" name="CuadroTexto 10"/>
          <p:cNvSpPr txBox="1"/>
          <p:nvPr/>
        </p:nvSpPr>
        <p:spPr>
          <a:xfrm>
            <a:off x="8861365" y="5249431"/>
            <a:ext cx="2194560" cy="276999"/>
          </a:xfrm>
          <a:prstGeom prst="rect">
            <a:avLst/>
          </a:prstGeom>
          <a:noFill/>
        </p:spPr>
        <p:txBody>
          <a:bodyPr wrap="square" rtlCol="0">
            <a:spAutoFit/>
          </a:bodyPr>
          <a:lstStyle/>
          <a:p>
            <a:r>
              <a:rPr lang="es-CO" sz="1200" dirty="0" smtClean="0"/>
              <a:t>Control de seguridad</a:t>
            </a:r>
            <a:endParaRPr lang="es-CO" sz="1200" dirty="0"/>
          </a:p>
        </p:txBody>
      </p:sp>
    </p:spTree>
    <p:extLst>
      <p:ext uri="{BB962C8B-B14F-4D97-AF65-F5344CB8AC3E}">
        <p14:creationId xmlns:p14="http://schemas.microsoft.com/office/powerpoint/2010/main" val="388423178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DBB8F304-420A-480B-BB3E-A55131FE8EEF}"/>
              </a:ext>
            </a:extLst>
          </p:cNvPr>
          <p:cNvPicPr>
            <a:picLocks noChangeAspect="1"/>
          </p:cNvPicPr>
          <p:nvPr/>
        </p:nvPicPr>
        <p:blipFill rotWithShape="1">
          <a:blip r:embed="rId3"/>
          <a:srcRect t="20848" r="65653" b="8669"/>
          <a:stretch/>
        </p:blipFill>
        <p:spPr>
          <a:xfrm>
            <a:off x="97809" y="156331"/>
            <a:ext cx="5673242" cy="6545338"/>
          </a:xfrm>
          <a:prstGeom prst="rect">
            <a:avLst/>
          </a:prstGeom>
        </p:spPr>
      </p:pic>
      <p:pic>
        <p:nvPicPr>
          <p:cNvPr id="3" name="Picture 2">
            <a:extLst>
              <a:ext uri="{FF2B5EF4-FFF2-40B4-BE49-F238E27FC236}">
                <a16:creationId xmlns:a16="http://schemas.microsoft.com/office/drawing/2014/main" id="{3A43D380-4886-49D1-92EF-33C2F02A55D1}"/>
              </a:ext>
            </a:extLst>
          </p:cNvPr>
          <p:cNvPicPr>
            <a:picLocks noChangeAspect="1"/>
          </p:cNvPicPr>
          <p:nvPr/>
        </p:nvPicPr>
        <p:blipFill rotWithShape="1">
          <a:blip r:embed="rId4"/>
          <a:srcRect t="21246" r="65317" b="11656"/>
          <a:stretch/>
        </p:blipFill>
        <p:spPr>
          <a:xfrm>
            <a:off x="6096000" y="156331"/>
            <a:ext cx="6017697" cy="6545338"/>
          </a:xfrm>
          <a:prstGeom prst="rect">
            <a:avLst/>
          </a:prstGeom>
        </p:spPr>
      </p:pic>
      <p:sp>
        <p:nvSpPr>
          <p:cNvPr id="5" name="CuadroTexto 4"/>
          <p:cNvSpPr txBox="1"/>
          <p:nvPr/>
        </p:nvSpPr>
        <p:spPr>
          <a:xfrm>
            <a:off x="2776449" y="635867"/>
            <a:ext cx="2194560" cy="276999"/>
          </a:xfrm>
          <a:prstGeom prst="rect">
            <a:avLst/>
          </a:prstGeom>
          <a:noFill/>
        </p:spPr>
        <p:txBody>
          <a:bodyPr wrap="square" rtlCol="0">
            <a:spAutoFit/>
          </a:bodyPr>
          <a:lstStyle/>
          <a:p>
            <a:r>
              <a:rPr lang="es-CO" sz="1200" dirty="0" smtClean="0"/>
              <a:t>Informes del sistema</a:t>
            </a:r>
            <a:endParaRPr lang="es-CO" sz="1200" dirty="0"/>
          </a:p>
        </p:txBody>
      </p:sp>
      <p:sp>
        <p:nvSpPr>
          <p:cNvPr id="14" name="CuadroTexto 13"/>
          <p:cNvSpPr txBox="1"/>
          <p:nvPr/>
        </p:nvSpPr>
        <p:spPr>
          <a:xfrm>
            <a:off x="8939312" y="759292"/>
            <a:ext cx="2194560" cy="276999"/>
          </a:xfrm>
          <a:prstGeom prst="rect">
            <a:avLst/>
          </a:prstGeom>
          <a:noFill/>
        </p:spPr>
        <p:txBody>
          <a:bodyPr wrap="square" rtlCol="0">
            <a:spAutoFit/>
          </a:bodyPr>
          <a:lstStyle/>
          <a:p>
            <a:r>
              <a:rPr lang="es-CO" sz="1200" dirty="0" smtClean="0"/>
              <a:t>Funcionamiento Eficaz</a:t>
            </a:r>
            <a:endParaRPr lang="es-CO" sz="1200" dirty="0"/>
          </a:p>
        </p:txBody>
      </p:sp>
      <p:sp>
        <p:nvSpPr>
          <p:cNvPr id="15" name="CuadroTexto 14"/>
          <p:cNvSpPr txBox="1"/>
          <p:nvPr/>
        </p:nvSpPr>
        <p:spPr>
          <a:xfrm>
            <a:off x="2797233" y="2653209"/>
            <a:ext cx="2194560" cy="276999"/>
          </a:xfrm>
          <a:prstGeom prst="rect">
            <a:avLst/>
          </a:prstGeom>
          <a:noFill/>
        </p:spPr>
        <p:txBody>
          <a:bodyPr wrap="square" rtlCol="0">
            <a:spAutoFit/>
          </a:bodyPr>
          <a:lstStyle/>
          <a:p>
            <a:r>
              <a:rPr lang="es-CO" sz="1200" dirty="0" smtClean="0"/>
              <a:t>Software independiente</a:t>
            </a:r>
            <a:endParaRPr lang="es-CO" sz="1200" dirty="0"/>
          </a:p>
        </p:txBody>
      </p:sp>
      <p:sp>
        <p:nvSpPr>
          <p:cNvPr id="16" name="CuadroTexto 15"/>
          <p:cNvSpPr txBox="1"/>
          <p:nvPr/>
        </p:nvSpPr>
        <p:spPr>
          <a:xfrm>
            <a:off x="8881196" y="2944036"/>
            <a:ext cx="2194560" cy="276999"/>
          </a:xfrm>
          <a:prstGeom prst="rect">
            <a:avLst/>
          </a:prstGeom>
          <a:noFill/>
        </p:spPr>
        <p:txBody>
          <a:bodyPr wrap="square" rtlCol="0">
            <a:spAutoFit/>
          </a:bodyPr>
          <a:lstStyle/>
          <a:p>
            <a:r>
              <a:rPr lang="es-CO" sz="1200" dirty="0" smtClean="0"/>
              <a:t>Dato veraz</a:t>
            </a:r>
            <a:endParaRPr lang="es-CO" sz="1200" dirty="0"/>
          </a:p>
        </p:txBody>
      </p:sp>
      <p:sp>
        <p:nvSpPr>
          <p:cNvPr id="17" name="CuadroTexto 16"/>
          <p:cNvSpPr txBox="1"/>
          <p:nvPr/>
        </p:nvSpPr>
        <p:spPr>
          <a:xfrm>
            <a:off x="2775065" y="4752026"/>
            <a:ext cx="2194560" cy="276999"/>
          </a:xfrm>
          <a:prstGeom prst="rect">
            <a:avLst/>
          </a:prstGeom>
          <a:noFill/>
        </p:spPr>
        <p:txBody>
          <a:bodyPr wrap="square" rtlCol="0">
            <a:spAutoFit/>
          </a:bodyPr>
          <a:lstStyle/>
          <a:p>
            <a:r>
              <a:rPr lang="es-CO" sz="1200" dirty="0" smtClean="0"/>
              <a:t>Estabilidad del Sistema</a:t>
            </a:r>
            <a:endParaRPr lang="es-CO" sz="1200" dirty="0"/>
          </a:p>
        </p:txBody>
      </p:sp>
      <p:sp>
        <p:nvSpPr>
          <p:cNvPr id="18" name="Rectángulo 17"/>
          <p:cNvSpPr/>
          <p:nvPr/>
        </p:nvSpPr>
        <p:spPr>
          <a:xfrm>
            <a:off x="9019309" y="1446415"/>
            <a:ext cx="2385753" cy="33250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9" name="Rectángulo 18"/>
          <p:cNvSpPr/>
          <p:nvPr/>
        </p:nvSpPr>
        <p:spPr>
          <a:xfrm>
            <a:off x="9005847" y="1110930"/>
            <a:ext cx="2385753" cy="19578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20" name="CuadroTexto 19"/>
          <p:cNvSpPr txBox="1"/>
          <p:nvPr/>
        </p:nvSpPr>
        <p:spPr>
          <a:xfrm>
            <a:off x="8881196" y="5128780"/>
            <a:ext cx="2194560" cy="276999"/>
          </a:xfrm>
          <a:prstGeom prst="rect">
            <a:avLst/>
          </a:prstGeom>
          <a:noFill/>
        </p:spPr>
        <p:txBody>
          <a:bodyPr wrap="square" rtlCol="0">
            <a:spAutoFit/>
          </a:bodyPr>
          <a:lstStyle/>
          <a:p>
            <a:r>
              <a:rPr lang="es-CO" sz="1200" dirty="0" smtClean="0"/>
              <a:t>Caracteres especiales </a:t>
            </a:r>
            <a:endParaRPr lang="es-CO" sz="1200" dirty="0"/>
          </a:p>
        </p:txBody>
      </p:sp>
      <p:sp>
        <p:nvSpPr>
          <p:cNvPr id="21" name="CuadroTexto 20"/>
          <p:cNvSpPr txBox="1"/>
          <p:nvPr/>
        </p:nvSpPr>
        <p:spPr>
          <a:xfrm>
            <a:off x="8956723" y="1131202"/>
            <a:ext cx="2194560" cy="276999"/>
          </a:xfrm>
          <a:prstGeom prst="rect">
            <a:avLst/>
          </a:prstGeom>
          <a:noFill/>
        </p:spPr>
        <p:txBody>
          <a:bodyPr wrap="square" rtlCol="0">
            <a:spAutoFit/>
          </a:bodyPr>
          <a:lstStyle/>
          <a:p>
            <a:r>
              <a:rPr lang="es-CO" sz="1200" dirty="0" smtClean="0"/>
              <a:t>Funcionamiento Adecuado</a:t>
            </a:r>
            <a:endParaRPr lang="es-CO" sz="1200" dirty="0"/>
          </a:p>
        </p:txBody>
      </p:sp>
      <p:sp>
        <p:nvSpPr>
          <p:cNvPr id="22" name="CuadroTexto 21"/>
          <p:cNvSpPr txBox="1"/>
          <p:nvPr/>
        </p:nvSpPr>
        <p:spPr>
          <a:xfrm>
            <a:off x="8897747" y="1523644"/>
            <a:ext cx="2194560" cy="461665"/>
          </a:xfrm>
          <a:prstGeom prst="rect">
            <a:avLst/>
          </a:prstGeom>
          <a:noFill/>
        </p:spPr>
        <p:txBody>
          <a:bodyPr wrap="square" rtlCol="0">
            <a:spAutoFit/>
          </a:bodyPr>
          <a:lstStyle/>
          <a:p>
            <a:r>
              <a:rPr lang="es-CO" sz="1200" dirty="0" smtClean="0"/>
              <a:t>El software debe funcionar de una manera correcta y sin fallas</a:t>
            </a:r>
            <a:endParaRPr lang="es-CO" sz="1200" dirty="0"/>
          </a:p>
        </p:txBody>
      </p:sp>
      <p:sp>
        <p:nvSpPr>
          <p:cNvPr id="24" name="Rectángulo 23"/>
          <p:cNvSpPr/>
          <p:nvPr/>
        </p:nvSpPr>
        <p:spPr>
          <a:xfrm>
            <a:off x="3724102" y="2948040"/>
            <a:ext cx="340822" cy="15661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25" name="CuadroTexto 24"/>
          <p:cNvSpPr txBox="1"/>
          <p:nvPr/>
        </p:nvSpPr>
        <p:spPr>
          <a:xfrm>
            <a:off x="3641352" y="2877005"/>
            <a:ext cx="964276" cy="230832"/>
          </a:xfrm>
          <a:prstGeom prst="rect">
            <a:avLst/>
          </a:prstGeom>
          <a:noFill/>
        </p:spPr>
        <p:txBody>
          <a:bodyPr wrap="square" rtlCol="0">
            <a:spAutoFit/>
          </a:bodyPr>
          <a:lstStyle/>
          <a:p>
            <a:r>
              <a:rPr lang="es-CO" sz="900" dirty="0" smtClean="0">
                <a:latin typeface="Arial" panose="020B0604020202020204" pitchFamily="34" charset="0"/>
                <a:cs typeface="Arial" panose="020B0604020202020204" pitchFamily="34" charset="0"/>
              </a:rPr>
              <a:t>único</a:t>
            </a:r>
            <a:endParaRPr lang="es-CO"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412330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C1D66B5F-F483-4580-96BA-44AE641F83F0}"/>
              </a:ext>
            </a:extLst>
          </p:cNvPr>
          <p:cNvPicPr>
            <a:picLocks noChangeAspect="1"/>
          </p:cNvPicPr>
          <p:nvPr/>
        </p:nvPicPr>
        <p:blipFill rotWithShape="1">
          <a:blip r:embed="rId3"/>
          <a:srcRect t="21843" r="66101" b="8471"/>
          <a:stretch/>
        </p:blipFill>
        <p:spPr>
          <a:xfrm>
            <a:off x="3045726" y="8312"/>
            <a:ext cx="5838967" cy="6748395"/>
          </a:xfrm>
          <a:prstGeom prst="rect">
            <a:avLst/>
          </a:prstGeom>
        </p:spPr>
      </p:pic>
      <p:sp>
        <p:nvSpPr>
          <p:cNvPr id="5" name="CuadroTexto 4"/>
          <p:cNvSpPr txBox="1"/>
          <p:nvPr/>
        </p:nvSpPr>
        <p:spPr>
          <a:xfrm>
            <a:off x="5816933" y="779184"/>
            <a:ext cx="2194560" cy="276999"/>
          </a:xfrm>
          <a:prstGeom prst="rect">
            <a:avLst/>
          </a:prstGeom>
          <a:noFill/>
        </p:spPr>
        <p:txBody>
          <a:bodyPr wrap="square" rtlCol="0">
            <a:spAutoFit/>
          </a:bodyPr>
          <a:lstStyle/>
          <a:p>
            <a:r>
              <a:rPr lang="es-CO" sz="1200" dirty="0" smtClean="0"/>
              <a:t>Caracteres especiales (Correo)</a:t>
            </a:r>
            <a:endParaRPr lang="es-CO" sz="1200" dirty="0"/>
          </a:p>
        </p:txBody>
      </p:sp>
      <p:sp>
        <p:nvSpPr>
          <p:cNvPr id="6" name="CuadroTexto 5"/>
          <p:cNvSpPr txBox="1"/>
          <p:nvPr/>
        </p:nvSpPr>
        <p:spPr>
          <a:xfrm>
            <a:off x="5850185" y="2909298"/>
            <a:ext cx="2194560" cy="276999"/>
          </a:xfrm>
          <a:prstGeom prst="rect">
            <a:avLst/>
          </a:prstGeom>
          <a:noFill/>
        </p:spPr>
        <p:txBody>
          <a:bodyPr wrap="square" rtlCol="0">
            <a:spAutoFit/>
          </a:bodyPr>
          <a:lstStyle/>
          <a:p>
            <a:r>
              <a:rPr lang="es-CO" sz="1200" dirty="0" smtClean="0"/>
              <a:t>Verificación Material</a:t>
            </a:r>
            <a:endParaRPr lang="es-CO" sz="1200" dirty="0"/>
          </a:p>
        </p:txBody>
      </p:sp>
      <p:sp>
        <p:nvSpPr>
          <p:cNvPr id="7" name="CuadroTexto 6"/>
          <p:cNvSpPr txBox="1"/>
          <p:nvPr/>
        </p:nvSpPr>
        <p:spPr>
          <a:xfrm>
            <a:off x="5850185" y="5205671"/>
            <a:ext cx="2194560" cy="276999"/>
          </a:xfrm>
          <a:prstGeom prst="rect">
            <a:avLst/>
          </a:prstGeom>
          <a:noFill/>
        </p:spPr>
        <p:txBody>
          <a:bodyPr wrap="square" rtlCol="0">
            <a:spAutoFit/>
          </a:bodyPr>
          <a:lstStyle/>
          <a:p>
            <a:r>
              <a:rPr lang="es-CO" sz="1200" dirty="0" smtClean="0"/>
              <a:t>Alerta de datos</a:t>
            </a:r>
            <a:endParaRPr lang="es-CO" sz="1200" dirty="0"/>
          </a:p>
        </p:txBody>
      </p:sp>
    </p:spTree>
    <p:extLst>
      <p:ext uri="{BB962C8B-B14F-4D97-AF65-F5344CB8AC3E}">
        <p14:creationId xmlns:p14="http://schemas.microsoft.com/office/powerpoint/2010/main" val="304206183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1D30C9-F633-49F0-ADB6-4413E77DF06D}"/>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p:txBody>
          <a:bodyPr/>
          <a:lstStyle/>
          <a:p>
            <a:r>
              <a:rPr lang="es-CO" b="1" dirty="0"/>
              <a:t>Objetivo General</a:t>
            </a:r>
            <a:r>
              <a:rPr lang="es-CO" dirty="0"/>
              <a:t>.</a:t>
            </a:r>
          </a:p>
        </p:txBody>
      </p:sp>
      <p:sp>
        <p:nvSpPr>
          <p:cNvPr id="3" name="Marcador de contenido 2"/>
          <p:cNvSpPr>
            <a:spLocks noGrp="1"/>
          </p:cNvSpPr>
          <p:nvPr>
            <p:ph idx="1"/>
          </p:nvPr>
        </p:nvSpPr>
        <p:spPr/>
        <p:txBody>
          <a:bodyPr/>
          <a:lstStyle/>
          <a:p>
            <a:r>
              <a:rPr lang="es-CO" dirty="0"/>
              <a:t>Generar un software para la gestión de inventarios y reportes en la biblioteca José Acevedo Gómez el cual ayude, mejore y lleve a cabo de forma eficaz la organización dentro de esta misma, que sea de fácil uso, entendimiento y aplicación en las labores que ejerza nuestro cliente facilitando su trabajo y optimizando su tiempo.</a:t>
            </a:r>
          </a:p>
        </p:txBody>
      </p:sp>
    </p:spTree>
    <p:extLst>
      <p:ext uri="{BB962C8B-B14F-4D97-AF65-F5344CB8AC3E}">
        <p14:creationId xmlns:p14="http://schemas.microsoft.com/office/powerpoint/2010/main" val="398918036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150FCE-095A-448C-B2CF-EC73E4822BB9}"/>
              </a:ext>
            </a:extLst>
          </p:cNvPr>
          <p:cNvSpPr>
            <a:spLocks noGrp="1"/>
          </p:cNvSpPr>
          <p:nvPr>
            <p:ph type="title"/>
          </p:nvPr>
        </p:nvSpPr>
        <p:spPr/>
        <p:txBody>
          <a:bodyPr/>
          <a:lstStyle/>
          <a:p>
            <a:r>
              <a:rPr lang="es-CO" b="1" dirty="0"/>
              <a:t>Requerimientos no funcionales.</a:t>
            </a:r>
          </a:p>
        </p:txBody>
      </p:sp>
      <p:pic>
        <p:nvPicPr>
          <p:cNvPr id="5" name="Picture 4">
            <a:extLst>
              <a:ext uri="{FF2B5EF4-FFF2-40B4-BE49-F238E27FC236}">
                <a16:creationId xmlns:a16="http://schemas.microsoft.com/office/drawing/2014/main" id="{57D88598-3C8F-4FF6-8C89-CB145E694D5E}"/>
              </a:ext>
            </a:extLst>
          </p:cNvPr>
          <p:cNvPicPr>
            <a:picLocks noChangeAspect="1"/>
          </p:cNvPicPr>
          <p:nvPr/>
        </p:nvPicPr>
        <p:blipFill rotWithShape="1">
          <a:blip r:embed="rId3"/>
          <a:srcRect l="1437" t="5716" r="4532" b="20678"/>
          <a:stretch/>
        </p:blipFill>
        <p:spPr>
          <a:xfrm>
            <a:off x="363940" y="1447432"/>
            <a:ext cx="11464120" cy="5045443"/>
          </a:xfrm>
          <a:prstGeom prst="rect">
            <a:avLst/>
          </a:prstGeom>
        </p:spPr>
      </p:pic>
    </p:spTree>
    <p:extLst>
      <p:ext uri="{BB962C8B-B14F-4D97-AF65-F5344CB8AC3E}">
        <p14:creationId xmlns:p14="http://schemas.microsoft.com/office/powerpoint/2010/main" val="702089276"/>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E424F692-E23A-40E0-AAFD-5E8D25C76F71}"/>
              </a:ext>
            </a:extLst>
          </p:cNvPr>
          <p:cNvPicPr>
            <a:picLocks noChangeAspect="1"/>
          </p:cNvPicPr>
          <p:nvPr/>
        </p:nvPicPr>
        <p:blipFill rotWithShape="1">
          <a:blip r:embed="rId3"/>
          <a:srcRect l="1660" t="6114" r="4421" b="10462"/>
          <a:stretch/>
        </p:blipFill>
        <p:spPr>
          <a:xfrm>
            <a:off x="27117" y="398175"/>
            <a:ext cx="12137766" cy="6061650"/>
          </a:xfrm>
          <a:prstGeom prst="rect">
            <a:avLst/>
          </a:prstGeom>
        </p:spPr>
      </p:pic>
    </p:spTree>
    <p:extLst>
      <p:ext uri="{BB962C8B-B14F-4D97-AF65-F5344CB8AC3E}">
        <p14:creationId xmlns:p14="http://schemas.microsoft.com/office/powerpoint/2010/main" val="1516112267"/>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85899" y="-133003"/>
            <a:ext cx="12192000" cy="6858000"/>
          </a:xfrm>
          <a:prstGeom prst="rect">
            <a:avLst/>
          </a:prstGeom>
        </p:spPr>
      </p:pic>
      <p:pic>
        <p:nvPicPr>
          <p:cNvPr id="2" name="Picture 1">
            <a:extLst>
              <a:ext uri="{FF2B5EF4-FFF2-40B4-BE49-F238E27FC236}">
                <a16:creationId xmlns:a16="http://schemas.microsoft.com/office/drawing/2014/main" id="{A54FC5D0-E775-43D6-9BA3-3A67422B30FA}"/>
              </a:ext>
            </a:extLst>
          </p:cNvPr>
          <p:cNvPicPr>
            <a:picLocks noChangeAspect="1"/>
          </p:cNvPicPr>
          <p:nvPr/>
        </p:nvPicPr>
        <p:blipFill rotWithShape="1">
          <a:blip r:embed="rId3"/>
          <a:srcRect l="2332" t="5517" r="51250" b="25195"/>
          <a:stretch/>
        </p:blipFill>
        <p:spPr>
          <a:xfrm>
            <a:off x="2295098" y="239176"/>
            <a:ext cx="7601803" cy="6379648"/>
          </a:xfrm>
          <a:prstGeom prst="rect">
            <a:avLst/>
          </a:prstGeom>
        </p:spPr>
      </p:pic>
      <p:sp>
        <p:nvSpPr>
          <p:cNvPr id="7" name="Rectángulo 6"/>
          <p:cNvSpPr/>
          <p:nvPr/>
        </p:nvSpPr>
        <p:spPr>
          <a:xfrm>
            <a:off x="5647711" y="2402378"/>
            <a:ext cx="645023" cy="10806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ln>
                <a:solidFill>
                  <a:schemeClr val="bg1"/>
                </a:solidFill>
              </a:ln>
              <a:solidFill>
                <a:schemeClr val="bg1"/>
              </a:solidFill>
            </a:endParaRPr>
          </a:p>
        </p:txBody>
      </p:sp>
      <p:sp>
        <p:nvSpPr>
          <p:cNvPr id="8" name="CuadroTexto 7"/>
          <p:cNvSpPr txBox="1"/>
          <p:nvPr/>
        </p:nvSpPr>
        <p:spPr>
          <a:xfrm>
            <a:off x="5539645" y="2302522"/>
            <a:ext cx="2024936" cy="307777"/>
          </a:xfrm>
          <a:prstGeom prst="rect">
            <a:avLst/>
          </a:prstGeom>
          <a:noFill/>
        </p:spPr>
        <p:txBody>
          <a:bodyPr wrap="square" rtlCol="0">
            <a:spAutoFit/>
          </a:bodyPr>
          <a:lstStyle/>
          <a:p>
            <a:r>
              <a:rPr lang="es-CO" sz="1400" dirty="0" smtClean="0">
                <a:latin typeface="Arial" panose="020B0604020202020204" pitchFamily="34" charset="0"/>
                <a:cs typeface="Arial" panose="020B0604020202020204" pitchFamily="34" charset="0"/>
              </a:rPr>
              <a:t>Tiempo de respuesta</a:t>
            </a:r>
            <a:endParaRPr lang="es-CO"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523883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3" name="Imagen 2"/>
          <p:cNvPicPr>
            <a:picLocks noChangeAspect="1"/>
          </p:cNvPicPr>
          <p:nvPr/>
        </p:nvPicPr>
        <p:blipFill rotWithShape="1">
          <a:blip r:embed="rId3"/>
          <a:srcRect t="18261" r="1305" b="46356"/>
          <a:stretch/>
        </p:blipFill>
        <p:spPr>
          <a:xfrm>
            <a:off x="118927" y="2223654"/>
            <a:ext cx="11954145" cy="2410692"/>
          </a:xfrm>
          <a:prstGeom prst="rect">
            <a:avLst/>
          </a:prstGeom>
        </p:spPr>
      </p:pic>
      <p:sp>
        <p:nvSpPr>
          <p:cNvPr id="5" name="Title 1">
            <a:extLst>
              <a:ext uri="{FF2B5EF4-FFF2-40B4-BE49-F238E27FC236}">
                <a16:creationId xmlns:a16="http://schemas.microsoft.com/office/drawing/2014/main" id="{14150FCE-095A-448C-B2CF-EC73E4822BB9}"/>
              </a:ext>
            </a:extLst>
          </p:cNvPr>
          <p:cNvSpPr>
            <a:spLocks noGrp="1"/>
          </p:cNvSpPr>
          <p:nvPr>
            <p:ph type="title"/>
          </p:nvPr>
        </p:nvSpPr>
        <p:spPr>
          <a:xfrm>
            <a:off x="838199" y="0"/>
            <a:ext cx="10515600" cy="1325563"/>
          </a:xfrm>
        </p:spPr>
        <p:txBody>
          <a:bodyPr/>
          <a:lstStyle/>
          <a:p>
            <a:r>
              <a:rPr lang="es-CO" b="1" dirty="0" err="1" smtClean="0"/>
              <a:t>Stakeholders</a:t>
            </a:r>
            <a:r>
              <a:rPr lang="es-CO" b="1" dirty="0" smtClean="0"/>
              <a:t>.</a:t>
            </a:r>
            <a:endParaRPr lang="es-CO" b="1" dirty="0"/>
          </a:p>
        </p:txBody>
      </p:sp>
    </p:spTree>
    <p:extLst>
      <p:ext uri="{BB962C8B-B14F-4D97-AF65-F5344CB8AC3E}">
        <p14:creationId xmlns:p14="http://schemas.microsoft.com/office/powerpoint/2010/main" val="339952157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1026" name="Picture 2" descr="Resultado de imagen para gracias">
            <a:extLst>
              <a:ext uri="{FF2B5EF4-FFF2-40B4-BE49-F238E27FC236}">
                <a16:creationId xmlns:a16="http://schemas.microsoft.com/office/drawing/2014/main" id="{65E9788E-4468-4ADD-A187-A81CCA405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292" y="0"/>
            <a:ext cx="8661780" cy="6577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31664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74A81E-D899-4B2A-8D53-7ABBCF5C3B3B}"/>
              </a:ext>
            </a:extLst>
          </p:cNvPr>
          <p:cNvPicPr>
            <a:picLocks noChangeAspect="1"/>
          </p:cNvPicPr>
          <p:nvPr/>
        </p:nvPicPr>
        <p:blipFill>
          <a:blip r:embed="rId3"/>
          <a:stretch>
            <a:fillRect/>
          </a:stretch>
        </p:blipFill>
        <p:spPr>
          <a:xfrm>
            <a:off x="0" y="0"/>
            <a:ext cx="12192000" cy="6858000"/>
          </a:xfrm>
          <a:prstGeom prst="rect">
            <a:avLst/>
          </a:prstGeom>
        </p:spPr>
      </p:pic>
      <p:sp>
        <p:nvSpPr>
          <p:cNvPr id="2" name="Título 1"/>
          <p:cNvSpPr>
            <a:spLocks noGrp="1"/>
          </p:cNvSpPr>
          <p:nvPr>
            <p:ph type="title"/>
          </p:nvPr>
        </p:nvSpPr>
        <p:spPr/>
        <p:txBody>
          <a:bodyPr/>
          <a:lstStyle/>
          <a:p>
            <a:r>
              <a:rPr lang="es-CO" b="1" dirty="0"/>
              <a:t>Objetivos Específicos.</a:t>
            </a:r>
          </a:p>
        </p:txBody>
      </p:sp>
      <p:sp>
        <p:nvSpPr>
          <p:cNvPr id="3" name="Marcador de contenido 2"/>
          <p:cNvSpPr>
            <a:spLocks noGrp="1"/>
          </p:cNvSpPr>
          <p:nvPr>
            <p:ph idx="1"/>
          </p:nvPr>
        </p:nvSpPr>
        <p:spPr/>
        <p:txBody>
          <a:bodyPr/>
          <a:lstStyle/>
          <a:p>
            <a:endParaRPr lang="es-CO" dirty="0"/>
          </a:p>
          <a:p>
            <a:r>
              <a:rPr lang="es-CO" dirty="0"/>
              <a:t>Proveer un software que sea capaz de administrar y generar reportes sobre la entrada y salida de los libros.</a:t>
            </a:r>
          </a:p>
          <a:p>
            <a:r>
              <a:rPr lang="es-CO" dirty="0"/>
              <a:t>Tener en constante actualización nuestro software de acuerdo a las necesidades que vaya solicitando a futuro el cliente.</a:t>
            </a:r>
          </a:p>
          <a:p>
            <a:r>
              <a:rPr lang="es-CO" dirty="0"/>
              <a:t>Implementar un sistema que genere eficacia al momento de registrar los libros obtenidos y por obtener.</a:t>
            </a:r>
          </a:p>
          <a:p>
            <a:pPr marL="0" indent="0">
              <a:buNone/>
            </a:pPr>
            <a:endParaRPr lang="es-CO" dirty="0"/>
          </a:p>
        </p:txBody>
      </p:sp>
    </p:spTree>
    <p:extLst>
      <p:ext uri="{BB962C8B-B14F-4D97-AF65-F5344CB8AC3E}">
        <p14:creationId xmlns:p14="http://schemas.microsoft.com/office/powerpoint/2010/main" val="326024594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67182F-8A19-4EB8-96A6-4ABE5BCC20BA}"/>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p:txBody>
          <a:bodyPr/>
          <a:lstStyle/>
          <a:p>
            <a:r>
              <a:rPr lang="es-CO" b="1" dirty="0"/>
              <a:t>Planteamiento problema.</a:t>
            </a:r>
          </a:p>
        </p:txBody>
      </p:sp>
      <p:sp>
        <p:nvSpPr>
          <p:cNvPr id="3" name="Marcador de contenido 2"/>
          <p:cNvSpPr>
            <a:spLocks noGrp="1"/>
          </p:cNvSpPr>
          <p:nvPr>
            <p:ph idx="1"/>
          </p:nvPr>
        </p:nvSpPr>
        <p:spPr/>
        <p:txBody>
          <a:bodyPr/>
          <a:lstStyle/>
          <a:p>
            <a:pPr marL="0" indent="0">
              <a:buNone/>
            </a:pPr>
            <a:r>
              <a:rPr lang="es-CO" dirty="0"/>
              <a:t>La biblioteca no cuenta con un sistema establecido en el cual se regule y mantenga el control de los libros, no se tiene claro cual es el proceso a llevar a cabo para su organización, generando inconvenientes en terceros que son aquellos que hacen uso de el establecimiento por ende se requiere de un sistema el cual genere un proceso de organización adecuado y de fácil entendimiento. </a:t>
            </a:r>
          </a:p>
          <a:p>
            <a:pPr marL="0" indent="0">
              <a:buNone/>
            </a:pPr>
            <a:endParaRPr lang="es-CO" dirty="0"/>
          </a:p>
        </p:txBody>
      </p:sp>
    </p:spTree>
    <p:extLst>
      <p:ext uri="{BB962C8B-B14F-4D97-AF65-F5344CB8AC3E}">
        <p14:creationId xmlns:p14="http://schemas.microsoft.com/office/powerpoint/2010/main" val="389039583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B94D33-3B6A-44B4-96A3-F68ADD4F402D}"/>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p:txBody>
          <a:bodyPr/>
          <a:lstStyle/>
          <a:p>
            <a:r>
              <a:rPr lang="es-CO" b="1" dirty="0"/>
              <a:t>Alcance.</a:t>
            </a:r>
          </a:p>
        </p:txBody>
      </p:sp>
      <p:sp>
        <p:nvSpPr>
          <p:cNvPr id="3" name="Marcador de contenido 2"/>
          <p:cNvSpPr>
            <a:spLocks noGrp="1"/>
          </p:cNvSpPr>
          <p:nvPr>
            <p:ph idx="1"/>
          </p:nvPr>
        </p:nvSpPr>
        <p:spPr/>
        <p:txBody>
          <a:bodyPr/>
          <a:lstStyle/>
          <a:p>
            <a:r>
              <a:rPr lang="es-CO" dirty="0"/>
              <a:t>Diseñar un sistema software capaz de generar un ordenamiento automático y eficaz al momento de el registro de los libros, facilitando el trabajo de el personal encargado de la biblioteca y de los usuarios. El cual tendrá como función la descripción </a:t>
            </a:r>
            <a:r>
              <a:rPr lang="es-CO" dirty="0" smtClean="0"/>
              <a:t>del material </a:t>
            </a:r>
            <a:r>
              <a:rPr lang="es-CO" smtClean="0"/>
              <a:t>y cuales están </a:t>
            </a:r>
            <a:r>
              <a:rPr lang="es-CO" dirty="0"/>
              <a:t>disponibles.</a:t>
            </a:r>
          </a:p>
          <a:p>
            <a:endParaRPr lang="es-CO" dirty="0"/>
          </a:p>
          <a:p>
            <a:endParaRPr lang="es-CO" dirty="0"/>
          </a:p>
        </p:txBody>
      </p:sp>
    </p:spTree>
    <p:extLst>
      <p:ext uri="{BB962C8B-B14F-4D97-AF65-F5344CB8AC3E}">
        <p14:creationId xmlns:p14="http://schemas.microsoft.com/office/powerpoint/2010/main" val="240633832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0D891C-A971-411A-90BA-CB98703F971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p:txBody>
          <a:bodyPr/>
          <a:lstStyle/>
          <a:p>
            <a:r>
              <a:rPr lang="es-CO" b="1" dirty="0"/>
              <a:t>Justificación.</a:t>
            </a:r>
          </a:p>
        </p:txBody>
      </p:sp>
      <p:sp>
        <p:nvSpPr>
          <p:cNvPr id="3" name="Marcador de contenido 2"/>
          <p:cNvSpPr>
            <a:spLocks noGrp="1"/>
          </p:cNvSpPr>
          <p:nvPr>
            <p:ph idx="1"/>
          </p:nvPr>
        </p:nvSpPr>
        <p:spPr/>
        <p:txBody>
          <a:bodyPr>
            <a:normAutofit/>
          </a:bodyPr>
          <a:lstStyle/>
          <a:p>
            <a:r>
              <a:rPr lang="es-CO" dirty="0"/>
              <a:t>El proyecto representa una sustancial importancia ya que desarrolla de forma apta y rápida las funciones que incluyan el manejo del material bibliográfico </a:t>
            </a:r>
            <a:r>
              <a:rPr lang="es-CO" dirty="0" smtClean="0"/>
              <a:t>así mismo </a:t>
            </a:r>
            <a:r>
              <a:rPr lang="es-CO" dirty="0"/>
              <a:t>resuelve problemáticas como la categorización registro y control de los componentes de la biblioteca de esta manera aportando un avance exponencial en el desempeño con que se llevan a cabo las actividades dentro del sistema. Aportamos la tecnología de un software que ayude al ordenamiento y dirección dentro de la biblioteca.</a:t>
            </a:r>
          </a:p>
          <a:p>
            <a:endParaRPr lang="es-CO" dirty="0"/>
          </a:p>
          <a:p>
            <a:endParaRPr lang="es-CO" dirty="0"/>
          </a:p>
        </p:txBody>
      </p:sp>
    </p:spTree>
    <p:extLst>
      <p:ext uri="{BB962C8B-B14F-4D97-AF65-F5344CB8AC3E}">
        <p14:creationId xmlns:p14="http://schemas.microsoft.com/office/powerpoint/2010/main" val="402873965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150FCE-095A-448C-B2CF-EC73E4822BB9}"/>
              </a:ext>
            </a:extLst>
          </p:cNvPr>
          <p:cNvSpPr>
            <a:spLocks noGrp="1"/>
          </p:cNvSpPr>
          <p:nvPr>
            <p:ph type="title"/>
          </p:nvPr>
        </p:nvSpPr>
        <p:spPr>
          <a:xfrm>
            <a:off x="838200" y="2766218"/>
            <a:ext cx="10515600" cy="1325563"/>
          </a:xfrm>
        </p:spPr>
        <p:txBody>
          <a:bodyPr>
            <a:noAutofit/>
          </a:bodyPr>
          <a:lstStyle/>
          <a:p>
            <a:pPr algn="ctr"/>
            <a:r>
              <a:rPr lang="es-ES" sz="6600" b="1" dirty="0"/>
              <a:t>TÉCNICAS DE LEVANTAMIENTO DE INFORMACIÓN</a:t>
            </a:r>
            <a:endParaRPr lang="es-CO" sz="6600" b="1" dirty="0"/>
          </a:p>
        </p:txBody>
      </p:sp>
    </p:spTree>
    <p:extLst>
      <p:ext uri="{BB962C8B-B14F-4D97-AF65-F5344CB8AC3E}">
        <p14:creationId xmlns:p14="http://schemas.microsoft.com/office/powerpoint/2010/main" val="394316730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E6B4BB75-303A-458E-AE2B-5C5BBFC08E2D}"/>
              </a:ext>
            </a:extLst>
          </p:cNvPr>
          <p:cNvPicPr>
            <a:picLocks noChangeAspect="1"/>
          </p:cNvPicPr>
          <p:nvPr/>
        </p:nvPicPr>
        <p:blipFill rotWithShape="1">
          <a:blip r:embed="rId3"/>
          <a:srcRect l="21365" t="25458" r="22788" b="17284"/>
          <a:stretch/>
        </p:blipFill>
        <p:spPr>
          <a:xfrm>
            <a:off x="3137096" y="-3517"/>
            <a:ext cx="6808763" cy="3924887"/>
          </a:xfrm>
          <a:prstGeom prst="rect">
            <a:avLst/>
          </a:prstGeom>
        </p:spPr>
      </p:pic>
      <p:pic>
        <p:nvPicPr>
          <p:cNvPr id="6" name="Picture 5">
            <a:extLst>
              <a:ext uri="{FF2B5EF4-FFF2-40B4-BE49-F238E27FC236}">
                <a16:creationId xmlns:a16="http://schemas.microsoft.com/office/drawing/2014/main" id="{DE3376C0-5C1C-48E9-83F3-F872E98D283E}"/>
              </a:ext>
            </a:extLst>
          </p:cNvPr>
          <p:cNvPicPr>
            <a:picLocks noChangeAspect="1"/>
          </p:cNvPicPr>
          <p:nvPr/>
        </p:nvPicPr>
        <p:blipFill rotWithShape="1">
          <a:blip r:embed="rId4"/>
          <a:srcRect l="21480" t="35224" r="23712" b="46921"/>
          <a:stretch/>
        </p:blipFill>
        <p:spPr>
          <a:xfrm>
            <a:off x="3137096" y="3977640"/>
            <a:ext cx="6682153" cy="1223890"/>
          </a:xfrm>
          <a:prstGeom prst="rect">
            <a:avLst/>
          </a:prstGeom>
        </p:spPr>
      </p:pic>
      <p:pic>
        <p:nvPicPr>
          <p:cNvPr id="7" name="Picture 6">
            <a:extLst>
              <a:ext uri="{FF2B5EF4-FFF2-40B4-BE49-F238E27FC236}">
                <a16:creationId xmlns:a16="http://schemas.microsoft.com/office/drawing/2014/main" id="{203ED67B-4BB2-470C-B804-8C542C2D830B}"/>
              </a:ext>
            </a:extLst>
          </p:cNvPr>
          <p:cNvPicPr>
            <a:picLocks noChangeAspect="1"/>
          </p:cNvPicPr>
          <p:nvPr/>
        </p:nvPicPr>
        <p:blipFill rotWithShape="1">
          <a:blip r:embed="rId4"/>
          <a:srcRect l="22058" t="64041" r="24403" b="16257"/>
          <a:stretch/>
        </p:blipFill>
        <p:spPr>
          <a:xfrm>
            <a:off x="3291839" y="5229665"/>
            <a:ext cx="6527410" cy="1350498"/>
          </a:xfrm>
          <a:prstGeom prst="rect">
            <a:avLst/>
          </a:prstGeom>
        </p:spPr>
      </p:pic>
    </p:spTree>
    <p:extLst>
      <p:ext uri="{BB962C8B-B14F-4D97-AF65-F5344CB8AC3E}">
        <p14:creationId xmlns:p14="http://schemas.microsoft.com/office/powerpoint/2010/main" val="200489042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901ECE30-86F5-49B9-9474-34EB239E85DE}"/>
              </a:ext>
            </a:extLst>
          </p:cNvPr>
          <p:cNvPicPr>
            <a:picLocks noChangeAspect="1"/>
          </p:cNvPicPr>
          <p:nvPr/>
        </p:nvPicPr>
        <p:blipFill rotWithShape="1">
          <a:blip r:embed="rId3"/>
          <a:srcRect l="21827" t="30178" r="22211" b="13999"/>
          <a:stretch/>
        </p:blipFill>
        <p:spPr>
          <a:xfrm>
            <a:off x="2684584" y="295423"/>
            <a:ext cx="6822831" cy="3826413"/>
          </a:xfrm>
          <a:prstGeom prst="rect">
            <a:avLst/>
          </a:prstGeom>
        </p:spPr>
      </p:pic>
      <p:pic>
        <p:nvPicPr>
          <p:cNvPr id="6" name="Picture 5">
            <a:extLst>
              <a:ext uri="{FF2B5EF4-FFF2-40B4-BE49-F238E27FC236}">
                <a16:creationId xmlns:a16="http://schemas.microsoft.com/office/drawing/2014/main" id="{09EE757A-19FF-4C37-9729-51EA9D0FD9AE}"/>
              </a:ext>
            </a:extLst>
          </p:cNvPr>
          <p:cNvPicPr>
            <a:picLocks noChangeAspect="1"/>
          </p:cNvPicPr>
          <p:nvPr/>
        </p:nvPicPr>
        <p:blipFill rotWithShape="1">
          <a:blip r:embed="rId4"/>
          <a:srcRect l="22058" t="25869" r="23269" b="48888"/>
          <a:stretch/>
        </p:blipFill>
        <p:spPr>
          <a:xfrm>
            <a:off x="2684584" y="4121836"/>
            <a:ext cx="6665741" cy="1730326"/>
          </a:xfrm>
          <a:prstGeom prst="rect">
            <a:avLst/>
          </a:prstGeom>
        </p:spPr>
      </p:pic>
    </p:spTree>
    <p:extLst>
      <p:ext uri="{BB962C8B-B14F-4D97-AF65-F5344CB8AC3E}">
        <p14:creationId xmlns:p14="http://schemas.microsoft.com/office/powerpoint/2010/main" val="105272539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5189</TotalTime>
  <Words>481</Words>
  <Application>Microsoft Office PowerPoint</Application>
  <PresentationFormat>Panorámica</PresentationFormat>
  <Paragraphs>54</Paragraphs>
  <Slides>24</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Algerian</vt:lpstr>
      <vt:lpstr>Arial</vt:lpstr>
      <vt:lpstr>Calibri</vt:lpstr>
      <vt:lpstr>Calibri Light</vt:lpstr>
      <vt:lpstr>Tema de Office</vt:lpstr>
      <vt:lpstr>Sorting Software </vt:lpstr>
      <vt:lpstr>Objetivo General.</vt:lpstr>
      <vt:lpstr>Objetivos Específicos.</vt:lpstr>
      <vt:lpstr>Planteamiento problema.</vt:lpstr>
      <vt:lpstr>Alcance.</vt:lpstr>
      <vt:lpstr>Justificación.</vt:lpstr>
      <vt:lpstr>TÉCNICAS DE LEVANTAMIENTO DE INFORMACIÓN</vt:lpstr>
      <vt:lpstr>Presentación de PowerPoint</vt:lpstr>
      <vt:lpstr>Presentación de PowerPoint</vt:lpstr>
      <vt:lpstr>Presentación de PowerPoint</vt:lpstr>
      <vt:lpstr>Análisis de las encuestas.</vt:lpstr>
      <vt:lpstr>BPMNS</vt:lpstr>
      <vt:lpstr>Presentación de PowerPoint</vt:lpstr>
      <vt:lpstr>Presentación de PowerPoint</vt:lpstr>
      <vt:lpstr>Presentación de PowerPoint</vt:lpstr>
      <vt:lpstr>Formatos de requerimientos de Software</vt:lpstr>
      <vt:lpstr>Requerimientos Funcionales.</vt:lpstr>
      <vt:lpstr>Presentación de PowerPoint</vt:lpstr>
      <vt:lpstr>Presentación de PowerPoint</vt:lpstr>
      <vt:lpstr>Requerimientos no funcionales.</vt:lpstr>
      <vt:lpstr>Presentación de PowerPoint</vt:lpstr>
      <vt:lpstr>Presentación de PowerPoint</vt:lpstr>
      <vt:lpstr>Stakeholders.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Biblioteca J.A.G.</dc:title>
  <dc:creator>sebastian salamanca</dc:creator>
  <cp:lastModifiedBy>APRENDIZ</cp:lastModifiedBy>
  <cp:revision>49</cp:revision>
  <dcterms:created xsi:type="dcterms:W3CDTF">2019-05-29T15:28:36Z</dcterms:created>
  <dcterms:modified xsi:type="dcterms:W3CDTF">2019-06-10T18:13:54Z</dcterms:modified>
</cp:coreProperties>
</file>