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65" r:id="rId4"/>
    <p:sldId id="266" r:id="rId5"/>
    <p:sldId id="274" r:id="rId6"/>
    <p:sldId id="275" r:id="rId7"/>
    <p:sldId id="276" r:id="rId8"/>
    <p:sldId id="277" r:id="rId9"/>
    <p:sldId id="267" r:id="rId10"/>
    <p:sldId id="272" r:id="rId11"/>
    <p:sldId id="268" r:id="rId12"/>
    <p:sldId id="269" r:id="rId13"/>
    <p:sldId id="270" r:id="rId14"/>
    <p:sldId id="271" r:id="rId15"/>
    <p:sldId id="273" r:id="rId16"/>
    <p:sldId id="280" r:id="rId17"/>
    <p:sldId id="281" r:id="rId18"/>
    <p:sldId id="282" r:id="rId19"/>
    <p:sldId id="283" r:id="rId20"/>
    <p:sldId id="285" r:id="rId21"/>
    <p:sldId id="284" r:id="rId22"/>
    <p:sldId id="286" r:id="rId23"/>
    <p:sldId id="287" r:id="rId24"/>
    <p:sldId id="288" r:id="rId25"/>
    <p:sldId id="289" r:id="rId26"/>
    <p:sldId id="290" r:id="rId27"/>
    <p:sldId id="291" r:id="rId28"/>
    <p:sldId id="292" r:id="rId29"/>
    <p:sldId id="259" r:id="rId3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03" autoAdjust="0"/>
    <p:restoredTop sz="94660"/>
  </p:normalViewPr>
  <p:slideViewPr>
    <p:cSldViewPr snapToGrid="0" snapToObjects="1">
      <p:cViewPr varScale="1">
        <p:scale>
          <a:sx n="163" d="100"/>
          <a:sy n="163" d="100"/>
        </p:scale>
        <p:origin x="516" y="13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20/09/2019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403976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58063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12</a:t>
            </a:fld>
            <a:endParaRPr lang="es-ES"/>
          </a:p>
        </p:txBody>
      </p:sp>
    </p:spTree>
    <p:extLst>
      <p:ext uri="{BB962C8B-B14F-4D97-AF65-F5344CB8AC3E}">
        <p14:creationId xmlns:p14="http://schemas.microsoft.com/office/powerpoint/2010/main" val="3620069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13</a:t>
            </a:fld>
            <a:endParaRPr lang="es-ES"/>
          </a:p>
        </p:txBody>
      </p:sp>
    </p:spTree>
    <p:extLst>
      <p:ext uri="{BB962C8B-B14F-4D97-AF65-F5344CB8AC3E}">
        <p14:creationId xmlns:p14="http://schemas.microsoft.com/office/powerpoint/2010/main" val="416404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14</a:t>
            </a:fld>
            <a:endParaRPr lang="es-ES"/>
          </a:p>
        </p:txBody>
      </p:sp>
    </p:spTree>
    <p:extLst>
      <p:ext uri="{BB962C8B-B14F-4D97-AF65-F5344CB8AC3E}">
        <p14:creationId xmlns:p14="http://schemas.microsoft.com/office/powerpoint/2010/main" val="93951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15</a:t>
            </a:fld>
            <a:endParaRPr lang="es-ES"/>
          </a:p>
        </p:txBody>
      </p:sp>
    </p:spTree>
    <p:extLst>
      <p:ext uri="{BB962C8B-B14F-4D97-AF65-F5344CB8AC3E}">
        <p14:creationId xmlns:p14="http://schemas.microsoft.com/office/powerpoint/2010/main" val="1674584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16</a:t>
            </a:fld>
            <a:endParaRPr lang="es-ES"/>
          </a:p>
        </p:txBody>
      </p:sp>
    </p:spTree>
    <p:extLst>
      <p:ext uri="{BB962C8B-B14F-4D97-AF65-F5344CB8AC3E}">
        <p14:creationId xmlns:p14="http://schemas.microsoft.com/office/powerpoint/2010/main" val="2430749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17</a:t>
            </a:fld>
            <a:endParaRPr lang="es-ES"/>
          </a:p>
        </p:txBody>
      </p:sp>
    </p:spTree>
    <p:extLst>
      <p:ext uri="{BB962C8B-B14F-4D97-AF65-F5344CB8AC3E}">
        <p14:creationId xmlns:p14="http://schemas.microsoft.com/office/powerpoint/2010/main" val="2925012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18</a:t>
            </a:fld>
            <a:endParaRPr lang="es-ES"/>
          </a:p>
        </p:txBody>
      </p:sp>
    </p:spTree>
    <p:extLst>
      <p:ext uri="{BB962C8B-B14F-4D97-AF65-F5344CB8AC3E}">
        <p14:creationId xmlns:p14="http://schemas.microsoft.com/office/powerpoint/2010/main" val="2468072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19</a:t>
            </a:fld>
            <a:endParaRPr lang="es-ES"/>
          </a:p>
        </p:txBody>
      </p:sp>
    </p:spTree>
    <p:extLst>
      <p:ext uri="{BB962C8B-B14F-4D97-AF65-F5344CB8AC3E}">
        <p14:creationId xmlns:p14="http://schemas.microsoft.com/office/powerpoint/2010/main" val="380643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20</a:t>
            </a:fld>
            <a:endParaRPr lang="es-ES"/>
          </a:p>
        </p:txBody>
      </p:sp>
    </p:spTree>
    <p:extLst>
      <p:ext uri="{BB962C8B-B14F-4D97-AF65-F5344CB8AC3E}">
        <p14:creationId xmlns:p14="http://schemas.microsoft.com/office/powerpoint/2010/main" val="2678045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21</a:t>
            </a:fld>
            <a:endParaRPr lang="es-ES"/>
          </a:p>
        </p:txBody>
      </p:sp>
    </p:spTree>
    <p:extLst>
      <p:ext uri="{BB962C8B-B14F-4D97-AF65-F5344CB8AC3E}">
        <p14:creationId xmlns:p14="http://schemas.microsoft.com/office/powerpoint/2010/main" val="3418682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22</a:t>
            </a:fld>
            <a:endParaRPr lang="es-ES"/>
          </a:p>
        </p:txBody>
      </p:sp>
    </p:spTree>
    <p:extLst>
      <p:ext uri="{BB962C8B-B14F-4D97-AF65-F5344CB8AC3E}">
        <p14:creationId xmlns:p14="http://schemas.microsoft.com/office/powerpoint/2010/main" val="2868701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23</a:t>
            </a:fld>
            <a:endParaRPr lang="es-ES"/>
          </a:p>
        </p:txBody>
      </p:sp>
    </p:spTree>
    <p:extLst>
      <p:ext uri="{BB962C8B-B14F-4D97-AF65-F5344CB8AC3E}">
        <p14:creationId xmlns:p14="http://schemas.microsoft.com/office/powerpoint/2010/main" val="3539827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24</a:t>
            </a:fld>
            <a:endParaRPr lang="es-ES"/>
          </a:p>
        </p:txBody>
      </p:sp>
    </p:spTree>
    <p:extLst>
      <p:ext uri="{BB962C8B-B14F-4D97-AF65-F5344CB8AC3E}">
        <p14:creationId xmlns:p14="http://schemas.microsoft.com/office/powerpoint/2010/main" val="2999842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25</a:t>
            </a:fld>
            <a:endParaRPr lang="es-ES"/>
          </a:p>
        </p:txBody>
      </p:sp>
    </p:spTree>
    <p:extLst>
      <p:ext uri="{BB962C8B-B14F-4D97-AF65-F5344CB8AC3E}">
        <p14:creationId xmlns:p14="http://schemas.microsoft.com/office/powerpoint/2010/main" val="3591600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26</a:t>
            </a:fld>
            <a:endParaRPr lang="es-ES"/>
          </a:p>
        </p:txBody>
      </p:sp>
    </p:spTree>
    <p:extLst>
      <p:ext uri="{BB962C8B-B14F-4D97-AF65-F5344CB8AC3E}">
        <p14:creationId xmlns:p14="http://schemas.microsoft.com/office/powerpoint/2010/main" val="46477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27</a:t>
            </a:fld>
            <a:endParaRPr lang="es-ES"/>
          </a:p>
        </p:txBody>
      </p:sp>
    </p:spTree>
    <p:extLst>
      <p:ext uri="{BB962C8B-B14F-4D97-AF65-F5344CB8AC3E}">
        <p14:creationId xmlns:p14="http://schemas.microsoft.com/office/powerpoint/2010/main" val="3982920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28</a:t>
            </a:fld>
            <a:endParaRPr lang="es-ES"/>
          </a:p>
        </p:txBody>
      </p:sp>
    </p:spTree>
    <p:extLst>
      <p:ext uri="{BB962C8B-B14F-4D97-AF65-F5344CB8AC3E}">
        <p14:creationId xmlns:p14="http://schemas.microsoft.com/office/powerpoint/2010/main" val="1192185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29</a:t>
            </a:fld>
            <a:endParaRPr lang="es-ES"/>
          </a:p>
        </p:txBody>
      </p:sp>
    </p:spTree>
    <p:extLst>
      <p:ext uri="{BB962C8B-B14F-4D97-AF65-F5344CB8AC3E}">
        <p14:creationId xmlns:p14="http://schemas.microsoft.com/office/powerpoint/2010/main" val="364947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87537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40060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193998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076983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90967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146553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3023882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20/09/2019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20/09/2019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20/09/2019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20/09/2019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20/09/2019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20/09/2019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20/09/2019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20/09/2019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7EE13E5E-E1F9-455E-BFD7-E7FE2D432F94}"/>
              </a:ext>
            </a:extLst>
          </p:cNvPr>
          <p:cNvSpPr txBox="1">
            <a:spLocks/>
          </p:cNvSpPr>
          <p:nvPr/>
        </p:nvSpPr>
        <p:spPr>
          <a:xfrm>
            <a:off x="148857" y="1640245"/>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3600" b="1" dirty="0">
              <a:solidFill>
                <a:schemeClr val="accent5">
                  <a:lumMod val="75000"/>
                </a:schemeClr>
              </a:solidFill>
            </a:endParaRPr>
          </a:p>
        </p:txBody>
      </p:sp>
      <p:sp>
        <p:nvSpPr>
          <p:cNvPr id="4" name="Rectángulo 3">
            <a:extLst>
              <a:ext uri="{FF2B5EF4-FFF2-40B4-BE49-F238E27FC236}">
                <a16:creationId xmlns:a16="http://schemas.microsoft.com/office/drawing/2014/main" id="{B0AA8305-BB66-456A-936F-4CBCB96B6045}"/>
              </a:ext>
            </a:extLst>
          </p:cNvPr>
          <p:cNvSpPr/>
          <p:nvPr/>
        </p:nvSpPr>
        <p:spPr>
          <a:xfrm>
            <a:off x="1641821" y="1309895"/>
            <a:ext cx="3124732" cy="1754326"/>
          </a:xfrm>
          <a:prstGeom prst="rect">
            <a:avLst/>
          </a:prstGeom>
        </p:spPr>
        <p:txBody>
          <a:bodyPr wrap="square">
            <a:spAutoFit/>
          </a:bodyPr>
          <a:lstStyle/>
          <a:p>
            <a:pPr algn="ctr"/>
            <a:r>
              <a:rPr lang="es-CO" sz="5400" b="1" dirty="0"/>
              <a:t>Sorting Software</a:t>
            </a:r>
            <a:endParaRPr lang="es-CO" sz="4400" b="1" dirty="0"/>
          </a:p>
        </p:txBody>
      </p:sp>
      <p:sp>
        <p:nvSpPr>
          <p:cNvPr id="5" name="Rectángulo 4">
            <a:extLst>
              <a:ext uri="{FF2B5EF4-FFF2-40B4-BE49-F238E27FC236}">
                <a16:creationId xmlns:a16="http://schemas.microsoft.com/office/drawing/2014/main" id="{F0395315-ECF6-4DF2-BF48-D90D87B3EEAD}"/>
              </a:ext>
            </a:extLst>
          </p:cNvPr>
          <p:cNvSpPr/>
          <p:nvPr/>
        </p:nvSpPr>
        <p:spPr>
          <a:xfrm>
            <a:off x="4542817" y="3233709"/>
            <a:ext cx="1674477" cy="584775"/>
          </a:xfrm>
          <a:prstGeom prst="rect">
            <a:avLst/>
          </a:prstGeom>
        </p:spPr>
        <p:txBody>
          <a:bodyPr wrap="square">
            <a:spAutoFit/>
          </a:bodyPr>
          <a:lstStyle/>
          <a:p>
            <a:r>
              <a:rPr lang="es-CO" sz="3200" dirty="0">
                <a:solidFill>
                  <a:schemeClr val="bg1">
                    <a:lumMod val="65000"/>
                  </a:schemeClr>
                </a:solidFill>
              </a:rPr>
              <a:t>ADSI</a:t>
            </a:r>
          </a:p>
        </p:txBody>
      </p:sp>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A screenshot of a cell phone&#10;&#10;Description automatically generated">
            <a:extLst>
              <a:ext uri="{FF2B5EF4-FFF2-40B4-BE49-F238E27FC236}">
                <a16:creationId xmlns:a16="http://schemas.microsoft.com/office/drawing/2014/main" id="{DF0D0AF3-C6F2-42B8-A8B4-18133C10CB30}"/>
              </a:ext>
            </a:extLst>
          </p:cNvPr>
          <p:cNvPicPr/>
          <p:nvPr/>
        </p:nvPicPr>
        <p:blipFill>
          <a:blip r:embed="rId3">
            <a:extLst>
              <a:ext uri="{28A0092B-C50C-407E-A947-70E740481C1C}">
                <a14:useLocalDpi xmlns:a14="http://schemas.microsoft.com/office/drawing/2010/main" val="0"/>
              </a:ext>
            </a:extLst>
          </a:blip>
          <a:stretch>
            <a:fillRect/>
          </a:stretch>
        </p:blipFill>
        <p:spPr>
          <a:xfrm>
            <a:off x="0" y="1691760"/>
            <a:ext cx="4532734" cy="4868604"/>
          </a:xfrm>
          <a:prstGeom prst="rect">
            <a:avLst/>
          </a:prstGeom>
        </p:spPr>
      </p:pic>
      <p:pic>
        <p:nvPicPr>
          <p:cNvPr id="3" name="Picture 8" descr="A screenshot of a social media post&#10;&#10;Description automatically generated">
            <a:extLst>
              <a:ext uri="{FF2B5EF4-FFF2-40B4-BE49-F238E27FC236}">
                <a16:creationId xmlns:a16="http://schemas.microsoft.com/office/drawing/2014/main" id="{7AA8101D-7AF6-40A7-B857-88F5BBE7F0B6}"/>
              </a:ext>
            </a:extLst>
          </p:cNvPr>
          <p:cNvPicPr/>
          <p:nvPr/>
        </p:nvPicPr>
        <p:blipFill rotWithShape="1">
          <a:blip r:embed="rId4">
            <a:extLst>
              <a:ext uri="{28A0092B-C50C-407E-A947-70E740481C1C}">
                <a14:useLocalDpi xmlns:a14="http://schemas.microsoft.com/office/drawing/2010/main" val="0"/>
              </a:ext>
            </a:extLst>
          </a:blip>
          <a:srcRect b="15884"/>
          <a:stretch/>
        </p:blipFill>
        <p:spPr bwMode="auto">
          <a:xfrm>
            <a:off x="4819755" y="2434539"/>
            <a:ext cx="4324245" cy="2352319"/>
          </a:xfrm>
          <a:prstGeom prst="rect">
            <a:avLst/>
          </a:prstGeom>
          <a:ln>
            <a:noFill/>
          </a:ln>
          <a:extLst>
            <a:ext uri="{53640926-AAD7-44D8-BBD7-CCE9431645EC}">
              <a14:shadowObscured xmlns:a14="http://schemas.microsoft.com/office/drawing/2010/main"/>
            </a:ext>
          </a:extLst>
        </p:spPr>
      </p:pic>
      <p:pic>
        <p:nvPicPr>
          <p:cNvPr id="4" name="Picture 9" descr="A screenshot of a cell phone&#10;&#10;Description automatically generated">
            <a:extLst>
              <a:ext uri="{FF2B5EF4-FFF2-40B4-BE49-F238E27FC236}">
                <a16:creationId xmlns:a16="http://schemas.microsoft.com/office/drawing/2014/main" id="{7AB38BA0-9457-4748-AC58-D14EAB6A3F82}"/>
              </a:ext>
            </a:extLst>
          </p:cNvPr>
          <p:cNvPicPr/>
          <p:nvPr/>
        </p:nvPicPr>
        <p:blipFill rotWithShape="1">
          <a:blip r:embed="rId5">
            <a:extLst>
              <a:ext uri="{28A0092B-C50C-407E-A947-70E740481C1C}">
                <a14:useLocalDpi xmlns:a14="http://schemas.microsoft.com/office/drawing/2010/main" val="0"/>
              </a:ext>
            </a:extLst>
          </a:blip>
          <a:srcRect t="20604" b="30396"/>
          <a:stretch/>
        </p:blipFill>
        <p:spPr bwMode="auto">
          <a:xfrm>
            <a:off x="4819755" y="4786858"/>
            <a:ext cx="4191899" cy="11069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786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automatically generated">
            <a:extLst>
              <a:ext uri="{FF2B5EF4-FFF2-40B4-BE49-F238E27FC236}">
                <a16:creationId xmlns:a16="http://schemas.microsoft.com/office/drawing/2014/main" id="{CD100023-3ADE-4B51-AA4C-E2C531D5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092" y="381745"/>
            <a:ext cx="5120182" cy="3623620"/>
          </a:xfrm>
          <a:prstGeom prst="rect">
            <a:avLst/>
          </a:prstGeom>
        </p:spPr>
      </p:pic>
      <p:pic>
        <p:nvPicPr>
          <p:cNvPr id="6" name="Picture 9" descr="A screenshot of a cell phone&#10;&#10;Description automatically generated">
            <a:extLst>
              <a:ext uri="{FF2B5EF4-FFF2-40B4-BE49-F238E27FC236}">
                <a16:creationId xmlns:a16="http://schemas.microsoft.com/office/drawing/2014/main" id="{4A31CCD0-08EA-4622-8E04-AAA2BDD7E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092" y="3861164"/>
            <a:ext cx="5120182" cy="1094707"/>
          </a:xfrm>
          <a:prstGeom prst="rect">
            <a:avLst/>
          </a:prstGeom>
        </p:spPr>
      </p:pic>
    </p:spTree>
    <p:extLst>
      <p:ext uri="{BB962C8B-B14F-4D97-AF65-F5344CB8AC3E}">
        <p14:creationId xmlns:p14="http://schemas.microsoft.com/office/powerpoint/2010/main" val="114222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A screenshot of a cell phone&#10;&#10;Description automatically generated">
            <a:extLst>
              <a:ext uri="{FF2B5EF4-FFF2-40B4-BE49-F238E27FC236}">
                <a16:creationId xmlns:a16="http://schemas.microsoft.com/office/drawing/2014/main" id="{BA3B56C3-7296-4553-B95F-107BD432F558}"/>
              </a:ext>
            </a:extLst>
          </p:cNvPr>
          <p:cNvPicPr/>
          <p:nvPr/>
        </p:nvPicPr>
        <p:blipFill rotWithShape="1">
          <a:blip r:embed="rId3">
            <a:extLst>
              <a:ext uri="{28A0092B-C50C-407E-A947-70E740481C1C}">
                <a14:useLocalDpi xmlns:a14="http://schemas.microsoft.com/office/drawing/2010/main" val="0"/>
              </a:ext>
            </a:extLst>
          </a:blip>
          <a:srcRect r="7303" b="68626"/>
          <a:stretch/>
        </p:blipFill>
        <p:spPr>
          <a:xfrm>
            <a:off x="76360" y="86565"/>
            <a:ext cx="5079300" cy="1880471"/>
          </a:xfrm>
          <a:prstGeom prst="rect">
            <a:avLst/>
          </a:prstGeom>
        </p:spPr>
      </p:pic>
      <p:pic>
        <p:nvPicPr>
          <p:cNvPr id="3" name="Picture 8" descr="A screenshot of a social media post&#10;&#10;Description automatically generated">
            <a:extLst>
              <a:ext uri="{FF2B5EF4-FFF2-40B4-BE49-F238E27FC236}">
                <a16:creationId xmlns:a16="http://schemas.microsoft.com/office/drawing/2014/main" id="{30A9B8CF-16FD-4A00-B376-C11206E1CA3B}"/>
              </a:ext>
            </a:extLst>
          </p:cNvPr>
          <p:cNvPicPr/>
          <p:nvPr/>
        </p:nvPicPr>
        <p:blipFill rotWithShape="1">
          <a:blip r:embed="rId4">
            <a:extLst>
              <a:ext uri="{28A0092B-C50C-407E-A947-70E740481C1C}">
                <a14:useLocalDpi xmlns:a14="http://schemas.microsoft.com/office/drawing/2010/main" val="0"/>
              </a:ext>
            </a:extLst>
          </a:blip>
          <a:srcRect t="4647" b="14484"/>
          <a:stretch/>
        </p:blipFill>
        <p:spPr bwMode="auto">
          <a:xfrm>
            <a:off x="76360" y="1967036"/>
            <a:ext cx="5079300" cy="2774950"/>
          </a:xfrm>
          <a:prstGeom prst="rect">
            <a:avLst/>
          </a:prstGeom>
          <a:ln>
            <a:noFill/>
          </a:ln>
          <a:extLst>
            <a:ext uri="{53640926-AAD7-44D8-BBD7-CCE9431645EC}">
              <a14:shadowObscured xmlns:a14="http://schemas.microsoft.com/office/drawing/2010/main"/>
            </a:ext>
          </a:extLst>
        </p:spPr>
      </p:pic>
      <p:pic>
        <p:nvPicPr>
          <p:cNvPr id="4" name="Picture 2" descr="A screenshot of a cell phone&#10;&#10;Description automatically generated">
            <a:extLst>
              <a:ext uri="{FF2B5EF4-FFF2-40B4-BE49-F238E27FC236}">
                <a16:creationId xmlns:a16="http://schemas.microsoft.com/office/drawing/2014/main" id="{E1C0684D-C27A-48B7-9816-BFEE7AC2DB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8096" y="86564"/>
            <a:ext cx="3699544" cy="5056935"/>
          </a:xfrm>
          <a:prstGeom prst="rect">
            <a:avLst/>
          </a:prstGeom>
        </p:spPr>
      </p:pic>
    </p:spTree>
    <p:extLst>
      <p:ext uri="{BB962C8B-B14F-4D97-AF65-F5344CB8AC3E}">
        <p14:creationId xmlns:p14="http://schemas.microsoft.com/office/powerpoint/2010/main" val="336369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screenshot of a social media post&#10;&#10;Description automatically generated">
            <a:extLst>
              <a:ext uri="{FF2B5EF4-FFF2-40B4-BE49-F238E27FC236}">
                <a16:creationId xmlns:a16="http://schemas.microsoft.com/office/drawing/2014/main" id="{0B7363D2-822C-4AA2-9FF6-1CFCE30F8435}"/>
              </a:ext>
            </a:extLst>
          </p:cNvPr>
          <p:cNvPicPr/>
          <p:nvPr/>
        </p:nvPicPr>
        <p:blipFill rotWithShape="1">
          <a:blip r:embed="rId3">
            <a:extLst>
              <a:ext uri="{28A0092B-C50C-407E-A947-70E740481C1C}">
                <a14:useLocalDpi xmlns:a14="http://schemas.microsoft.com/office/drawing/2010/main" val="0"/>
              </a:ext>
            </a:extLst>
          </a:blip>
          <a:srcRect t="2992" b="42976"/>
          <a:stretch/>
        </p:blipFill>
        <p:spPr bwMode="auto">
          <a:xfrm>
            <a:off x="2461017" y="305361"/>
            <a:ext cx="4221965" cy="2299476"/>
          </a:xfrm>
          <a:prstGeom prst="rect">
            <a:avLst/>
          </a:prstGeom>
          <a:ln>
            <a:noFill/>
          </a:ln>
          <a:extLst>
            <a:ext uri="{53640926-AAD7-44D8-BBD7-CCE9431645EC}">
              <a14:shadowObscured xmlns:a14="http://schemas.microsoft.com/office/drawing/2010/main"/>
            </a:ext>
          </a:extLst>
        </p:spPr>
      </p:pic>
      <p:pic>
        <p:nvPicPr>
          <p:cNvPr id="3" name="Picture 8" descr="A screenshot of a social media post&#10;&#10;Description automatically generated">
            <a:extLst>
              <a:ext uri="{FF2B5EF4-FFF2-40B4-BE49-F238E27FC236}">
                <a16:creationId xmlns:a16="http://schemas.microsoft.com/office/drawing/2014/main" id="{0D11F19A-B9FB-48B1-A0D1-F740EB19D285}"/>
              </a:ext>
            </a:extLst>
          </p:cNvPr>
          <p:cNvPicPr/>
          <p:nvPr/>
        </p:nvPicPr>
        <p:blipFill rotWithShape="1">
          <a:blip r:embed="rId4">
            <a:extLst>
              <a:ext uri="{28A0092B-C50C-407E-A947-70E740481C1C}">
                <a14:useLocalDpi xmlns:a14="http://schemas.microsoft.com/office/drawing/2010/main" val="0"/>
              </a:ext>
            </a:extLst>
          </a:blip>
          <a:srcRect b="34619"/>
          <a:stretch/>
        </p:blipFill>
        <p:spPr bwMode="auto">
          <a:xfrm>
            <a:off x="2461017" y="2632733"/>
            <a:ext cx="4776817" cy="22054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635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 screenshot of a social media post&#10;&#10;Description automatically generated">
            <a:extLst>
              <a:ext uri="{FF2B5EF4-FFF2-40B4-BE49-F238E27FC236}">
                <a16:creationId xmlns:a16="http://schemas.microsoft.com/office/drawing/2014/main" id="{B7D088FD-3019-43E1-9C2E-1525B476DDA9}"/>
              </a:ext>
            </a:extLst>
          </p:cNvPr>
          <p:cNvPicPr/>
          <p:nvPr/>
        </p:nvPicPr>
        <p:blipFill rotWithShape="1">
          <a:blip r:embed="rId3">
            <a:extLst>
              <a:ext uri="{28A0092B-C50C-407E-A947-70E740481C1C}">
                <a14:useLocalDpi xmlns:a14="http://schemas.microsoft.com/office/drawing/2010/main" val="0"/>
              </a:ext>
            </a:extLst>
          </a:blip>
          <a:srcRect t="74012" b="-39393"/>
          <a:stretch/>
        </p:blipFill>
        <p:spPr bwMode="auto">
          <a:xfrm>
            <a:off x="1923104" y="1299898"/>
            <a:ext cx="6190482" cy="3979318"/>
          </a:xfrm>
          <a:prstGeom prst="rect">
            <a:avLst/>
          </a:prstGeom>
          <a:ln>
            <a:noFill/>
          </a:ln>
          <a:extLst>
            <a:ext uri="{53640926-AAD7-44D8-BBD7-CCE9431645EC}">
              <a14:shadowObscured xmlns:a14="http://schemas.microsoft.com/office/drawing/2010/main"/>
            </a:ext>
          </a:extLst>
        </p:spPr>
      </p:pic>
      <p:pic>
        <p:nvPicPr>
          <p:cNvPr id="4" name="Picture 6">
            <a:extLst>
              <a:ext uri="{FF2B5EF4-FFF2-40B4-BE49-F238E27FC236}">
                <a16:creationId xmlns:a16="http://schemas.microsoft.com/office/drawing/2014/main" id="{5143DEB9-5353-46D6-93F9-B4D7280BB10F}"/>
              </a:ext>
            </a:extLst>
          </p:cNvPr>
          <p:cNvPicPr/>
          <p:nvPr/>
        </p:nvPicPr>
        <p:blipFill rotWithShape="1">
          <a:blip r:embed="rId4">
            <a:extLst>
              <a:ext uri="{28A0092B-C50C-407E-A947-70E740481C1C}">
                <a14:useLocalDpi xmlns:a14="http://schemas.microsoft.com/office/drawing/2010/main" val="0"/>
              </a:ext>
            </a:extLst>
          </a:blip>
          <a:srcRect t="19170" r="1660"/>
          <a:stretch/>
        </p:blipFill>
        <p:spPr bwMode="auto">
          <a:xfrm>
            <a:off x="2027353" y="2820939"/>
            <a:ext cx="6086233" cy="15893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837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56DE-AD6B-4ECD-BE03-E11FABD00D4E}"/>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latin typeface="Arial" panose="020B0604020202020204" pitchFamily="34" charset="0"/>
                <a:cs typeface="Arial" panose="020B0604020202020204" pitchFamily="34" charset="0"/>
              </a:rPr>
              <a:t>Análisis de las encuestas.</a:t>
            </a:r>
          </a:p>
          <a:p>
            <a:endParaRPr lang="es-CO" b="1" dirty="0">
              <a:solidFill>
                <a:srgbClr val="274FB2"/>
              </a:solidFill>
            </a:endParaRPr>
          </a:p>
        </p:txBody>
      </p:sp>
      <p:sp>
        <p:nvSpPr>
          <p:cNvPr id="3" name="Marcador de contenido 2">
            <a:extLst>
              <a:ext uri="{FF2B5EF4-FFF2-40B4-BE49-F238E27FC236}">
                <a16:creationId xmlns:a16="http://schemas.microsoft.com/office/drawing/2014/main" id="{C477874F-C429-4367-8252-89696EBD2239}"/>
              </a:ext>
            </a:extLst>
          </p:cNvPr>
          <p:cNvSpPr txBox="1">
            <a:spLocks/>
          </p:cNvSpPr>
          <p:nvPr/>
        </p:nvSpPr>
        <p:spPr>
          <a:xfrm>
            <a:off x="0" y="1614320"/>
            <a:ext cx="7801582" cy="16449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400" dirty="0">
                <a:solidFill>
                  <a:srgbClr val="274FB2"/>
                </a:solidFill>
              </a:rPr>
              <a:t>Las encuestas fueron realizadas a la administradora de la biblioteca y a las encargadas. En la encuesta realizada a la administradora se pudo observar que la gerente de la biblioteca es nueva y tiene muy poco conocimiento de la organización y función.</a:t>
            </a:r>
          </a:p>
          <a:p>
            <a:r>
              <a:rPr lang="es-CO" sz="2400" dirty="0">
                <a:solidFill>
                  <a:srgbClr val="274FB2"/>
                </a:solidFill>
              </a:rPr>
              <a:t>En cuanto a la encuesta dirigida para la encargada analizamos que tiene el conocimiento de la plataforma y del funcionamiento de inventario, pero se le es difícil y toma demasiado tiempo. </a:t>
            </a:r>
          </a:p>
        </p:txBody>
      </p:sp>
    </p:spTree>
    <p:extLst>
      <p:ext uri="{BB962C8B-B14F-4D97-AF65-F5344CB8AC3E}">
        <p14:creationId xmlns:p14="http://schemas.microsoft.com/office/powerpoint/2010/main" val="57595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pic>
        <p:nvPicPr>
          <p:cNvPr id="11" name="Imagen 10"/>
          <p:cNvPicPr>
            <a:picLocks noChangeAspect="1"/>
          </p:cNvPicPr>
          <p:nvPr/>
        </p:nvPicPr>
        <p:blipFill>
          <a:blip r:embed="rId4"/>
          <a:stretch>
            <a:fillRect/>
          </a:stretch>
        </p:blipFill>
        <p:spPr>
          <a:xfrm flipV="1">
            <a:off x="8068892" y="1444798"/>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5" y="290459"/>
            <a:ext cx="601377" cy="603694"/>
          </a:xfrm>
          <a:prstGeom prst="rect">
            <a:avLst/>
          </a:prstGeom>
        </p:spPr>
      </p:pic>
      <p:sp>
        <p:nvSpPr>
          <p:cNvPr id="10" name="Title 1">
            <a:extLst>
              <a:ext uri="{FF2B5EF4-FFF2-40B4-BE49-F238E27FC236}">
                <a16:creationId xmlns:a16="http://schemas.microsoft.com/office/drawing/2014/main" id="{D2B80535-94D3-400A-9845-358F65258EFA}"/>
              </a:ext>
            </a:extLst>
          </p:cNvPr>
          <p:cNvSpPr txBox="1">
            <a:spLocks/>
          </p:cNvSpPr>
          <p:nvPr/>
        </p:nvSpPr>
        <p:spPr>
          <a:xfrm>
            <a:off x="6764712" y="894153"/>
            <a:ext cx="2854650" cy="697481"/>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3200" b="1" dirty="0">
                <a:solidFill>
                  <a:schemeClr val="bg1"/>
                </a:solidFill>
              </a:rPr>
              <a:t>BMNS</a:t>
            </a:r>
          </a:p>
        </p:txBody>
      </p:sp>
    </p:spTree>
    <p:extLst>
      <p:ext uri="{BB962C8B-B14F-4D97-AF65-F5344CB8AC3E}">
        <p14:creationId xmlns:p14="http://schemas.microsoft.com/office/powerpoint/2010/main" val="3329411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F2B9A4A-DE12-44C2-BB56-17E0926D6672}"/>
              </a:ext>
            </a:extLst>
          </p:cNvPr>
          <p:cNvPicPr>
            <a:picLocks noChangeAspect="1"/>
          </p:cNvPicPr>
          <p:nvPr/>
        </p:nvPicPr>
        <p:blipFill>
          <a:blip r:embed="rId3"/>
          <a:stretch>
            <a:fillRect/>
          </a:stretch>
        </p:blipFill>
        <p:spPr>
          <a:xfrm>
            <a:off x="30086" y="1613676"/>
            <a:ext cx="9083827" cy="2432515"/>
          </a:xfrm>
          <a:prstGeom prst="rect">
            <a:avLst/>
          </a:prstGeom>
        </p:spPr>
      </p:pic>
      <p:sp>
        <p:nvSpPr>
          <p:cNvPr id="5" name="Título 1">
            <a:extLst>
              <a:ext uri="{FF2B5EF4-FFF2-40B4-BE49-F238E27FC236}">
                <a16:creationId xmlns:a16="http://schemas.microsoft.com/office/drawing/2014/main" id="{D867962C-1098-40B9-92A2-0426E4237F09}"/>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latin typeface="Arial" panose="020B0604020202020204" pitchFamily="34" charset="0"/>
                <a:cs typeface="Arial" panose="020B0604020202020204" pitchFamily="34" charset="0"/>
              </a:rPr>
              <a:t>Sistema biblioteca</a:t>
            </a:r>
          </a:p>
        </p:txBody>
      </p:sp>
    </p:spTree>
    <p:extLst>
      <p:ext uri="{BB962C8B-B14F-4D97-AF65-F5344CB8AC3E}">
        <p14:creationId xmlns:p14="http://schemas.microsoft.com/office/powerpoint/2010/main" val="420066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9E4A778F-FC74-4784-B711-45F66CC8CD92}"/>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latin typeface="Arial" panose="020B0604020202020204" pitchFamily="34" charset="0"/>
                <a:cs typeface="Arial" panose="020B0604020202020204" pitchFamily="34" charset="0"/>
              </a:rPr>
              <a:t>Sistema software</a:t>
            </a:r>
          </a:p>
        </p:txBody>
      </p:sp>
      <p:pic>
        <p:nvPicPr>
          <p:cNvPr id="6" name="Imagen 5">
            <a:extLst>
              <a:ext uri="{FF2B5EF4-FFF2-40B4-BE49-F238E27FC236}">
                <a16:creationId xmlns:a16="http://schemas.microsoft.com/office/drawing/2014/main" id="{40BD4E51-2679-40E1-9BE8-7BD3AA24AB97}"/>
              </a:ext>
            </a:extLst>
          </p:cNvPr>
          <p:cNvPicPr>
            <a:picLocks noChangeAspect="1"/>
          </p:cNvPicPr>
          <p:nvPr/>
        </p:nvPicPr>
        <p:blipFill>
          <a:blip r:embed="rId3"/>
          <a:stretch>
            <a:fillRect/>
          </a:stretch>
        </p:blipFill>
        <p:spPr>
          <a:xfrm>
            <a:off x="236668" y="1167232"/>
            <a:ext cx="8444754" cy="3766359"/>
          </a:xfrm>
          <a:prstGeom prst="rect">
            <a:avLst/>
          </a:prstGeom>
        </p:spPr>
      </p:pic>
    </p:spTree>
    <p:extLst>
      <p:ext uri="{BB962C8B-B14F-4D97-AF65-F5344CB8AC3E}">
        <p14:creationId xmlns:p14="http://schemas.microsoft.com/office/powerpoint/2010/main" val="196901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pic>
        <p:nvPicPr>
          <p:cNvPr id="11" name="Imagen 10"/>
          <p:cNvPicPr>
            <a:picLocks noChangeAspect="1"/>
          </p:cNvPicPr>
          <p:nvPr/>
        </p:nvPicPr>
        <p:blipFill>
          <a:blip r:embed="rId4"/>
          <a:stretch>
            <a:fillRect/>
          </a:stretch>
        </p:blipFill>
        <p:spPr>
          <a:xfrm flipV="1">
            <a:off x="8154953" y="2018869"/>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5" y="290459"/>
            <a:ext cx="601377" cy="603694"/>
          </a:xfrm>
          <a:prstGeom prst="rect">
            <a:avLst/>
          </a:prstGeom>
        </p:spPr>
      </p:pic>
      <p:sp>
        <p:nvSpPr>
          <p:cNvPr id="10" name="Title 1">
            <a:extLst>
              <a:ext uri="{FF2B5EF4-FFF2-40B4-BE49-F238E27FC236}">
                <a16:creationId xmlns:a16="http://schemas.microsoft.com/office/drawing/2014/main" id="{D2B80535-94D3-400A-9845-358F65258EFA}"/>
              </a:ext>
            </a:extLst>
          </p:cNvPr>
          <p:cNvSpPr txBox="1">
            <a:spLocks/>
          </p:cNvSpPr>
          <p:nvPr/>
        </p:nvSpPr>
        <p:spPr>
          <a:xfrm>
            <a:off x="6447929" y="639199"/>
            <a:ext cx="2854650" cy="697481"/>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solidFill>
                  <a:schemeClr val="bg1"/>
                </a:solidFill>
              </a:rPr>
              <a:t>Formatos de requerimientos de Software</a:t>
            </a:r>
          </a:p>
        </p:txBody>
      </p:sp>
    </p:spTree>
    <p:extLst>
      <p:ext uri="{BB962C8B-B14F-4D97-AF65-F5344CB8AC3E}">
        <p14:creationId xmlns:p14="http://schemas.microsoft.com/office/powerpoint/2010/main" val="140158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40273" y="185942"/>
            <a:ext cx="2460930" cy="461665"/>
          </a:xfrm>
          <a:prstGeom prst="rect">
            <a:avLst/>
          </a:prstGeom>
          <a:noFill/>
        </p:spPr>
        <p:txBody>
          <a:bodyPr wrap="none" rtlCol="0">
            <a:spAutoFit/>
          </a:bodyPr>
          <a:lstStyle/>
          <a:p>
            <a:r>
              <a:rPr lang="es-ES" sz="2400" dirty="0">
                <a:solidFill>
                  <a:schemeClr val="bg1"/>
                </a:solidFill>
                <a:latin typeface="Arial"/>
                <a:cs typeface="Arial"/>
              </a:rPr>
              <a:t>Sorting Software</a:t>
            </a:r>
          </a:p>
        </p:txBody>
      </p:sp>
      <p:sp>
        <p:nvSpPr>
          <p:cNvPr id="4" name="CuadroTexto 3"/>
          <p:cNvSpPr txBox="1"/>
          <p:nvPr/>
        </p:nvSpPr>
        <p:spPr>
          <a:xfrm>
            <a:off x="853047" y="732027"/>
            <a:ext cx="692818" cy="261610"/>
          </a:xfrm>
          <a:prstGeom prst="rect">
            <a:avLst/>
          </a:prstGeom>
          <a:noFill/>
        </p:spPr>
        <p:txBody>
          <a:bodyPr wrap="none" rtlCol="0">
            <a:spAutoFit/>
          </a:bodyPr>
          <a:lstStyle/>
          <a:p>
            <a:r>
              <a:rPr lang="es-ES" sz="1100" dirty="0">
                <a:solidFill>
                  <a:schemeClr val="bg1"/>
                </a:solidFill>
                <a:latin typeface="Arial"/>
                <a:cs typeface="Arial"/>
              </a:rPr>
              <a:t>1. Logo </a:t>
            </a:r>
          </a:p>
        </p:txBody>
      </p:sp>
      <p:cxnSp>
        <p:nvCxnSpPr>
          <p:cNvPr id="6" name="Conector recto 5"/>
          <p:cNvCxnSpPr/>
          <p:nvPr/>
        </p:nvCxnSpPr>
        <p:spPr>
          <a:xfrm>
            <a:off x="899209" y="1028911"/>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803494" y="1150832"/>
            <a:ext cx="2135521" cy="261610"/>
          </a:xfrm>
          <a:prstGeom prst="rect">
            <a:avLst/>
          </a:prstGeom>
          <a:noFill/>
        </p:spPr>
        <p:txBody>
          <a:bodyPr wrap="none" rtlCol="0">
            <a:spAutoFit/>
          </a:bodyPr>
          <a:lstStyle/>
          <a:p>
            <a:r>
              <a:rPr lang="es-ES" sz="1100" dirty="0">
                <a:solidFill>
                  <a:schemeClr val="bg1"/>
                </a:solidFill>
                <a:latin typeface="Arial"/>
                <a:cs typeface="Arial"/>
              </a:rPr>
              <a:t>2. Planteamiento del problema </a:t>
            </a:r>
          </a:p>
        </p:txBody>
      </p:sp>
      <p:cxnSp>
        <p:nvCxnSpPr>
          <p:cNvPr id="8" name="Conector recto 7"/>
          <p:cNvCxnSpPr/>
          <p:nvPr/>
        </p:nvCxnSpPr>
        <p:spPr>
          <a:xfrm>
            <a:off x="907526" y="1481138"/>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803494" y="3435285"/>
            <a:ext cx="3700412" cy="592470"/>
          </a:xfrm>
          <a:prstGeom prst="rect">
            <a:avLst/>
          </a:prstGeom>
          <a:noFill/>
        </p:spPr>
        <p:txBody>
          <a:bodyPr wrap="square" rtlCol="0">
            <a:spAutoFit/>
          </a:bodyPr>
          <a:lstStyle/>
          <a:p>
            <a:r>
              <a:rPr lang="es-ES" sz="1100" dirty="0">
                <a:solidFill>
                  <a:schemeClr val="bg1"/>
                </a:solidFill>
                <a:latin typeface="Arial"/>
                <a:cs typeface="Arial"/>
              </a:rPr>
              <a:t>7, </a:t>
            </a:r>
            <a:r>
              <a:rPr lang="es-ES" sz="1050" dirty="0">
                <a:solidFill>
                  <a:schemeClr val="bg1"/>
                </a:solidFill>
                <a:latin typeface="Arial"/>
                <a:cs typeface="Arial"/>
              </a:rPr>
              <a:t>TÉCNICAS DE LEVANTAMIENTO DE INFORMACIÓN</a:t>
            </a:r>
            <a:br>
              <a:rPr lang="es-ES" sz="1050" dirty="0">
                <a:solidFill>
                  <a:schemeClr val="bg1"/>
                </a:solidFill>
                <a:latin typeface="Arial"/>
                <a:cs typeface="Arial"/>
              </a:rPr>
            </a:br>
            <a:r>
              <a:rPr lang="es-ES" sz="1050" dirty="0">
                <a:solidFill>
                  <a:schemeClr val="bg1"/>
                </a:solidFill>
                <a:latin typeface="Arial"/>
                <a:cs typeface="Arial"/>
              </a:rPr>
              <a:t>(ENCUESTAS)</a:t>
            </a:r>
            <a:endParaRPr lang="es-CO" sz="1050" dirty="0">
              <a:solidFill>
                <a:schemeClr val="bg1"/>
              </a:solidFill>
              <a:latin typeface="Arial"/>
              <a:cs typeface="Arial"/>
            </a:endParaRPr>
          </a:p>
          <a:p>
            <a:r>
              <a:rPr lang="es-ES" sz="1100" dirty="0">
                <a:solidFill>
                  <a:schemeClr val="bg1"/>
                </a:solidFill>
                <a:latin typeface="Arial"/>
                <a:cs typeface="Arial"/>
              </a:rPr>
              <a:t> </a:t>
            </a:r>
          </a:p>
        </p:txBody>
      </p:sp>
      <p:sp>
        <p:nvSpPr>
          <p:cNvPr id="10" name="CuadroTexto 9">
            <a:extLst>
              <a:ext uri="{FF2B5EF4-FFF2-40B4-BE49-F238E27FC236}">
                <a16:creationId xmlns:a16="http://schemas.microsoft.com/office/drawing/2014/main" id="{87CB6AAE-E83E-435A-8921-77F88844A6D0}"/>
              </a:ext>
            </a:extLst>
          </p:cNvPr>
          <p:cNvSpPr txBox="1"/>
          <p:nvPr/>
        </p:nvSpPr>
        <p:spPr>
          <a:xfrm>
            <a:off x="807953" y="2567493"/>
            <a:ext cx="843501" cy="261610"/>
          </a:xfrm>
          <a:prstGeom prst="rect">
            <a:avLst/>
          </a:prstGeom>
          <a:noFill/>
        </p:spPr>
        <p:txBody>
          <a:bodyPr wrap="none" rtlCol="0">
            <a:spAutoFit/>
          </a:bodyPr>
          <a:lstStyle/>
          <a:p>
            <a:r>
              <a:rPr lang="es-ES" sz="1100" dirty="0">
                <a:solidFill>
                  <a:schemeClr val="bg1"/>
                </a:solidFill>
                <a:latin typeface="Arial"/>
                <a:cs typeface="Arial"/>
              </a:rPr>
              <a:t>5.Alcance </a:t>
            </a:r>
          </a:p>
        </p:txBody>
      </p:sp>
      <p:sp>
        <p:nvSpPr>
          <p:cNvPr id="11" name="CuadroTexto 10">
            <a:extLst>
              <a:ext uri="{FF2B5EF4-FFF2-40B4-BE49-F238E27FC236}">
                <a16:creationId xmlns:a16="http://schemas.microsoft.com/office/drawing/2014/main" id="{C299EDB5-C2EA-4038-8538-3AB1FFA0B4F6}"/>
              </a:ext>
            </a:extLst>
          </p:cNvPr>
          <p:cNvSpPr txBox="1"/>
          <p:nvPr/>
        </p:nvSpPr>
        <p:spPr>
          <a:xfrm>
            <a:off x="818120" y="2105084"/>
            <a:ext cx="1406154" cy="261610"/>
          </a:xfrm>
          <a:prstGeom prst="rect">
            <a:avLst/>
          </a:prstGeom>
          <a:noFill/>
        </p:spPr>
        <p:txBody>
          <a:bodyPr wrap="none" rtlCol="0">
            <a:spAutoFit/>
          </a:bodyPr>
          <a:lstStyle/>
          <a:p>
            <a:r>
              <a:rPr lang="es-ES" sz="1100" dirty="0">
                <a:solidFill>
                  <a:schemeClr val="bg1"/>
                </a:solidFill>
                <a:latin typeface="Arial"/>
                <a:cs typeface="Arial"/>
              </a:rPr>
              <a:t>4.Objetivo general  </a:t>
            </a:r>
          </a:p>
        </p:txBody>
      </p:sp>
      <p:sp>
        <p:nvSpPr>
          <p:cNvPr id="12" name="CuadroTexto 11">
            <a:extLst>
              <a:ext uri="{FF2B5EF4-FFF2-40B4-BE49-F238E27FC236}">
                <a16:creationId xmlns:a16="http://schemas.microsoft.com/office/drawing/2014/main" id="{6625A59E-5460-4DE3-9ACD-E935A986B993}"/>
              </a:ext>
            </a:extLst>
          </p:cNvPr>
          <p:cNvSpPr txBox="1"/>
          <p:nvPr/>
        </p:nvSpPr>
        <p:spPr>
          <a:xfrm>
            <a:off x="818120" y="3048365"/>
            <a:ext cx="1148071" cy="261610"/>
          </a:xfrm>
          <a:prstGeom prst="rect">
            <a:avLst/>
          </a:prstGeom>
          <a:noFill/>
        </p:spPr>
        <p:txBody>
          <a:bodyPr wrap="none" rtlCol="0">
            <a:spAutoFit/>
          </a:bodyPr>
          <a:lstStyle/>
          <a:p>
            <a:r>
              <a:rPr lang="es-ES" sz="1100" dirty="0">
                <a:solidFill>
                  <a:schemeClr val="bg1"/>
                </a:solidFill>
                <a:latin typeface="Arial"/>
                <a:cs typeface="Arial"/>
              </a:rPr>
              <a:t>6, Justificación </a:t>
            </a:r>
          </a:p>
        </p:txBody>
      </p:sp>
      <p:sp>
        <p:nvSpPr>
          <p:cNvPr id="13" name="CuadroTexto 12">
            <a:extLst>
              <a:ext uri="{FF2B5EF4-FFF2-40B4-BE49-F238E27FC236}">
                <a16:creationId xmlns:a16="http://schemas.microsoft.com/office/drawing/2014/main" id="{F2D0B628-7C09-45B5-817D-BC378274DED4}"/>
              </a:ext>
            </a:extLst>
          </p:cNvPr>
          <p:cNvSpPr txBox="1"/>
          <p:nvPr/>
        </p:nvSpPr>
        <p:spPr>
          <a:xfrm>
            <a:off x="807953" y="1647884"/>
            <a:ext cx="1406154" cy="261610"/>
          </a:xfrm>
          <a:prstGeom prst="rect">
            <a:avLst/>
          </a:prstGeom>
          <a:noFill/>
        </p:spPr>
        <p:txBody>
          <a:bodyPr wrap="none" rtlCol="0">
            <a:spAutoFit/>
          </a:bodyPr>
          <a:lstStyle/>
          <a:p>
            <a:r>
              <a:rPr lang="es-ES" sz="1100" dirty="0">
                <a:solidFill>
                  <a:schemeClr val="bg1"/>
                </a:solidFill>
                <a:latin typeface="Arial"/>
                <a:cs typeface="Arial"/>
              </a:rPr>
              <a:t>3. Objetivo general </a:t>
            </a:r>
          </a:p>
        </p:txBody>
      </p:sp>
      <p:sp>
        <p:nvSpPr>
          <p:cNvPr id="14" name="CuadroTexto 13">
            <a:extLst>
              <a:ext uri="{FF2B5EF4-FFF2-40B4-BE49-F238E27FC236}">
                <a16:creationId xmlns:a16="http://schemas.microsoft.com/office/drawing/2014/main" id="{38E80713-319B-4004-ACB1-C329152D246E}"/>
              </a:ext>
            </a:extLst>
          </p:cNvPr>
          <p:cNvSpPr txBox="1"/>
          <p:nvPr/>
        </p:nvSpPr>
        <p:spPr>
          <a:xfrm>
            <a:off x="818120" y="3948850"/>
            <a:ext cx="1925527" cy="261610"/>
          </a:xfrm>
          <a:prstGeom prst="rect">
            <a:avLst/>
          </a:prstGeom>
          <a:noFill/>
        </p:spPr>
        <p:txBody>
          <a:bodyPr wrap="none" rtlCol="0">
            <a:spAutoFit/>
          </a:bodyPr>
          <a:lstStyle/>
          <a:p>
            <a:r>
              <a:rPr lang="es-ES" sz="1100" dirty="0">
                <a:solidFill>
                  <a:schemeClr val="bg1"/>
                </a:solidFill>
                <a:latin typeface="Arial"/>
                <a:cs typeface="Arial"/>
              </a:rPr>
              <a:t>8.Análisis de las encuestas </a:t>
            </a:r>
          </a:p>
        </p:txBody>
      </p:sp>
      <p:pic>
        <p:nvPicPr>
          <p:cNvPr id="2" name="Imagen 1">
            <a:extLst>
              <a:ext uri="{FF2B5EF4-FFF2-40B4-BE49-F238E27FC236}">
                <a16:creationId xmlns:a16="http://schemas.microsoft.com/office/drawing/2014/main" id="{6F2E3DC5-393B-4341-9F2D-BAA26F291129}"/>
              </a:ext>
            </a:extLst>
          </p:cNvPr>
          <p:cNvPicPr>
            <a:picLocks noChangeAspect="1"/>
          </p:cNvPicPr>
          <p:nvPr/>
        </p:nvPicPr>
        <p:blipFill>
          <a:blip r:embed="rId3"/>
          <a:stretch>
            <a:fillRect/>
          </a:stretch>
        </p:blipFill>
        <p:spPr>
          <a:xfrm>
            <a:off x="887097" y="2013901"/>
            <a:ext cx="2322777" cy="12193"/>
          </a:xfrm>
          <a:prstGeom prst="rect">
            <a:avLst/>
          </a:prstGeom>
        </p:spPr>
      </p:pic>
      <p:pic>
        <p:nvPicPr>
          <p:cNvPr id="17" name="Imagen 16">
            <a:extLst>
              <a:ext uri="{FF2B5EF4-FFF2-40B4-BE49-F238E27FC236}">
                <a16:creationId xmlns:a16="http://schemas.microsoft.com/office/drawing/2014/main" id="{093BF475-B190-40AC-A8ED-23AB4ED6DCDC}"/>
              </a:ext>
            </a:extLst>
          </p:cNvPr>
          <p:cNvPicPr>
            <a:picLocks noChangeAspect="1"/>
          </p:cNvPicPr>
          <p:nvPr/>
        </p:nvPicPr>
        <p:blipFill>
          <a:blip r:embed="rId3"/>
          <a:stretch>
            <a:fillRect/>
          </a:stretch>
        </p:blipFill>
        <p:spPr>
          <a:xfrm>
            <a:off x="887095" y="4313774"/>
            <a:ext cx="2322777" cy="12193"/>
          </a:xfrm>
          <a:prstGeom prst="rect">
            <a:avLst/>
          </a:prstGeom>
        </p:spPr>
      </p:pic>
      <p:pic>
        <p:nvPicPr>
          <p:cNvPr id="18" name="Imagen 17">
            <a:extLst>
              <a:ext uri="{FF2B5EF4-FFF2-40B4-BE49-F238E27FC236}">
                <a16:creationId xmlns:a16="http://schemas.microsoft.com/office/drawing/2014/main" id="{610690C1-13F2-419B-BC0F-C696C1CBE696}"/>
              </a:ext>
            </a:extLst>
          </p:cNvPr>
          <p:cNvPicPr>
            <a:picLocks noChangeAspect="1"/>
          </p:cNvPicPr>
          <p:nvPr/>
        </p:nvPicPr>
        <p:blipFill>
          <a:blip r:embed="rId3"/>
          <a:stretch>
            <a:fillRect/>
          </a:stretch>
        </p:blipFill>
        <p:spPr>
          <a:xfrm>
            <a:off x="887094" y="2514880"/>
            <a:ext cx="2322777" cy="12193"/>
          </a:xfrm>
          <a:prstGeom prst="rect">
            <a:avLst/>
          </a:prstGeom>
        </p:spPr>
      </p:pic>
      <p:pic>
        <p:nvPicPr>
          <p:cNvPr id="19" name="Imagen 18">
            <a:extLst>
              <a:ext uri="{FF2B5EF4-FFF2-40B4-BE49-F238E27FC236}">
                <a16:creationId xmlns:a16="http://schemas.microsoft.com/office/drawing/2014/main" id="{386F8078-F4A2-445D-BA31-299DA61B67E4}"/>
              </a:ext>
            </a:extLst>
          </p:cNvPr>
          <p:cNvPicPr>
            <a:picLocks noChangeAspect="1"/>
          </p:cNvPicPr>
          <p:nvPr/>
        </p:nvPicPr>
        <p:blipFill>
          <a:blip r:embed="rId3"/>
          <a:stretch>
            <a:fillRect/>
          </a:stretch>
        </p:blipFill>
        <p:spPr>
          <a:xfrm>
            <a:off x="5144421" y="1495154"/>
            <a:ext cx="2322777" cy="12193"/>
          </a:xfrm>
          <a:prstGeom prst="rect">
            <a:avLst/>
          </a:prstGeom>
        </p:spPr>
      </p:pic>
      <p:pic>
        <p:nvPicPr>
          <p:cNvPr id="20" name="Imagen 19">
            <a:extLst>
              <a:ext uri="{FF2B5EF4-FFF2-40B4-BE49-F238E27FC236}">
                <a16:creationId xmlns:a16="http://schemas.microsoft.com/office/drawing/2014/main" id="{44442850-EE7D-49BC-9C79-299726C700AE}"/>
              </a:ext>
            </a:extLst>
          </p:cNvPr>
          <p:cNvPicPr>
            <a:picLocks noChangeAspect="1"/>
          </p:cNvPicPr>
          <p:nvPr/>
        </p:nvPicPr>
        <p:blipFill>
          <a:blip r:embed="rId3"/>
          <a:stretch>
            <a:fillRect/>
          </a:stretch>
        </p:blipFill>
        <p:spPr>
          <a:xfrm>
            <a:off x="854115" y="3869504"/>
            <a:ext cx="2322777" cy="12193"/>
          </a:xfrm>
          <a:prstGeom prst="rect">
            <a:avLst/>
          </a:prstGeom>
        </p:spPr>
      </p:pic>
      <p:pic>
        <p:nvPicPr>
          <p:cNvPr id="21" name="Imagen 20">
            <a:extLst>
              <a:ext uri="{FF2B5EF4-FFF2-40B4-BE49-F238E27FC236}">
                <a16:creationId xmlns:a16="http://schemas.microsoft.com/office/drawing/2014/main" id="{C298435B-2005-42EE-9DAE-8B15DC626004}"/>
              </a:ext>
            </a:extLst>
          </p:cNvPr>
          <p:cNvPicPr>
            <a:picLocks noChangeAspect="1"/>
          </p:cNvPicPr>
          <p:nvPr/>
        </p:nvPicPr>
        <p:blipFill>
          <a:blip r:embed="rId3"/>
          <a:stretch>
            <a:fillRect/>
          </a:stretch>
        </p:blipFill>
        <p:spPr>
          <a:xfrm>
            <a:off x="899209" y="2956578"/>
            <a:ext cx="2322777" cy="12193"/>
          </a:xfrm>
          <a:prstGeom prst="rect">
            <a:avLst/>
          </a:prstGeom>
        </p:spPr>
      </p:pic>
      <p:pic>
        <p:nvPicPr>
          <p:cNvPr id="22" name="Imagen 21">
            <a:extLst>
              <a:ext uri="{FF2B5EF4-FFF2-40B4-BE49-F238E27FC236}">
                <a16:creationId xmlns:a16="http://schemas.microsoft.com/office/drawing/2014/main" id="{A82820C5-3ED0-45D7-A085-DF34F0010D93}"/>
              </a:ext>
            </a:extLst>
          </p:cNvPr>
          <p:cNvPicPr>
            <a:picLocks noChangeAspect="1"/>
          </p:cNvPicPr>
          <p:nvPr/>
        </p:nvPicPr>
        <p:blipFill>
          <a:blip r:embed="rId3"/>
          <a:stretch>
            <a:fillRect/>
          </a:stretch>
        </p:blipFill>
        <p:spPr>
          <a:xfrm>
            <a:off x="854115" y="3413041"/>
            <a:ext cx="2322777" cy="12193"/>
          </a:xfrm>
          <a:prstGeom prst="rect">
            <a:avLst/>
          </a:prstGeom>
        </p:spPr>
      </p:pic>
      <p:pic>
        <p:nvPicPr>
          <p:cNvPr id="23" name="Imagen 22">
            <a:extLst>
              <a:ext uri="{FF2B5EF4-FFF2-40B4-BE49-F238E27FC236}">
                <a16:creationId xmlns:a16="http://schemas.microsoft.com/office/drawing/2014/main" id="{B28E747E-0928-4728-AC91-E3D13D89FF2D}"/>
              </a:ext>
            </a:extLst>
          </p:cNvPr>
          <p:cNvPicPr>
            <a:picLocks noChangeAspect="1"/>
          </p:cNvPicPr>
          <p:nvPr/>
        </p:nvPicPr>
        <p:blipFill>
          <a:blip r:embed="rId3"/>
          <a:stretch>
            <a:fillRect/>
          </a:stretch>
        </p:blipFill>
        <p:spPr>
          <a:xfrm>
            <a:off x="5160835" y="1034812"/>
            <a:ext cx="2322777" cy="12193"/>
          </a:xfrm>
          <a:prstGeom prst="rect">
            <a:avLst/>
          </a:prstGeom>
        </p:spPr>
      </p:pic>
      <p:sp>
        <p:nvSpPr>
          <p:cNvPr id="24" name="CuadroTexto 23">
            <a:extLst>
              <a:ext uri="{FF2B5EF4-FFF2-40B4-BE49-F238E27FC236}">
                <a16:creationId xmlns:a16="http://schemas.microsoft.com/office/drawing/2014/main" id="{EEF45E40-2D37-48B6-9F42-8F1D70DCFCF7}"/>
              </a:ext>
            </a:extLst>
          </p:cNvPr>
          <p:cNvSpPr txBox="1"/>
          <p:nvPr/>
        </p:nvSpPr>
        <p:spPr>
          <a:xfrm>
            <a:off x="5095138" y="655049"/>
            <a:ext cx="692818" cy="261610"/>
          </a:xfrm>
          <a:prstGeom prst="rect">
            <a:avLst/>
          </a:prstGeom>
          <a:noFill/>
        </p:spPr>
        <p:txBody>
          <a:bodyPr wrap="none" rtlCol="0">
            <a:noAutofit/>
          </a:bodyPr>
          <a:lstStyle/>
          <a:p>
            <a:r>
              <a:rPr lang="es-ES" sz="1100" dirty="0">
                <a:solidFill>
                  <a:schemeClr val="bg1"/>
                </a:solidFill>
                <a:latin typeface="Arial"/>
                <a:cs typeface="Arial"/>
              </a:rPr>
              <a:t>10. Formatos de requerimientos de software </a:t>
            </a:r>
          </a:p>
        </p:txBody>
      </p:sp>
      <p:sp>
        <p:nvSpPr>
          <p:cNvPr id="25" name="CuadroTexto 24">
            <a:extLst>
              <a:ext uri="{FF2B5EF4-FFF2-40B4-BE49-F238E27FC236}">
                <a16:creationId xmlns:a16="http://schemas.microsoft.com/office/drawing/2014/main" id="{08B95967-942C-425E-895A-E6C495DE9200}"/>
              </a:ext>
            </a:extLst>
          </p:cNvPr>
          <p:cNvSpPr txBox="1"/>
          <p:nvPr/>
        </p:nvSpPr>
        <p:spPr>
          <a:xfrm>
            <a:off x="803494" y="4508627"/>
            <a:ext cx="843501" cy="261610"/>
          </a:xfrm>
          <a:prstGeom prst="rect">
            <a:avLst/>
          </a:prstGeom>
          <a:noFill/>
        </p:spPr>
        <p:txBody>
          <a:bodyPr wrap="none" rtlCol="0">
            <a:spAutoFit/>
          </a:bodyPr>
          <a:lstStyle/>
          <a:p>
            <a:r>
              <a:rPr lang="es-ES" sz="1100" dirty="0">
                <a:solidFill>
                  <a:schemeClr val="bg1"/>
                </a:solidFill>
                <a:latin typeface="Arial"/>
                <a:cs typeface="Arial"/>
              </a:rPr>
              <a:t>9. BPMNS</a:t>
            </a:r>
          </a:p>
        </p:txBody>
      </p:sp>
      <p:sp>
        <p:nvSpPr>
          <p:cNvPr id="26" name="CuadroTexto 25">
            <a:extLst>
              <a:ext uri="{FF2B5EF4-FFF2-40B4-BE49-F238E27FC236}">
                <a16:creationId xmlns:a16="http://schemas.microsoft.com/office/drawing/2014/main" id="{1F097C85-CD0A-47BB-AF9E-E9615A8ED645}"/>
              </a:ext>
            </a:extLst>
          </p:cNvPr>
          <p:cNvSpPr txBox="1"/>
          <p:nvPr/>
        </p:nvSpPr>
        <p:spPr>
          <a:xfrm>
            <a:off x="5119226" y="1150832"/>
            <a:ext cx="1281120" cy="261610"/>
          </a:xfrm>
          <a:prstGeom prst="rect">
            <a:avLst/>
          </a:prstGeom>
          <a:noFill/>
        </p:spPr>
        <p:txBody>
          <a:bodyPr wrap="none" rtlCol="0">
            <a:spAutoFit/>
          </a:bodyPr>
          <a:lstStyle/>
          <a:p>
            <a:r>
              <a:rPr lang="es-ES" sz="1100" dirty="0">
                <a:solidFill>
                  <a:schemeClr val="bg1"/>
                </a:solidFill>
                <a:latin typeface="Arial"/>
                <a:cs typeface="Arial"/>
              </a:rPr>
              <a:t>11.Casos de uso </a:t>
            </a:r>
          </a:p>
        </p:txBody>
      </p:sp>
      <p:sp>
        <p:nvSpPr>
          <p:cNvPr id="27" name="CuadroTexto 26">
            <a:extLst>
              <a:ext uri="{FF2B5EF4-FFF2-40B4-BE49-F238E27FC236}">
                <a16:creationId xmlns:a16="http://schemas.microsoft.com/office/drawing/2014/main" id="{3464A8EF-B2FA-4045-9277-E91D58F2C63D}"/>
              </a:ext>
            </a:extLst>
          </p:cNvPr>
          <p:cNvSpPr txBox="1"/>
          <p:nvPr/>
        </p:nvSpPr>
        <p:spPr>
          <a:xfrm>
            <a:off x="5071691" y="2996484"/>
            <a:ext cx="857927" cy="261610"/>
          </a:xfrm>
          <a:prstGeom prst="rect">
            <a:avLst/>
          </a:prstGeom>
          <a:noFill/>
        </p:spPr>
        <p:txBody>
          <a:bodyPr wrap="none" rtlCol="0">
            <a:spAutoFit/>
          </a:bodyPr>
          <a:lstStyle/>
          <a:p>
            <a:r>
              <a:rPr lang="es-ES" sz="1100" dirty="0">
                <a:solidFill>
                  <a:schemeClr val="bg1"/>
                </a:solidFill>
                <a:latin typeface="Arial"/>
                <a:cs typeface="Arial"/>
              </a:rPr>
              <a:t>15. Project</a:t>
            </a:r>
          </a:p>
        </p:txBody>
      </p:sp>
      <p:sp>
        <p:nvSpPr>
          <p:cNvPr id="29" name="CuadroTexto 28">
            <a:extLst>
              <a:ext uri="{FF2B5EF4-FFF2-40B4-BE49-F238E27FC236}">
                <a16:creationId xmlns:a16="http://schemas.microsoft.com/office/drawing/2014/main" id="{AF5A27C9-0941-42E3-B8B1-DDF6DB1AD9E7}"/>
              </a:ext>
            </a:extLst>
          </p:cNvPr>
          <p:cNvSpPr txBox="1"/>
          <p:nvPr/>
        </p:nvSpPr>
        <p:spPr>
          <a:xfrm>
            <a:off x="5095137" y="1567396"/>
            <a:ext cx="676788" cy="261610"/>
          </a:xfrm>
          <a:prstGeom prst="rect">
            <a:avLst/>
          </a:prstGeom>
          <a:noFill/>
        </p:spPr>
        <p:txBody>
          <a:bodyPr wrap="none" rtlCol="0">
            <a:spAutoFit/>
          </a:bodyPr>
          <a:lstStyle/>
          <a:p>
            <a:r>
              <a:rPr lang="es-ES" sz="1100" dirty="0">
                <a:solidFill>
                  <a:schemeClr val="bg1"/>
                </a:solidFill>
                <a:latin typeface="Arial"/>
                <a:cs typeface="Arial"/>
              </a:rPr>
              <a:t>12. MR </a:t>
            </a:r>
          </a:p>
        </p:txBody>
      </p:sp>
      <p:sp>
        <p:nvSpPr>
          <p:cNvPr id="30" name="CuadroTexto 29">
            <a:extLst>
              <a:ext uri="{FF2B5EF4-FFF2-40B4-BE49-F238E27FC236}">
                <a16:creationId xmlns:a16="http://schemas.microsoft.com/office/drawing/2014/main" id="{4FE0B5B8-FC82-4797-98A0-1764BE24D52C}"/>
              </a:ext>
            </a:extLst>
          </p:cNvPr>
          <p:cNvSpPr txBox="1"/>
          <p:nvPr/>
        </p:nvSpPr>
        <p:spPr>
          <a:xfrm>
            <a:off x="5067128" y="2091339"/>
            <a:ext cx="1314784" cy="261610"/>
          </a:xfrm>
          <a:prstGeom prst="rect">
            <a:avLst/>
          </a:prstGeom>
          <a:noFill/>
        </p:spPr>
        <p:txBody>
          <a:bodyPr wrap="none" rtlCol="0">
            <a:spAutoFit/>
          </a:bodyPr>
          <a:lstStyle/>
          <a:p>
            <a:r>
              <a:rPr lang="es-ES" sz="1100" dirty="0">
                <a:solidFill>
                  <a:schemeClr val="bg1"/>
                </a:solidFill>
                <a:latin typeface="Arial"/>
                <a:cs typeface="Arial"/>
              </a:rPr>
              <a:t>13. Normalización</a:t>
            </a:r>
          </a:p>
        </p:txBody>
      </p:sp>
      <p:sp>
        <p:nvSpPr>
          <p:cNvPr id="31" name="CuadroTexto 30">
            <a:extLst>
              <a:ext uri="{FF2B5EF4-FFF2-40B4-BE49-F238E27FC236}">
                <a16:creationId xmlns:a16="http://schemas.microsoft.com/office/drawing/2014/main" id="{4920CAD4-37FD-4AA6-BEC8-FFD3698D9263}"/>
              </a:ext>
            </a:extLst>
          </p:cNvPr>
          <p:cNvSpPr txBox="1"/>
          <p:nvPr/>
        </p:nvSpPr>
        <p:spPr>
          <a:xfrm>
            <a:off x="5067128" y="2558957"/>
            <a:ext cx="1021433" cy="261610"/>
          </a:xfrm>
          <a:prstGeom prst="rect">
            <a:avLst/>
          </a:prstGeom>
          <a:noFill/>
        </p:spPr>
        <p:txBody>
          <a:bodyPr wrap="none" rtlCol="0">
            <a:spAutoFit/>
          </a:bodyPr>
          <a:lstStyle/>
          <a:p>
            <a:r>
              <a:rPr lang="es-ES" sz="1100" dirty="0">
                <a:solidFill>
                  <a:schemeClr val="bg1"/>
                </a:solidFill>
                <a:latin typeface="Arial"/>
                <a:cs typeface="Arial"/>
              </a:rPr>
              <a:t>14. Mockups </a:t>
            </a:r>
          </a:p>
        </p:txBody>
      </p:sp>
      <p:pic>
        <p:nvPicPr>
          <p:cNvPr id="32" name="Imagen 31">
            <a:extLst>
              <a:ext uri="{FF2B5EF4-FFF2-40B4-BE49-F238E27FC236}">
                <a16:creationId xmlns:a16="http://schemas.microsoft.com/office/drawing/2014/main" id="{9FFCE4C6-65D4-44DB-955B-0A8FF8ED8FEA}"/>
              </a:ext>
            </a:extLst>
          </p:cNvPr>
          <p:cNvPicPr>
            <a:picLocks noChangeAspect="1"/>
          </p:cNvPicPr>
          <p:nvPr/>
        </p:nvPicPr>
        <p:blipFill>
          <a:blip r:embed="rId3"/>
          <a:stretch>
            <a:fillRect/>
          </a:stretch>
        </p:blipFill>
        <p:spPr>
          <a:xfrm>
            <a:off x="5095138" y="3400848"/>
            <a:ext cx="2322777" cy="12193"/>
          </a:xfrm>
          <a:prstGeom prst="rect">
            <a:avLst/>
          </a:prstGeom>
        </p:spPr>
      </p:pic>
      <p:pic>
        <p:nvPicPr>
          <p:cNvPr id="33" name="Imagen 32">
            <a:extLst>
              <a:ext uri="{FF2B5EF4-FFF2-40B4-BE49-F238E27FC236}">
                <a16:creationId xmlns:a16="http://schemas.microsoft.com/office/drawing/2014/main" id="{0D67BE4C-4B4E-4764-AB46-80F478273C41}"/>
              </a:ext>
            </a:extLst>
          </p:cNvPr>
          <p:cNvPicPr>
            <a:picLocks noChangeAspect="1"/>
          </p:cNvPicPr>
          <p:nvPr/>
        </p:nvPicPr>
        <p:blipFill>
          <a:blip r:embed="rId3"/>
          <a:stretch>
            <a:fillRect/>
          </a:stretch>
        </p:blipFill>
        <p:spPr>
          <a:xfrm>
            <a:off x="5095138" y="2890619"/>
            <a:ext cx="2322777" cy="12193"/>
          </a:xfrm>
          <a:prstGeom prst="rect">
            <a:avLst/>
          </a:prstGeom>
        </p:spPr>
      </p:pic>
      <p:pic>
        <p:nvPicPr>
          <p:cNvPr id="34" name="Imagen 33">
            <a:extLst>
              <a:ext uri="{FF2B5EF4-FFF2-40B4-BE49-F238E27FC236}">
                <a16:creationId xmlns:a16="http://schemas.microsoft.com/office/drawing/2014/main" id="{E3F3A2E5-2288-432F-9444-C8F0D76FA6C9}"/>
              </a:ext>
            </a:extLst>
          </p:cNvPr>
          <p:cNvPicPr>
            <a:picLocks noChangeAspect="1"/>
          </p:cNvPicPr>
          <p:nvPr/>
        </p:nvPicPr>
        <p:blipFill>
          <a:blip r:embed="rId3"/>
          <a:stretch>
            <a:fillRect/>
          </a:stretch>
        </p:blipFill>
        <p:spPr>
          <a:xfrm>
            <a:off x="5125376" y="1961465"/>
            <a:ext cx="2322777" cy="12193"/>
          </a:xfrm>
          <a:prstGeom prst="rect">
            <a:avLst/>
          </a:prstGeom>
        </p:spPr>
      </p:pic>
      <p:pic>
        <p:nvPicPr>
          <p:cNvPr id="35" name="Imagen 34">
            <a:extLst>
              <a:ext uri="{FF2B5EF4-FFF2-40B4-BE49-F238E27FC236}">
                <a16:creationId xmlns:a16="http://schemas.microsoft.com/office/drawing/2014/main" id="{A23C5E5A-DE43-4E76-818D-1353A2794473}"/>
              </a:ext>
            </a:extLst>
          </p:cNvPr>
          <p:cNvPicPr>
            <a:picLocks noChangeAspect="1"/>
          </p:cNvPicPr>
          <p:nvPr/>
        </p:nvPicPr>
        <p:blipFill>
          <a:blip r:embed="rId3"/>
          <a:stretch>
            <a:fillRect/>
          </a:stretch>
        </p:blipFill>
        <p:spPr>
          <a:xfrm>
            <a:off x="5119226" y="2502687"/>
            <a:ext cx="2322777" cy="12193"/>
          </a:xfrm>
          <a:prstGeom prst="rect">
            <a:avLst/>
          </a:prstGeom>
        </p:spPr>
      </p:pic>
      <p:pic>
        <p:nvPicPr>
          <p:cNvPr id="36" name="Imagen 35">
            <a:extLst>
              <a:ext uri="{FF2B5EF4-FFF2-40B4-BE49-F238E27FC236}">
                <a16:creationId xmlns:a16="http://schemas.microsoft.com/office/drawing/2014/main" id="{4BF36F4E-FFD0-40AE-A9C8-475BB2F79BC9}"/>
              </a:ext>
            </a:extLst>
          </p:cNvPr>
          <p:cNvPicPr>
            <a:picLocks noChangeAspect="1"/>
          </p:cNvPicPr>
          <p:nvPr/>
        </p:nvPicPr>
        <p:blipFill>
          <a:blip r:embed="rId3"/>
          <a:stretch>
            <a:fillRect/>
          </a:stretch>
        </p:blipFill>
        <p:spPr>
          <a:xfrm>
            <a:off x="5095137" y="4366573"/>
            <a:ext cx="2322777" cy="12193"/>
          </a:xfrm>
          <a:prstGeom prst="rect">
            <a:avLst/>
          </a:prstGeom>
        </p:spPr>
      </p:pic>
      <p:pic>
        <p:nvPicPr>
          <p:cNvPr id="37" name="Imagen 36">
            <a:extLst>
              <a:ext uri="{FF2B5EF4-FFF2-40B4-BE49-F238E27FC236}">
                <a16:creationId xmlns:a16="http://schemas.microsoft.com/office/drawing/2014/main" id="{C8688339-2166-4500-AD8D-A7990A4AFAE0}"/>
              </a:ext>
            </a:extLst>
          </p:cNvPr>
          <p:cNvPicPr>
            <a:picLocks noChangeAspect="1"/>
          </p:cNvPicPr>
          <p:nvPr/>
        </p:nvPicPr>
        <p:blipFill>
          <a:blip r:embed="rId3"/>
          <a:stretch>
            <a:fillRect/>
          </a:stretch>
        </p:blipFill>
        <p:spPr>
          <a:xfrm>
            <a:off x="5119224" y="3886759"/>
            <a:ext cx="2322777" cy="12193"/>
          </a:xfrm>
          <a:prstGeom prst="rect">
            <a:avLst/>
          </a:prstGeom>
        </p:spPr>
      </p:pic>
      <p:sp>
        <p:nvSpPr>
          <p:cNvPr id="38" name="CuadroTexto 37">
            <a:extLst>
              <a:ext uri="{FF2B5EF4-FFF2-40B4-BE49-F238E27FC236}">
                <a16:creationId xmlns:a16="http://schemas.microsoft.com/office/drawing/2014/main" id="{73275F60-2023-4945-8B8E-F877347A263D}"/>
              </a:ext>
            </a:extLst>
          </p:cNvPr>
          <p:cNvSpPr txBox="1"/>
          <p:nvPr/>
        </p:nvSpPr>
        <p:spPr>
          <a:xfrm>
            <a:off x="5058225" y="3555795"/>
            <a:ext cx="1704313" cy="261610"/>
          </a:xfrm>
          <a:prstGeom prst="rect">
            <a:avLst/>
          </a:prstGeom>
          <a:noFill/>
        </p:spPr>
        <p:txBody>
          <a:bodyPr wrap="none" rtlCol="0">
            <a:spAutoFit/>
          </a:bodyPr>
          <a:lstStyle/>
          <a:p>
            <a:r>
              <a:rPr lang="es-ES" sz="1100" dirty="0">
                <a:solidFill>
                  <a:schemeClr val="bg1"/>
                </a:solidFill>
                <a:latin typeface="Arial"/>
                <a:cs typeface="Arial"/>
              </a:rPr>
              <a:t>16. Diagrama de clases </a:t>
            </a:r>
          </a:p>
        </p:txBody>
      </p:sp>
      <p:sp>
        <p:nvSpPr>
          <p:cNvPr id="39" name="CuadroTexto 38">
            <a:extLst>
              <a:ext uri="{FF2B5EF4-FFF2-40B4-BE49-F238E27FC236}">
                <a16:creationId xmlns:a16="http://schemas.microsoft.com/office/drawing/2014/main" id="{2CCDA843-FF91-4950-8183-02CD4E6EE408}"/>
              </a:ext>
            </a:extLst>
          </p:cNvPr>
          <p:cNvSpPr txBox="1"/>
          <p:nvPr/>
        </p:nvSpPr>
        <p:spPr>
          <a:xfrm>
            <a:off x="5058225" y="4003862"/>
            <a:ext cx="636713" cy="261610"/>
          </a:xfrm>
          <a:prstGeom prst="rect">
            <a:avLst/>
          </a:prstGeom>
          <a:noFill/>
        </p:spPr>
        <p:txBody>
          <a:bodyPr wrap="none" rtlCol="0">
            <a:spAutoFit/>
          </a:bodyPr>
          <a:lstStyle/>
          <a:p>
            <a:r>
              <a:rPr lang="es-ES" sz="1100" dirty="0">
                <a:solidFill>
                  <a:schemeClr val="bg1"/>
                </a:solidFill>
                <a:latin typeface="Arial"/>
                <a:cs typeface="Arial"/>
              </a:rPr>
              <a:t>17. Git </a:t>
            </a:r>
          </a:p>
        </p:txBody>
      </p:sp>
    </p:spTree>
    <p:extLst>
      <p:ext uri="{BB962C8B-B14F-4D97-AF65-F5344CB8AC3E}">
        <p14:creationId xmlns:p14="http://schemas.microsoft.com/office/powerpoint/2010/main" val="409326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867962C-1098-40B9-92A2-0426E4237F09}"/>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latin typeface="Arial" panose="020B0604020202020204" pitchFamily="34" charset="0"/>
                <a:cs typeface="Arial" panose="020B0604020202020204" pitchFamily="34" charset="0"/>
              </a:rPr>
              <a:t>Requerimientos Funcionales.</a:t>
            </a:r>
          </a:p>
        </p:txBody>
      </p:sp>
      <p:pic>
        <p:nvPicPr>
          <p:cNvPr id="6" name="Picture 11">
            <a:extLst>
              <a:ext uri="{FF2B5EF4-FFF2-40B4-BE49-F238E27FC236}">
                <a16:creationId xmlns:a16="http://schemas.microsoft.com/office/drawing/2014/main" id="{321E45B0-9FDC-4A6F-88B3-999F77AC7193}"/>
              </a:ext>
            </a:extLst>
          </p:cNvPr>
          <p:cNvPicPr/>
          <p:nvPr/>
        </p:nvPicPr>
        <p:blipFill rotWithShape="1">
          <a:blip r:embed="rId3"/>
          <a:srcRect l="4807" t="11415" r="51445" b="25026"/>
          <a:stretch/>
        </p:blipFill>
        <p:spPr bwMode="auto">
          <a:xfrm>
            <a:off x="0" y="2011045"/>
            <a:ext cx="4920916" cy="4846955"/>
          </a:xfrm>
          <a:prstGeom prst="rect">
            <a:avLst/>
          </a:prstGeom>
          <a:ln>
            <a:noFill/>
          </a:ln>
          <a:extLst>
            <a:ext uri="{53640926-AAD7-44D8-BBD7-CCE9431645EC}">
              <a14:shadowObscured xmlns:a14="http://schemas.microsoft.com/office/drawing/2010/main"/>
            </a:ext>
          </a:extLst>
        </p:spPr>
      </p:pic>
      <p:pic>
        <p:nvPicPr>
          <p:cNvPr id="7" name="Picture 12">
            <a:extLst>
              <a:ext uri="{FF2B5EF4-FFF2-40B4-BE49-F238E27FC236}">
                <a16:creationId xmlns:a16="http://schemas.microsoft.com/office/drawing/2014/main" id="{E81A6882-A7FE-4360-92A6-85D9AB459804}"/>
              </a:ext>
            </a:extLst>
          </p:cNvPr>
          <p:cNvPicPr/>
          <p:nvPr/>
        </p:nvPicPr>
        <p:blipFill rotWithShape="1">
          <a:blip r:embed="rId3"/>
          <a:srcRect l="51847" t="16622" r="17189" b="38384"/>
          <a:stretch/>
        </p:blipFill>
        <p:spPr bwMode="auto">
          <a:xfrm>
            <a:off x="4748463" y="2562726"/>
            <a:ext cx="4395538" cy="3669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074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867962C-1098-40B9-92A2-0426E4237F09}"/>
              </a:ext>
            </a:extLst>
          </p:cNvPr>
          <p:cNvSpPr txBox="1">
            <a:spLocks/>
          </p:cNvSpPr>
          <p:nvPr/>
        </p:nvSpPr>
        <p:spPr>
          <a:xfrm>
            <a:off x="1488331"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rgbClr val="274FB2"/>
                </a:solidFill>
                <a:latin typeface="Arial" panose="020B0604020202020204" pitchFamily="34" charset="0"/>
                <a:cs typeface="Arial" panose="020B0604020202020204" pitchFamily="34" charset="0"/>
              </a:rPr>
              <a:t>Requerimientos no funcionales.</a:t>
            </a:r>
          </a:p>
        </p:txBody>
      </p:sp>
      <p:pic>
        <p:nvPicPr>
          <p:cNvPr id="3" name="Imagen 2">
            <a:extLst>
              <a:ext uri="{FF2B5EF4-FFF2-40B4-BE49-F238E27FC236}">
                <a16:creationId xmlns:a16="http://schemas.microsoft.com/office/drawing/2014/main" id="{D5A0C7BB-4F93-4FB6-BE97-18CFF20341C3}"/>
              </a:ext>
            </a:extLst>
          </p:cNvPr>
          <p:cNvPicPr>
            <a:picLocks noChangeAspect="1"/>
          </p:cNvPicPr>
          <p:nvPr/>
        </p:nvPicPr>
        <p:blipFill>
          <a:blip r:embed="rId3"/>
          <a:stretch>
            <a:fillRect/>
          </a:stretch>
        </p:blipFill>
        <p:spPr>
          <a:xfrm>
            <a:off x="270933" y="1319649"/>
            <a:ext cx="8602133" cy="3784939"/>
          </a:xfrm>
          <a:prstGeom prst="rect">
            <a:avLst/>
          </a:prstGeom>
        </p:spPr>
      </p:pic>
    </p:spTree>
    <p:extLst>
      <p:ext uri="{BB962C8B-B14F-4D97-AF65-F5344CB8AC3E}">
        <p14:creationId xmlns:p14="http://schemas.microsoft.com/office/powerpoint/2010/main" val="112834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pic>
        <p:nvPicPr>
          <p:cNvPr id="11" name="Imagen 10"/>
          <p:cNvPicPr>
            <a:picLocks noChangeAspect="1"/>
          </p:cNvPicPr>
          <p:nvPr/>
        </p:nvPicPr>
        <p:blipFill>
          <a:blip r:embed="rId4"/>
          <a:stretch>
            <a:fillRect/>
          </a:stretch>
        </p:blipFill>
        <p:spPr>
          <a:xfrm flipV="1">
            <a:off x="8154953" y="1540579"/>
            <a:ext cx="642357" cy="45719"/>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5" y="290459"/>
            <a:ext cx="601377" cy="603694"/>
          </a:xfrm>
          <a:prstGeom prst="rect">
            <a:avLst/>
          </a:prstGeom>
        </p:spPr>
      </p:pic>
      <p:sp>
        <p:nvSpPr>
          <p:cNvPr id="10" name="Title 1">
            <a:extLst>
              <a:ext uri="{FF2B5EF4-FFF2-40B4-BE49-F238E27FC236}">
                <a16:creationId xmlns:a16="http://schemas.microsoft.com/office/drawing/2014/main" id="{D2B80535-94D3-400A-9845-358F65258EFA}"/>
              </a:ext>
            </a:extLst>
          </p:cNvPr>
          <p:cNvSpPr txBox="1">
            <a:spLocks/>
          </p:cNvSpPr>
          <p:nvPr/>
        </p:nvSpPr>
        <p:spPr>
          <a:xfrm>
            <a:off x="6447929" y="987939"/>
            <a:ext cx="2854650" cy="697481"/>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solidFill>
                  <a:schemeClr val="bg1"/>
                </a:solidFill>
              </a:rPr>
              <a:t>Casos de uso</a:t>
            </a:r>
          </a:p>
        </p:txBody>
      </p:sp>
    </p:spTree>
    <p:extLst>
      <p:ext uri="{BB962C8B-B14F-4D97-AF65-F5344CB8AC3E}">
        <p14:creationId xmlns:p14="http://schemas.microsoft.com/office/powerpoint/2010/main" val="119650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7169628-4026-426A-A1AE-D85779457AA4}"/>
              </a:ext>
            </a:extLst>
          </p:cNvPr>
          <p:cNvPicPr>
            <a:picLocks noChangeAspect="1"/>
          </p:cNvPicPr>
          <p:nvPr/>
        </p:nvPicPr>
        <p:blipFill>
          <a:blip r:embed="rId3"/>
          <a:stretch>
            <a:fillRect/>
          </a:stretch>
        </p:blipFill>
        <p:spPr>
          <a:xfrm>
            <a:off x="2451063" y="0"/>
            <a:ext cx="4241874" cy="5143500"/>
          </a:xfrm>
          <a:prstGeom prst="rect">
            <a:avLst/>
          </a:prstGeom>
        </p:spPr>
      </p:pic>
    </p:spTree>
    <p:extLst>
      <p:ext uri="{BB962C8B-B14F-4D97-AF65-F5344CB8AC3E}">
        <p14:creationId xmlns:p14="http://schemas.microsoft.com/office/powerpoint/2010/main" val="2086840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screenshot of a cell phone&#10;&#10;Description automatically generated">
            <a:extLst>
              <a:ext uri="{FF2B5EF4-FFF2-40B4-BE49-F238E27FC236}">
                <a16:creationId xmlns:a16="http://schemas.microsoft.com/office/drawing/2014/main" id="{06639363-8255-42AF-BF9B-529CB552A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488" y="152717"/>
            <a:ext cx="3895378" cy="2988632"/>
          </a:xfrm>
          <a:prstGeom prst="rect">
            <a:avLst/>
          </a:prstGeom>
        </p:spPr>
      </p:pic>
      <p:pic>
        <p:nvPicPr>
          <p:cNvPr id="5" name="Picture 15" descr="A screenshot of a cell phone&#10;&#10;Description automatically generated">
            <a:extLst>
              <a:ext uri="{FF2B5EF4-FFF2-40B4-BE49-F238E27FC236}">
                <a16:creationId xmlns:a16="http://schemas.microsoft.com/office/drawing/2014/main" id="{654E0E0B-E135-40FA-869D-F839AD693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0544"/>
            <a:ext cx="3895378" cy="2074633"/>
          </a:xfrm>
          <a:prstGeom prst="rect">
            <a:avLst/>
          </a:prstGeom>
        </p:spPr>
      </p:pic>
      <p:pic>
        <p:nvPicPr>
          <p:cNvPr id="6" name="Picture 17" descr="A screenshot of a cell phone&#10;&#10;Description automatically generated">
            <a:extLst>
              <a:ext uri="{FF2B5EF4-FFF2-40B4-BE49-F238E27FC236}">
                <a16:creationId xmlns:a16="http://schemas.microsoft.com/office/drawing/2014/main" id="{2E4B65EC-2A0F-497B-B59A-30D3654AA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6490" y="3315502"/>
            <a:ext cx="3895376" cy="1827998"/>
          </a:xfrm>
          <a:prstGeom prst="rect">
            <a:avLst/>
          </a:prstGeom>
        </p:spPr>
      </p:pic>
    </p:spTree>
    <p:extLst>
      <p:ext uri="{BB962C8B-B14F-4D97-AF65-F5344CB8AC3E}">
        <p14:creationId xmlns:p14="http://schemas.microsoft.com/office/powerpoint/2010/main" val="236722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screenshot of a cell phone&#10;&#10;Description automatically generated">
            <a:extLst>
              <a:ext uri="{FF2B5EF4-FFF2-40B4-BE49-F238E27FC236}">
                <a16:creationId xmlns:a16="http://schemas.microsoft.com/office/drawing/2014/main" id="{5862EACF-28DB-4894-9F82-3650587DC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
            <a:ext cx="5181600" cy="2486025"/>
          </a:xfrm>
          <a:prstGeom prst="rect">
            <a:avLst/>
          </a:prstGeom>
        </p:spPr>
      </p:pic>
      <p:pic>
        <p:nvPicPr>
          <p:cNvPr id="4" name="Picture 5" descr="A screenshot of a cell phone&#10;&#10;Description automatically generated">
            <a:extLst>
              <a:ext uri="{FF2B5EF4-FFF2-40B4-BE49-F238E27FC236}">
                <a16:creationId xmlns:a16="http://schemas.microsoft.com/office/drawing/2014/main" id="{12E83274-5044-4EC7-B608-B62D2DEE9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43" y="2571750"/>
            <a:ext cx="5162550" cy="2495550"/>
          </a:xfrm>
          <a:prstGeom prst="rect">
            <a:avLst/>
          </a:prstGeom>
        </p:spPr>
      </p:pic>
    </p:spTree>
    <p:extLst>
      <p:ext uri="{BB962C8B-B14F-4D97-AF65-F5344CB8AC3E}">
        <p14:creationId xmlns:p14="http://schemas.microsoft.com/office/powerpoint/2010/main" val="3987989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CCF0C923-3685-41A0-826D-50FEBA6A10F4}"/>
              </a:ext>
            </a:extLst>
          </p:cNvPr>
          <p:cNvPicPr/>
          <p:nvPr/>
        </p:nvPicPr>
        <p:blipFill rotWithShape="1">
          <a:blip r:embed="rId3">
            <a:extLst>
              <a:ext uri="{28A0092B-C50C-407E-A947-70E740481C1C}">
                <a14:useLocalDpi xmlns:a14="http://schemas.microsoft.com/office/drawing/2010/main" val="0"/>
              </a:ext>
            </a:extLst>
          </a:blip>
          <a:srcRect l="14855" t="11255" r="19406" b="10439"/>
          <a:stretch/>
        </p:blipFill>
        <p:spPr bwMode="auto">
          <a:xfrm>
            <a:off x="1278436" y="283508"/>
            <a:ext cx="6587127" cy="45764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8364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565255E-0180-4805-AB38-E78AB4D5A2B9}"/>
              </a:ext>
            </a:extLst>
          </p:cNvPr>
          <p:cNvPicPr>
            <a:picLocks noChangeAspect="1"/>
          </p:cNvPicPr>
          <p:nvPr/>
        </p:nvPicPr>
        <p:blipFill>
          <a:blip r:embed="rId3"/>
          <a:stretch>
            <a:fillRect/>
          </a:stretch>
        </p:blipFill>
        <p:spPr>
          <a:xfrm>
            <a:off x="1834659" y="562944"/>
            <a:ext cx="5474682" cy="4017612"/>
          </a:xfrm>
          <a:prstGeom prst="rect">
            <a:avLst/>
          </a:prstGeom>
        </p:spPr>
      </p:pic>
    </p:spTree>
    <p:extLst>
      <p:ext uri="{BB962C8B-B14F-4D97-AF65-F5344CB8AC3E}">
        <p14:creationId xmlns:p14="http://schemas.microsoft.com/office/powerpoint/2010/main" val="866830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D82556-E079-4FE3-BD12-B46FA9FF56A4}"/>
              </a:ext>
            </a:extLst>
          </p:cNvPr>
          <p:cNvPicPr>
            <a:picLocks noChangeAspect="1"/>
          </p:cNvPicPr>
          <p:nvPr/>
        </p:nvPicPr>
        <p:blipFill>
          <a:blip r:embed="rId3"/>
          <a:stretch>
            <a:fillRect/>
          </a:stretch>
        </p:blipFill>
        <p:spPr>
          <a:xfrm>
            <a:off x="874455" y="1157355"/>
            <a:ext cx="7395089" cy="2828789"/>
          </a:xfrm>
          <a:prstGeom prst="rect">
            <a:avLst/>
          </a:prstGeom>
        </p:spPr>
      </p:pic>
    </p:spTree>
    <p:extLst>
      <p:ext uri="{BB962C8B-B14F-4D97-AF65-F5344CB8AC3E}">
        <p14:creationId xmlns:p14="http://schemas.microsoft.com/office/powerpoint/2010/main" val="403414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3B09324E-04FB-4C9C-B4A1-8329E71D3F96}"/>
              </a:ext>
            </a:extLst>
          </p:cNvPr>
          <p:cNvPicPr>
            <a:picLocks noChangeAspect="1"/>
          </p:cNvPicPr>
          <p:nvPr/>
        </p:nvPicPr>
        <p:blipFill rotWithShape="1">
          <a:blip r:embed="rId3">
            <a:extLst>
              <a:ext uri="{28A0092B-C50C-407E-A947-70E740481C1C}">
                <a14:useLocalDpi xmlns:a14="http://schemas.microsoft.com/office/drawing/2010/main" val="0"/>
              </a:ext>
            </a:extLst>
          </a:blip>
          <a:srcRect t="6519" b="3803"/>
          <a:stretch/>
        </p:blipFill>
        <p:spPr>
          <a:xfrm>
            <a:off x="1466967" y="207849"/>
            <a:ext cx="6166285" cy="2949227"/>
          </a:xfrm>
          <a:prstGeom prst="rect">
            <a:avLst/>
          </a:prstGeom>
        </p:spPr>
      </p:pic>
      <p:sp>
        <p:nvSpPr>
          <p:cNvPr id="3" name="Título 1">
            <a:extLst>
              <a:ext uri="{FF2B5EF4-FFF2-40B4-BE49-F238E27FC236}">
                <a16:creationId xmlns:a16="http://schemas.microsoft.com/office/drawing/2014/main" id="{735ABD95-F8C3-4D7A-97DE-F7A931E8DF96}"/>
              </a:ext>
            </a:extLst>
          </p:cNvPr>
          <p:cNvSpPr txBox="1">
            <a:spLocks/>
          </p:cNvSpPr>
          <p:nvPr/>
        </p:nvSpPr>
        <p:spPr>
          <a:xfrm>
            <a:off x="592691" y="3321967"/>
            <a:ext cx="7958618" cy="1860367"/>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latin typeface="Algerian" panose="04020705040A02060702" pitchFamily="82" charset="0"/>
              </a:rPr>
              <a:t>Sorting Software</a:t>
            </a:r>
            <a:br>
              <a:rPr lang="es-CO" dirty="0">
                <a:latin typeface="Algerian" panose="04020705040A02060702" pitchFamily="82" charset="0"/>
              </a:rPr>
            </a:br>
            <a:endParaRPr lang="es-CO" dirty="0">
              <a:latin typeface="Algerian" panose="04020705040A02060702" pitchFamily="82" charset="0"/>
            </a:endParaRPr>
          </a:p>
        </p:txBody>
      </p:sp>
      <p:sp>
        <p:nvSpPr>
          <p:cNvPr id="4" name="TextBox 9">
            <a:extLst>
              <a:ext uri="{FF2B5EF4-FFF2-40B4-BE49-F238E27FC236}">
                <a16:creationId xmlns:a16="http://schemas.microsoft.com/office/drawing/2014/main" id="{3D520DF5-D0BB-49DD-8BE9-5628ED2F28E4}"/>
              </a:ext>
            </a:extLst>
          </p:cNvPr>
          <p:cNvSpPr txBox="1"/>
          <p:nvPr/>
        </p:nvSpPr>
        <p:spPr>
          <a:xfrm>
            <a:off x="3129272" y="4169041"/>
            <a:ext cx="2841674" cy="369332"/>
          </a:xfrm>
          <a:prstGeom prst="rect">
            <a:avLst/>
          </a:prstGeom>
          <a:noFill/>
        </p:spPr>
        <p:txBody>
          <a:bodyPr wrap="square" rtlCol="0">
            <a:spAutoFit/>
          </a:bodyPr>
          <a:lstStyle/>
          <a:p>
            <a:pPr algn="ctr"/>
            <a:r>
              <a:rPr lang="es-CO" b="1" dirty="0">
                <a:latin typeface="Algerian" panose="04020705040A02060702" pitchFamily="82" charset="0"/>
              </a:rPr>
              <a:t>VERSIÓN 4.0</a:t>
            </a:r>
          </a:p>
        </p:txBody>
      </p:sp>
    </p:spTree>
    <p:extLst>
      <p:ext uri="{BB962C8B-B14F-4D97-AF65-F5344CB8AC3E}">
        <p14:creationId xmlns:p14="http://schemas.microsoft.com/office/powerpoint/2010/main" val="183669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56DE-AD6B-4ECD-BE03-E11FABD00D4E}"/>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rPr>
              <a:t>Planteamiento problema.</a:t>
            </a:r>
          </a:p>
        </p:txBody>
      </p:sp>
      <p:sp>
        <p:nvSpPr>
          <p:cNvPr id="3" name="Marcador de contenido 2">
            <a:extLst>
              <a:ext uri="{FF2B5EF4-FFF2-40B4-BE49-F238E27FC236}">
                <a16:creationId xmlns:a16="http://schemas.microsoft.com/office/drawing/2014/main" id="{C477874F-C429-4367-8252-89696EBD2239}"/>
              </a:ext>
            </a:extLst>
          </p:cNvPr>
          <p:cNvSpPr txBox="1">
            <a:spLocks/>
          </p:cNvSpPr>
          <p:nvPr/>
        </p:nvSpPr>
        <p:spPr>
          <a:xfrm>
            <a:off x="223737" y="1588234"/>
            <a:ext cx="7801582" cy="16449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s-CO" sz="2400" dirty="0">
                <a:solidFill>
                  <a:srgbClr val="274FB2"/>
                </a:solidFill>
              </a:rPr>
              <a:t>La biblioteca presenta falencias notorias, debido a que no cuenta con sistema  el cual  regule y controle su estructura, generando inconvenientes en el desarrollo de procesos tan esenciales como el registro del muy constante flujo de libros; por ende se requiere de un sistema el cual permita  una adecuada organización sin pasar por alto una interfaz clara y sencilla. </a:t>
            </a:r>
          </a:p>
        </p:txBody>
      </p:sp>
    </p:spTree>
    <p:extLst>
      <p:ext uri="{BB962C8B-B14F-4D97-AF65-F5344CB8AC3E}">
        <p14:creationId xmlns:p14="http://schemas.microsoft.com/office/powerpoint/2010/main" val="186205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56DE-AD6B-4ECD-BE03-E11FABD00D4E}"/>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latin typeface="Arial" panose="020B0604020202020204" pitchFamily="34" charset="0"/>
                <a:cs typeface="Arial" panose="020B0604020202020204" pitchFamily="34" charset="0"/>
              </a:rPr>
              <a:t>Objetivo General.</a:t>
            </a:r>
          </a:p>
          <a:p>
            <a:endParaRPr lang="es-CO" b="1" dirty="0">
              <a:solidFill>
                <a:srgbClr val="274FB2"/>
              </a:solidFill>
            </a:endParaRPr>
          </a:p>
        </p:txBody>
      </p:sp>
      <p:sp>
        <p:nvSpPr>
          <p:cNvPr id="3" name="Marcador de contenido 2">
            <a:extLst>
              <a:ext uri="{FF2B5EF4-FFF2-40B4-BE49-F238E27FC236}">
                <a16:creationId xmlns:a16="http://schemas.microsoft.com/office/drawing/2014/main" id="{C477874F-C429-4367-8252-89696EBD2239}"/>
              </a:ext>
            </a:extLst>
          </p:cNvPr>
          <p:cNvSpPr txBox="1">
            <a:spLocks/>
          </p:cNvSpPr>
          <p:nvPr/>
        </p:nvSpPr>
        <p:spPr>
          <a:xfrm>
            <a:off x="155643" y="1614320"/>
            <a:ext cx="7801582" cy="16449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400" dirty="0">
                <a:solidFill>
                  <a:srgbClr val="274FB2"/>
                </a:solidFill>
              </a:rPr>
              <a:t>Generar un software para la gestión de inventarios capaz de producir reportes, que cuente con gran eficacia desarrollando procesos sin dejar de lado  una interfaz simple y clara que permita al usuario navegar por ella sin fallas, así facilitando su trabajo y optimizando el tiempo.</a:t>
            </a:r>
          </a:p>
        </p:txBody>
      </p:sp>
    </p:spTree>
    <p:extLst>
      <p:ext uri="{BB962C8B-B14F-4D97-AF65-F5344CB8AC3E}">
        <p14:creationId xmlns:p14="http://schemas.microsoft.com/office/powerpoint/2010/main" val="18660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56DE-AD6B-4ECD-BE03-E11FABD00D4E}"/>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latin typeface="Arial" panose="020B0604020202020204" pitchFamily="34" charset="0"/>
                <a:cs typeface="Arial" panose="020B0604020202020204" pitchFamily="34" charset="0"/>
              </a:rPr>
              <a:t>Objetivos Específicos.</a:t>
            </a:r>
          </a:p>
          <a:p>
            <a:endParaRPr lang="es-CO" b="1" dirty="0">
              <a:solidFill>
                <a:srgbClr val="274FB2"/>
              </a:solidFill>
            </a:endParaRPr>
          </a:p>
        </p:txBody>
      </p:sp>
      <p:sp>
        <p:nvSpPr>
          <p:cNvPr id="3" name="Marcador de contenido 2">
            <a:extLst>
              <a:ext uri="{FF2B5EF4-FFF2-40B4-BE49-F238E27FC236}">
                <a16:creationId xmlns:a16="http://schemas.microsoft.com/office/drawing/2014/main" id="{C477874F-C429-4367-8252-89696EBD2239}"/>
              </a:ext>
            </a:extLst>
          </p:cNvPr>
          <p:cNvSpPr txBox="1">
            <a:spLocks/>
          </p:cNvSpPr>
          <p:nvPr/>
        </p:nvSpPr>
        <p:spPr>
          <a:xfrm>
            <a:off x="155643" y="926753"/>
            <a:ext cx="7801582" cy="16449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CO" sz="2400" dirty="0">
              <a:solidFill>
                <a:srgbClr val="274FB2"/>
              </a:solidFill>
            </a:endParaRPr>
          </a:p>
          <a:p>
            <a:r>
              <a:rPr lang="es-CO" sz="2400" dirty="0">
                <a:solidFill>
                  <a:srgbClr val="274FB2"/>
                </a:solidFill>
              </a:rPr>
              <a:t>Proveer un software capaz de  generar reportes de los procesos implícitos tanto en  la entrada como en salida de los libros.</a:t>
            </a:r>
          </a:p>
          <a:p>
            <a:r>
              <a:rPr lang="es-CO" sz="2400" dirty="0">
                <a:solidFill>
                  <a:srgbClr val="274FB2"/>
                </a:solidFill>
              </a:rPr>
              <a:t>Agregar nuevas características a nuestro software de acuerdo a las necesidades que surjan.</a:t>
            </a:r>
          </a:p>
          <a:p>
            <a:r>
              <a:rPr lang="es-CO" sz="2400" dirty="0">
                <a:solidFill>
                  <a:srgbClr val="274FB2"/>
                </a:solidFill>
              </a:rPr>
              <a:t> Implementar un sistema eficaz al momento de registrar los libros obtenidos.</a:t>
            </a:r>
          </a:p>
        </p:txBody>
      </p:sp>
    </p:spTree>
    <p:extLst>
      <p:ext uri="{BB962C8B-B14F-4D97-AF65-F5344CB8AC3E}">
        <p14:creationId xmlns:p14="http://schemas.microsoft.com/office/powerpoint/2010/main" val="22200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56DE-AD6B-4ECD-BE03-E11FABD00D4E}"/>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latin typeface="Arial" panose="020B0604020202020204" pitchFamily="34" charset="0"/>
                <a:cs typeface="Arial" panose="020B0604020202020204" pitchFamily="34" charset="0"/>
              </a:rPr>
              <a:t>Alcance</a:t>
            </a:r>
            <a:endParaRPr lang="es-CO" b="1" dirty="0">
              <a:solidFill>
                <a:srgbClr val="274FB2"/>
              </a:solidFill>
            </a:endParaRPr>
          </a:p>
        </p:txBody>
      </p:sp>
      <p:sp>
        <p:nvSpPr>
          <p:cNvPr id="3" name="Marcador de contenido 2">
            <a:extLst>
              <a:ext uri="{FF2B5EF4-FFF2-40B4-BE49-F238E27FC236}">
                <a16:creationId xmlns:a16="http://schemas.microsoft.com/office/drawing/2014/main" id="{C477874F-C429-4367-8252-89696EBD2239}"/>
              </a:ext>
            </a:extLst>
          </p:cNvPr>
          <p:cNvSpPr txBox="1">
            <a:spLocks/>
          </p:cNvSpPr>
          <p:nvPr/>
        </p:nvSpPr>
        <p:spPr>
          <a:xfrm>
            <a:off x="155643" y="1749251"/>
            <a:ext cx="7801582" cy="16449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400" dirty="0">
                <a:solidFill>
                  <a:srgbClr val="274FB2"/>
                </a:solidFill>
              </a:rPr>
              <a:t>Desarrollar un software capaz de realizar un ordenamiento sistematizado y eficaz al momento de registrar los libros, facilitando el trabajo e igualmente superando los inconvenientes contenidos en los procesos y por ultimo añadir reportes de acuerdo a petición del cliente.</a:t>
            </a:r>
          </a:p>
        </p:txBody>
      </p:sp>
    </p:spTree>
    <p:extLst>
      <p:ext uri="{BB962C8B-B14F-4D97-AF65-F5344CB8AC3E}">
        <p14:creationId xmlns:p14="http://schemas.microsoft.com/office/powerpoint/2010/main" val="139148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56DE-AD6B-4ECD-BE03-E11FABD00D4E}"/>
              </a:ext>
            </a:extLst>
          </p:cNvPr>
          <p:cNvSpPr txBox="1">
            <a:spLocks/>
          </p:cNvSpPr>
          <p:nvPr/>
        </p:nvSpPr>
        <p:spPr>
          <a:xfrm>
            <a:off x="972766" y="38912"/>
            <a:ext cx="6167336" cy="5155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solidFill>
                  <a:srgbClr val="274FB2"/>
                </a:solidFill>
                <a:latin typeface="Arial" panose="020B0604020202020204" pitchFamily="34" charset="0"/>
                <a:cs typeface="Arial" panose="020B0604020202020204" pitchFamily="34" charset="0"/>
              </a:rPr>
              <a:t>Justificación</a:t>
            </a:r>
            <a:endParaRPr lang="es-CO" b="1" dirty="0">
              <a:solidFill>
                <a:srgbClr val="274FB2"/>
              </a:solidFill>
            </a:endParaRPr>
          </a:p>
        </p:txBody>
      </p:sp>
      <p:sp>
        <p:nvSpPr>
          <p:cNvPr id="3" name="Marcador de contenido 2">
            <a:extLst>
              <a:ext uri="{FF2B5EF4-FFF2-40B4-BE49-F238E27FC236}">
                <a16:creationId xmlns:a16="http://schemas.microsoft.com/office/drawing/2014/main" id="{C477874F-C429-4367-8252-89696EBD2239}"/>
              </a:ext>
            </a:extLst>
          </p:cNvPr>
          <p:cNvSpPr txBox="1">
            <a:spLocks/>
          </p:cNvSpPr>
          <p:nvPr/>
        </p:nvSpPr>
        <p:spPr>
          <a:xfrm>
            <a:off x="277525" y="1280833"/>
            <a:ext cx="7801582" cy="16449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400" dirty="0">
                <a:solidFill>
                  <a:srgbClr val="274FB2"/>
                </a:solidFill>
              </a:rPr>
              <a:t>El proyecto representa una sustancial importancia ya que desarrolla de forma apta y rápida las funciones que incluyan el manejo del material bibliográfico así mismo resuelve problemáticas como la categorización registro y control de los componentes de la biblioteca de esta manera aportando un avance exponencial en el desempeño con que se llevan a cabo las actividades dentro del sistema. Aportamos la tecnología de un software que ayude al ordenamiento y dirección dentro de la biblioteca.</a:t>
            </a:r>
          </a:p>
        </p:txBody>
      </p:sp>
    </p:spTree>
    <p:extLst>
      <p:ext uri="{BB962C8B-B14F-4D97-AF65-F5344CB8AC3E}">
        <p14:creationId xmlns:p14="http://schemas.microsoft.com/office/powerpoint/2010/main" val="156385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pic>
        <p:nvPicPr>
          <p:cNvPr id="11" name="Imagen 10"/>
          <p:cNvPicPr>
            <a:picLocks noChangeAspect="1"/>
          </p:cNvPicPr>
          <p:nvPr/>
        </p:nvPicPr>
        <p:blipFill>
          <a:blip r:embed="rId4"/>
          <a:stretch>
            <a:fillRect/>
          </a:stretch>
        </p:blipFill>
        <p:spPr>
          <a:xfrm flipV="1">
            <a:off x="7940707" y="1918135"/>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5" y="290459"/>
            <a:ext cx="601377" cy="603694"/>
          </a:xfrm>
          <a:prstGeom prst="rect">
            <a:avLst/>
          </a:prstGeom>
        </p:spPr>
      </p:pic>
      <p:sp>
        <p:nvSpPr>
          <p:cNvPr id="10" name="Title 1">
            <a:extLst>
              <a:ext uri="{FF2B5EF4-FFF2-40B4-BE49-F238E27FC236}">
                <a16:creationId xmlns:a16="http://schemas.microsoft.com/office/drawing/2014/main" id="{D2B80535-94D3-400A-9845-358F65258EFA}"/>
              </a:ext>
            </a:extLst>
          </p:cNvPr>
          <p:cNvSpPr txBox="1">
            <a:spLocks/>
          </p:cNvSpPr>
          <p:nvPr/>
        </p:nvSpPr>
        <p:spPr>
          <a:xfrm>
            <a:off x="6667893" y="588832"/>
            <a:ext cx="2854650" cy="697481"/>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000" b="1" dirty="0">
                <a:solidFill>
                  <a:schemeClr val="bg1"/>
                </a:solidFill>
              </a:rPr>
              <a:t>TÉCNICAS DE LEVANTAMIENTO DE INFORMACIÓN</a:t>
            </a:r>
            <a:br>
              <a:rPr lang="es-ES" sz="2000" b="1" dirty="0">
                <a:solidFill>
                  <a:schemeClr val="bg1"/>
                </a:solidFill>
              </a:rPr>
            </a:br>
            <a:r>
              <a:rPr lang="es-ES" sz="2000" b="1" dirty="0">
                <a:solidFill>
                  <a:schemeClr val="bg1"/>
                </a:solidFill>
              </a:rPr>
              <a:t>(ENCUESTAS)</a:t>
            </a:r>
            <a:endParaRPr lang="es-CO" sz="2000" b="1" dirty="0">
              <a:solidFill>
                <a:schemeClr val="bg1"/>
              </a:solidFill>
            </a:endParaRPr>
          </a:p>
        </p:txBody>
      </p:sp>
    </p:spTree>
    <p:extLst>
      <p:ext uri="{BB962C8B-B14F-4D97-AF65-F5344CB8AC3E}">
        <p14:creationId xmlns:p14="http://schemas.microsoft.com/office/powerpoint/2010/main" val="31264188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461</TotalTime>
  <Words>2030</Words>
  <Application>Microsoft Office PowerPoint</Application>
  <PresentationFormat>Presentación en pantalla (16:9)</PresentationFormat>
  <Paragraphs>148</Paragraphs>
  <Slides>29</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Algerian</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31</cp:revision>
  <dcterms:created xsi:type="dcterms:W3CDTF">2018-12-10T14:32:57Z</dcterms:created>
  <dcterms:modified xsi:type="dcterms:W3CDTF">2019-09-20T20:17:25Z</dcterms:modified>
</cp:coreProperties>
</file>