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98" r:id="rId5"/>
    <p:sldId id="301" r:id="rId6"/>
    <p:sldId id="307" r:id="rId7"/>
    <p:sldId id="303" r:id="rId8"/>
    <p:sldId id="302" r:id="rId9"/>
    <p:sldId id="304" r:id="rId10"/>
    <p:sldId id="305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4" r:id="rId26"/>
    <p:sldId id="322" r:id="rId27"/>
    <p:sldId id="325" r:id="rId28"/>
    <p:sldId id="323" r:id="rId29"/>
    <p:sldId id="326" r:id="rId30"/>
    <p:sldId id="327" r:id="rId3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4E1C-1808-45B2-B75C-4D9001095507}" type="datetime1">
              <a:rPr lang="es-ES" smtClean="0"/>
              <a:t>08/09/2023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18C9D-7709-4A95-8F43-BBF0364748E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2028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DD639-B493-4C6F-8888-3252BB671C65}" type="datetime1">
              <a:rPr lang="es-ES" noProof="0" smtClean="0"/>
              <a:t>08/09/2023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909E6-4FD5-449B-938E-8FE1DD2E6C2B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386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05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9D2E-4262-4D66-B695-BE788D84072B}" type="datetime1">
              <a:rPr lang="es-ES" noProof="0" smtClean="0"/>
              <a:t>08/09/2023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17B069-C176-49CE-B015-141C4094D82C}" type="datetime1">
              <a:rPr lang="es-ES" noProof="0" smtClean="0"/>
              <a:t>08/09/2023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5FED23-3BF1-4A68-B660-492C651EE795}" type="datetime1">
              <a:rPr lang="es-ES" noProof="0" smtClean="0"/>
              <a:t>08/09/2023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27429-2C82-4C57-B7CC-62FE9723E4EF}" type="datetime1">
              <a:rPr lang="es-ES" noProof="0" smtClean="0"/>
              <a:t>08/09/2023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49BD86-8774-44D6-B764-617249AD43F8}" type="datetime1">
              <a:rPr lang="es-ES" noProof="0" smtClean="0"/>
              <a:t>08/09/2023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B9C095-47B6-40E6-B8B1-485026BAA979}" type="datetime1">
              <a:rPr lang="es-ES" noProof="0" smtClean="0"/>
              <a:t>08/09/2023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90C87F-AA4E-4F2C-9C29-897EAC3BF71A}" type="datetime1">
              <a:rPr lang="es-ES" noProof="0" smtClean="0"/>
              <a:t>08/09/2023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398048-5A25-40D5-B468-A26206AE4AA8}" type="datetime1">
              <a:rPr lang="es-ES" noProof="0" smtClean="0"/>
              <a:t>08/09/2023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9645712-319F-4E90-BCEB-D987D92F516A}" type="datetime1">
              <a:rPr lang="es-ES" noProof="0" smtClean="0"/>
              <a:t>08/09/2023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D1FE31BA-0339-46EE-ACF7-DCEDA255DE2F}" type="datetime1">
              <a:rPr lang="es-ES" noProof="0" smtClean="0"/>
              <a:t>08/09/2023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6" name="Picture 5" descr="Rows of blue dots on dark blue surface">
            <a:extLst>
              <a:ext uri="{FF2B5EF4-FFF2-40B4-BE49-F238E27FC236}">
                <a16:creationId xmlns:a16="http://schemas.microsoft.com/office/drawing/2014/main" id="{372369EA-DE3D-5A02-6292-12BB6235F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73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DB46C1-23DA-3503-2771-C26D71DEA232}"/>
              </a:ext>
            </a:extLst>
          </p:cNvPr>
          <p:cNvSpPr/>
          <p:nvPr/>
        </p:nvSpPr>
        <p:spPr>
          <a:xfrm>
            <a:off x="7660972" y="1030730"/>
            <a:ext cx="3887561" cy="4599992"/>
          </a:xfrm>
          <a:prstGeom prst="rect">
            <a:avLst/>
          </a:prstGeom>
          <a:solidFill>
            <a:srgbClr val="242425"/>
          </a:solidFill>
          <a:ln>
            <a:solidFill>
              <a:srgbClr val="2424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6789" y="1263093"/>
            <a:ext cx="3635926" cy="3113121"/>
          </a:xfrm>
        </p:spPr>
        <p:txBody>
          <a:bodyPr rtlCol="0"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Frank-Wolfe method (and variants) applied to SVM</a:t>
            </a:r>
            <a:endParaRPr lang="es-ES" sz="4400" dirty="0">
              <a:solidFill>
                <a:schemeClr val="tx1"/>
              </a:solidFill>
            </a:endParaRP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1439" y="4608576"/>
            <a:ext cx="3635926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sz="1600" dirty="0"/>
              <a:t>Camilo Betancourt Nieto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779-D83A-A324-A32B-C8E4B7F6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3.1.1</a:t>
            </a:r>
            <a:r>
              <a:rPr lang="en-US" dirty="0"/>
              <a:t>	The Frank-Wolfe problem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78D49-6363-268F-8AF5-B47F3B3ACB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54854"/>
                <a:ext cx="10058400" cy="3760891"/>
              </a:xfrm>
            </p:spPr>
            <p:txBody>
              <a:bodyPr>
                <a:normAutofit fontScale="92500"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Can be written as</a:t>
                </a:r>
                <a:endParaRPr lang="es-ES" sz="14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1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∈ △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∇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sSup>
                            <m:sSupPr>
                              <m:ctrlPr>
                                <a:rPr lang="es-E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s-ES" sz="14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4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the optimal α∈ △ that solves the problem will be noted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acc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s-ES" sz="14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Since at each iteration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fixed Can be seen as a linear programming problem with the following form: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ES" sz="1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lang="es-E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es-ES" sz="14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 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s-E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≥</m:t>
                          </m:r>
                          <m:r>
                            <a:rPr lang="en-US" sz="1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mr>
                      <m:mr>
                        <m:e>
                          <m:sSup>
                            <m:sSupPr>
                              <m:ctrlPr>
                                <a:rPr lang="es-ES" sz="1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sz="1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s-ES" sz="1400" dirty="0"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4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 obtain the optimal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acc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 △</m:t>
                    </m:r>
                  </m:oMath>
                </a14:m>
                <a:r>
                  <a:rPr lang="en-US" sz="14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it suffices to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sSup>
                      <m:sSupPr>
                        <m:ctrlPr>
                          <a:rPr lang="es-E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1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14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14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that are vertices and then selecting the minimum (O(d)). </a:t>
                </a:r>
                <a:endParaRPr lang="es-ES" sz="14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78D49-6363-268F-8AF5-B47F3B3ACB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54854"/>
                <a:ext cx="10058400" cy="3760891"/>
              </a:xfrm>
              <a:blipFill>
                <a:blip r:embed="rId2"/>
                <a:stretch>
                  <a:fillRect l="-970" t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33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779-D83A-A324-A32B-C8E4B7F6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3.1.2</a:t>
            </a:r>
            <a:r>
              <a:rPr lang="en-US" dirty="0"/>
              <a:t>	The duality gap and the stopping condition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78D49-6363-268F-8AF5-B47F3B3ACB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54854"/>
                <a:ext cx="10058400" cy="3760891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s-E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r>
                  <a:rPr lang="es-E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can define</a:t>
                </a: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E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lang="es-E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s-E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s-ES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since</a:t>
                </a:r>
                <a:endParaRPr lang="es-ES" sz="18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d>
                        <m:dPr>
                          <m:ctrlP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algorithms can be stopped when the gap is small enough:</a:t>
                </a:r>
                <a:endParaRPr lang="en-US" sz="18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s-E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s-E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s-E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s-ES" sz="20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my implementation,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ε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was fixed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8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i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Maximum number of iterations was set to 50 000 and maximum time allowed was 300 seconds.</a:t>
                </a:r>
                <a:endParaRPr lang="es-ES" sz="1800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s-ES" sz="16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s-ES" sz="1300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78D49-6363-268F-8AF5-B47F3B3ACB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54854"/>
                <a:ext cx="10058400" cy="3760891"/>
              </a:xfrm>
              <a:blipFill>
                <a:blip r:embed="rId2"/>
                <a:stretch>
                  <a:fillRect l="-1212" t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56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779-D83A-A324-A32B-C8E4B7F6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3.2	</a:t>
            </a:r>
            <a:r>
              <a:rPr lang="en-US" dirty="0"/>
              <a:t>	THE FRANK-WOLFE IMPLEMENTATION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78D49-6363-268F-8AF5-B47F3B3ACB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54854"/>
                <a:ext cx="10058400" cy="3760891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1800" dirty="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this project’s notation,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8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s-ES" sz="18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18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corresponds</m:t>
                    </m:r>
                    <m:r>
                      <a:rPr lang="es-ES" sz="18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18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to</m:t>
                    </m:r>
                    <m:r>
                      <a:rPr lang="es-ES" sz="18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18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my</m:t>
                    </m:r>
                    <m:r>
                      <a:rPr lang="es-ES" sz="18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1800" dirty="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vector, while the picture’s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1800" dirty="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step-size, which I call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1800" dirty="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 marL="0" indent="0" algn="just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78D49-6363-268F-8AF5-B47F3B3ACB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54854"/>
                <a:ext cx="10058400" cy="3760891"/>
              </a:xfrm>
              <a:blipFill>
                <a:blip r:embed="rId2"/>
                <a:stretch>
                  <a:fillRect l="-1394" t="-810" r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9823658-E788-3AFA-1FAE-05B097BC4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07" y="3003796"/>
            <a:ext cx="6850974" cy="30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67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779-D83A-A324-A32B-C8E4B7F6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3.2	</a:t>
            </a:r>
            <a:r>
              <a:rPr lang="en-US" dirty="0"/>
              <a:t>	THE FRANK-WOLFE IMPLEMENTATION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78D49-6363-268F-8AF5-B47F3B3ACB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54854"/>
                <a:ext cx="10058400" cy="3760891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s-ES" sz="18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es-ES" sz="1800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was</a:t>
                </a:r>
                <a:r>
                  <a:rPr lang="es-ES" sz="18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800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implemented</a:t>
                </a:r>
                <a:r>
                  <a:rPr lang="es-ES" sz="18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in </a:t>
                </a:r>
                <a:r>
                  <a:rPr lang="es-ES" sz="1800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two</a:t>
                </a:r>
                <a:r>
                  <a:rPr lang="es-ES" sz="18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800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ways</a:t>
                </a:r>
                <a:r>
                  <a:rPr lang="en-US" sz="18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With a diminishing step-size: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s-ES" sz="18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s-ES" sz="1800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es-ES" sz="18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line-search using the Armijo Rule. The parameters used were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=0.5</m:t>
                    </m:r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s-E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while the starting step-size at each iteration was equal to the one that would be obtained with the diminishing step-size</a:t>
                </a:r>
                <a:endParaRPr lang="es-ES" sz="18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s-ES" sz="18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78D49-6363-268F-8AF5-B47F3B3ACB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54854"/>
                <a:ext cx="10058400" cy="3760891"/>
              </a:xfrm>
              <a:blipFill>
                <a:blip r:embed="rId2"/>
                <a:stretch>
                  <a:fillRect l="-1394" t="-810" r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570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779-D83A-A324-A32B-C8E4B7F6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3.3	</a:t>
            </a:r>
            <a:r>
              <a:rPr lang="en-US" dirty="0"/>
              <a:t>	THE AWAY-STEPS FRANK-WOLFE IMPLEMENTATION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78D49-6363-268F-8AF5-B47F3B3AC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54854"/>
            <a:ext cx="10058400" cy="376089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s-ES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EEB81-E59A-CFA0-4768-74AF4F250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527" y="2154854"/>
            <a:ext cx="6751905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23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779-D83A-A324-A32B-C8E4B7F6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3.3	</a:t>
            </a:r>
            <a:r>
              <a:rPr lang="en-US" dirty="0"/>
              <a:t>	THE AWAY-STEPS FRANK-WOLFE IMPLEMENTATION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78D49-6363-268F-8AF5-B47F3B3ACB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54854"/>
                <a:ext cx="10058400" cy="3760891"/>
              </a:xfrm>
            </p:spPr>
            <p:txBody>
              <a:bodyPr>
                <a:no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Need to solve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∇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sSup>
                                <m:sSupPr>
                                  <m:ctrlP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s-ES" sz="18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It is possible to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E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s-E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s-E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sup>
                        </m:sSub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nary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“the </a:t>
                </a:r>
                <a:r>
                  <a:rPr lang="en-US" sz="1800" i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active set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Because of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problem’s structure, the solution can be obtained by calculating the maximum component of the gradient among the non-zero coordinates of α.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Maximum feasible step-size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E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sSubSup>
                          <m:sSubSupPr>
                            <m:ctrlPr>
                              <a:rPr lang="es-E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s-ES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p>
                        </m:sSubSup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/(1−</m:t>
                    </m:r>
                    <m:sSub>
                      <m:sSubPr>
                        <m:ctrlPr>
                          <a:rPr lang="es-E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sSubSup>
                          <m:sSubSupPr>
                            <m:ctrlPr>
                              <a:rPr lang="es-E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s-ES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p>
                        </m:sSubSup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Line-search was performed with the Armijo Rule and the same parameters used before 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the starting step-size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s-E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s-ES" sz="18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78D49-6363-268F-8AF5-B47F3B3ACB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54854"/>
                <a:ext cx="10058400" cy="3760891"/>
              </a:xfrm>
              <a:blipFill>
                <a:blip r:embed="rId2"/>
                <a:stretch>
                  <a:fillRect l="-1273" t="-810" r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337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779-D83A-A324-A32B-C8E4B7F6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3.4</a:t>
            </a:r>
            <a:r>
              <a:rPr lang="en-US" dirty="0"/>
              <a:t>		THE PAIRWISE FRANK-WOLFE IMPLEMENTATION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78D49-6363-268F-8AF5-B47F3B3ACB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54854"/>
                <a:ext cx="10058400" cy="3760891"/>
              </a:xfrm>
            </p:spPr>
            <p:txBody>
              <a:bodyPr>
                <a:no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Like Away-steps Frank-Wolfe but:</a:t>
                </a:r>
                <a:endParaRPr lang="es-ES" sz="1800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s-ES" sz="1600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Direction</a:t>
                </a:r>
                <a:r>
                  <a:rPr lang="es-ES" sz="16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s-ES" sz="16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600" dirty="0" err="1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computed</a:t>
                </a:r>
                <a:r>
                  <a:rPr lang="es-ES" sz="16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s-E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𝐹𝑊</m:t>
                        </m:r>
                      </m:sup>
                    </m:sSubSup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s-E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sz="16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lvl="1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Maximum feasible step-size differs and is set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</m:acc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E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sSubSup>
                          <m:sSubSupPr>
                            <m:ctrlPr>
                              <a:rPr lang="es-E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sz="16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Line-search was also performed with the Armijo Rule and the same parameters as before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s-ES" sz="18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78D49-6363-268F-8AF5-B47F3B3ACB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54854"/>
                <a:ext cx="10058400" cy="3760891"/>
              </a:xfrm>
              <a:blipFill>
                <a:blip r:embed="rId2"/>
                <a:stretch>
                  <a:fillRect l="-1273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643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ABA6-97BD-0EBE-B3F8-D169A7A9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	Datasets</a:t>
            </a:r>
          </a:p>
        </p:txBody>
      </p:sp>
    </p:spTree>
    <p:extLst>
      <p:ext uri="{BB962C8B-B14F-4D97-AF65-F5344CB8AC3E}">
        <p14:creationId xmlns:p14="http://schemas.microsoft.com/office/powerpoint/2010/main" val="156173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779-D83A-A324-A32B-C8E4B7F6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4.</a:t>
            </a:r>
            <a:r>
              <a:rPr lang="en-US" dirty="0"/>
              <a:t>		DATASETS</a:t>
            </a:r>
            <a:endParaRPr lang="es-E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05C3F4-E2DC-7D1D-A2D8-516E2E62E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079" y="2049660"/>
            <a:ext cx="8748518" cy="137934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DFF66E-61EB-DF2C-A437-6DC646110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361" y="3876617"/>
            <a:ext cx="8733277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97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ABA6-97BD-0EBE-B3F8-D169A7A9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	RESULTS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42235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779-D83A-A324-A32B-C8E4B7F6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	</a:t>
            </a:r>
            <a:r>
              <a:rPr lang="es-ES" dirty="0" err="1"/>
              <a:t>Contents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78D49-6363-268F-8AF5-B47F3B3AC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800" i="1" dirty="0"/>
              <a:t>Contents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i="1" dirty="0"/>
              <a:t>Formalization of the problem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i="1" dirty="0"/>
              <a:t>Algorithms and implementation details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i="1" dirty="0"/>
              <a:t>Datasets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i="1" dirty="0"/>
              <a:t>Results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605839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779-D83A-A324-A32B-C8E4B7F6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5.1</a:t>
            </a:r>
            <a:r>
              <a:rPr lang="en-US" dirty="0"/>
              <a:t>		CLASSIFICATION RESULTS</a:t>
            </a:r>
            <a:endParaRPr lang="es-E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FD0133-8FA2-01D6-7B4B-8BC2D9EAE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39" y="2036021"/>
            <a:ext cx="5776461" cy="172226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1BC1C4-599A-1750-0988-5E10D91C4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750" y="2066503"/>
            <a:ext cx="5730737" cy="16917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E85628-EDC3-90AB-505A-128635706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070" y="4220555"/>
            <a:ext cx="5075360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08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779-D83A-A324-A32B-C8E4B7F6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5.2</a:t>
            </a:r>
            <a:r>
              <a:rPr lang="en-US" dirty="0"/>
              <a:t>		OPTIMIZATION RESULTS</a:t>
            </a:r>
            <a:endParaRPr lang="es-E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A8EF1BD-1E34-826B-55AE-E18FA88FC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753" y="2136774"/>
            <a:ext cx="7984494" cy="4168775"/>
          </a:xfrm>
        </p:spPr>
      </p:pic>
    </p:spTree>
    <p:extLst>
      <p:ext uri="{BB962C8B-B14F-4D97-AF65-F5344CB8AC3E}">
        <p14:creationId xmlns:p14="http://schemas.microsoft.com/office/powerpoint/2010/main" val="1990595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779-D83A-A324-A32B-C8E4B7F6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5.2</a:t>
            </a:r>
            <a:r>
              <a:rPr lang="en-US" dirty="0"/>
              <a:t>		OPTIMIZATION RESULTS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EEF4BB-33DB-E59B-F49F-ED731C6C2B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All methods reached convergence (they obtained a </a:t>
                </a:r>
                <a:r>
                  <a:rPr lang="en-US" sz="1800" i="1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duality gap</a:t>
                </a:r>
                <a:r>
                  <a:rPr lang="en-US" sz="18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18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Pairwise Frank-Wolfe was the fastest one and the one that required the least amount of iterations.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With respect to the iterations, the Frank-Wolfe with diminishing step-size and the Pairwise Frank-Wolfe are the methods that show the smallest and the greatest reduction per iteration, respectively</a:t>
                </a:r>
                <a:r>
                  <a:rPr lang="en-US" sz="1800" dirty="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both cases (iterations and time) there is a steep reduction at the beginning and then the lines flatten and show a less dramatic reduction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EEF4BB-33DB-E59B-F49F-ED731C6C2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3" t="-972" r="-1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427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779-D83A-A324-A32B-C8E4B7F6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5.2</a:t>
            </a:r>
            <a:r>
              <a:rPr lang="en-US" dirty="0"/>
              <a:t>		OPTIMIZATION RESULTS</a:t>
            </a:r>
            <a:endParaRPr lang="es-E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7344F2-364D-A952-1F45-460F8E35B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073" y="2070099"/>
            <a:ext cx="7733853" cy="4225925"/>
          </a:xfrm>
        </p:spPr>
      </p:pic>
    </p:spTree>
    <p:extLst>
      <p:ext uri="{BB962C8B-B14F-4D97-AF65-F5344CB8AC3E}">
        <p14:creationId xmlns:p14="http://schemas.microsoft.com/office/powerpoint/2010/main" val="1626517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779-D83A-A324-A32B-C8E4B7F6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5.2</a:t>
            </a:r>
            <a:r>
              <a:rPr lang="en-US" dirty="0"/>
              <a:t>		OPTIMIZATION RESULTS</a:t>
            </a:r>
            <a:endParaRPr lang="es-E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EF4BB-33DB-E59B-F49F-ED731C6C2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iterations vs </a:t>
            </a:r>
            <a:r>
              <a:rPr lang="en-US" sz="1800" i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duality gap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plot shows a similar behavior as before, although the Pairwise Frank-Wolfe is not as efficient as in the previous case.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time vs </a:t>
            </a:r>
            <a:r>
              <a:rPr lang="en-US" sz="1800" i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duality gap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plot indicates that the original Frank-Wolfe (with both step-size approaches) stopped before the implemented variants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 though all methods reached convergence again, what stands out for the </a:t>
            </a:r>
            <a:r>
              <a:rPr lang="en-US" sz="1800" i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is that the Frank-Wolfe with Armijo Rule was surprisingly efficient.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direction obtained with the Pairwise Frank-Wolfe algorithm seems to result in better performance compared to the Away-steps Frank-Wolfe variant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12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779-D83A-A324-A32B-C8E4B7F6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5.2</a:t>
            </a:r>
            <a:r>
              <a:rPr lang="en-US" dirty="0"/>
              <a:t>		OPTIMIZATION RESULTS</a:t>
            </a:r>
            <a:endParaRPr lang="es-E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83E2E9-D15B-DB98-DCD0-FBA326532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525" y="2051050"/>
            <a:ext cx="8108950" cy="4164056"/>
          </a:xfrm>
        </p:spPr>
      </p:pic>
    </p:spTree>
    <p:extLst>
      <p:ext uri="{BB962C8B-B14F-4D97-AF65-F5344CB8AC3E}">
        <p14:creationId xmlns:p14="http://schemas.microsoft.com/office/powerpoint/2010/main" val="1848581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779-D83A-A324-A32B-C8E4B7F6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5.2</a:t>
            </a:r>
            <a:r>
              <a:rPr lang="en-US" dirty="0"/>
              <a:t>		OPTIMIZATION RESULTS</a:t>
            </a:r>
            <a:endParaRPr lang="es-E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EF4BB-33DB-E59B-F49F-ED731C6C2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both plots it is evident that the Frank-Wolfe with diminishing step-size is the least efficient method in terms of iterations and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Unlike the other methods, the Pairwise Frank-Wolfe shows a less </a:t>
            </a:r>
            <a:r>
              <a:rPr lang="en-US" sz="1800" i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bumpy 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optimization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 though none of the methods reached full convergence for the established time budget, the algorithms that resulted in </a:t>
            </a:r>
            <a:r>
              <a:rPr lang="en-US" sz="180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smallest duality gaps 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were the Frank-Wolfe with Armijo Rule and the Pairwise Frank-Wolfe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69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779-D83A-A324-A32B-C8E4B7F6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5.3</a:t>
            </a:r>
            <a:r>
              <a:rPr lang="en-US" dirty="0"/>
              <a:t>		General conclusions</a:t>
            </a:r>
            <a:endParaRPr lang="es-E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EF4BB-33DB-E59B-F49F-ED731C6C2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 the Armijo Rule approach, instead of using the diminishing step-size for the Frank-Wolfe results in a better performing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appears that in this experiment the Frank-Wolfe variants do improve the original method, as the theory suggests (given that the variants are designed to avoid the zig-zag effect of the original algorithm)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Pairwise Frank-Wolfe showed a more consistent performance than the Away-steps Frank-Wolfe in terms of iterations and time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6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ABA6-97BD-0EBE-B3F8-D169A7A9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FORMALIZATION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17146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779-D83A-A324-A32B-C8E4B7F6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	SOFT-MARGIN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78D49-6363-268F-8AF5-B47F3B3ACB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800" i="1" dirty="0"/>
                  <a:t>Tries to separate the data in two groups by means of a hyperplane that maximizes the distance from the decision boundary to the closest of the data points (the margin).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800" i="1" dirty="0"/>
                  <a:t>The soft-margin SVM variant allows some misclassification errors, although it attempts to minimize them.</a:t>
                </a:r>
                <a:endParaRPr lang="es-ES" sz="1800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̅"/>
                                  <m:ctrlP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   </m:t>
                          </m:r>
                        </m:fName>
                        <m:e>
                          <m:f>
                            <m:f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E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es-E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      </m:t>
                      </m:r>
                      <m:sSub>
                        <m:sSubPr>
                          <m:ctrlP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s-E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 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𝜌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∀ 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1…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s-ES" sz="28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78D49-6363-268F-8AF5-B47F3B3ACB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3" t="-810" r="-139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9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779-D83A-A324-A32B-C8E4B7F6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	</a:t>
            </a:r>
            <a:r>
              <a:rPr lang="en-US" dirty="0"/>
              <a:t>	THE DUAL FORMULATION FOR A SOFT-MARGIN SVM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78D49-6363-268F-8AF5-B47F3B3ACB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800" i="1" dirty="0"/>
                  <a:t>The Lagrangian of the previous formulation (with its n constraints) is useful to obtain the dual problem and can be written as 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box>
                        <m:box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∶=</m:t>
                          </m:r>
                        </m:e>
                      </m:box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s-ES" sz="3200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800" i="1" dirty="0"/>
                  <a:t>Seeking optimality conditions, the following dual problem is obtained: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ES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lim>
                        </m:limLow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</m:t>
                        </m:r>
                      </m:fName>
                      <m:e>
                        <m:sSup>
                          <m:sSupPr>
                            <m:ctrlPr>
                              <a:rPr lang="es-E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s-E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s-E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s-E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es-ES" sz="18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 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s-E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≥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mr>
                      <m:mr>
                        <m:e>
                          <m:sSup>
                            <m:sSupPr>
                              <m:ctrlP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s-ES" sz="18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s-ES" sz="3200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78D49-6363-268F-8AF5-B47F3B3ACB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3" t="-810" r="-139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79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779-D83A-A324-A32B-C8E4B7F6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	</a:t>
            </a:r>
            <a:r>
              <a:rPr lang="en-US" dirty="0"/>
              <a:t>	THE DUAL FORMULATION FOR A SOFT-MARGIN SVM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78D49-6363-268F-8AF5-B47F3B3ACB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800" i="1" dirty="0"/>
                  <a:t>The dual problem can be seen as an optimization problem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∈△</m:t>
                              </m:r>
                            </m:lim>
                          </m:limLow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</m:t>
                          </m:r>
                        </m:fName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es-ES" dirty="0"/>
              </a:p>
              <a:p>
                <a:pPr marL="0" indent="0" algn="just">
                  <a:buNone/>
                </a:pPr>
                <a:r>
                  <a:rPr lang="en-US" sz="1800" i="1" dirty="0"/>
                  <a:t>where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box>
                      <m:box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∶=</m:t>
                        </m:r>
                      </m:e>
                    </m:box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num>
                          <m:den>
                            <m:f>
                              <m:f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rad>
                              </m:den>
                            </m:f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" dirty="0"/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i="1" dirty="0"/>
                  <a:t>and:</a:t>
                </a: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△</m:t>
                      </m:r>
                      <m:box>
                        <m:boxPr>
                          <m:ctrlP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∶=</m:t>
                          </m:r>
                        </m:e>
                      </m:box>
                      <m:d>
                        <m:dPr>
                          <m:begChr m:val="{"/>
                          <m:endChr m:val="}"/>
                          <m:ctrlP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|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≥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, 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s-E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s-E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𝑐𝑜𝑛𝑣</m:t>
                      </m:r>
                      <m:d>
                        <m:dPr>
                          <m:ctrlP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E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,…,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s-ES" sz="18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s-ES" sz="18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s-ES" sz="3200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78D49-6363-268F-8AF5-B47F3B3ACB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81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95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779-D83A-A324-A32B-C8E4B7F6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2.3	</a:t>
            </a:r>
            <a:r>
              <a:rPr lang="en-US" dirty="0"/>
              <a:t>	OBJECTIVE FUNCTION AND GRADIENT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78D49-6363-268F-8AF5-B47F3B3ACB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800" i="1" dirty="0"/>
                  <a:t>Objective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s-ES" dirty="0"/>
              </a:p>
              <a:p>
                <a:pPr marL="0" indent="0" algn="just">
                  <a:buNone/>
                </a:pPr>
                <a:endParaRPr lang="es-ES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1800" i="1" dirty="0"/>
                  <a:t>Gradient: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s-E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s-ES" sz="18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800" i="1" dirty="0"/>
              </a:p>
              <a:p>
                <a:pPr marL="0" indent="0" algn="just">
                  <a:buNone/>
                </a:pPr>
                <a:endParaRPr lang="es-ES" sz="18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s-ES" sz="3200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78D49-6363-268F-8AF5-B47F3B3ACB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3" t="-81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90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ABA6-97BD-0EBE-B3F8-D169A7A9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	ALGORITHMS AND 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124252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7779-D83A-A324-A32B-C8E4B7F6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3.1	</a:t>
            </a:r>
            <a:r>
              <a:rPr lang="en-US" dirty="0"/>
              <a:t>	GENERAL CONSIDERATIONS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78D49-6363-268F-8AF5-B47F3B3ACB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54854"/>
                <a:ext cx="10058400" cy="3760891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000" dirty="0"/>
                  <a:t>All the implemented algorithms have things in common: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They used the same starting point: a vector of all-zeros, except for the first coordinate, which had a value of 1.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Frank-Wolfe problem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" sz="2000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duality gap and the stopping condition</a:t>
                </a:r>
                <a:endParaRPr lang="es-E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78D49-6363-268F-8AF5-B47F3B3ACB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54854"/>
                <a:ext cx="10058400" cy="3760891"/>
              </a:xfrm>
              <a:blipFill>
                <a:blip r:embed="rId2"/>
                <a:stretch>
                  <a:fillRect l="-1515" t="-648" r="-15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9971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08_TF22712842.potx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{B77E99D3-0942-4158-8A6D-5E62E2BBA471}tf22712842_win32</Template>
  <TotalTime>242</TotalTime>
  <Words>1099</Words>
  <Application>Microsoft Office PowerPoint</Application>
  <PresentationFormat>Widescreen</PresentationFormat>
  <Paragraphs>107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Bookman Old Style</vt:lpstr>
      <vt:lpstr>Calibri</vt:lpstr>
      <vt:lpstr>Cambria</vt:lpstr>
      <vt:lpstr>Cambria Math</vt:lpstr>
      <vt:lpstr>Franklin Gothic Book</vt:lpstr>
      <vt:lpstr>Personalizado</vt:lpstr>
      <vt:lpstr>Frank-Wolfe method (and variants) applied to SVM</vt:lpstr>
      <vt:lpstr>1. Contents</vt:lpstr>
      <vt:lpstr>2. FORMALIZATION OF THE PROBLEM</vt:lpstr>
      <vt:lpstr>2.1. SOFT-MARGIN SVM</vt:lpstr>
      <vt:lpstr>2.2  THE DUAL FORMULATION FOR A SOFT-MARGIN SVM</vt:lpstr>
      <vt:lpstr>2.2  THE DUAL FORMULATION FOR A SOFT-MARGIN SVM</vt:lpstr>
      <vt:lpstr>2.3  OBJECTIVE FUNCTION AND GRADIENT</vt:lpstr>
      <vt:lpstr>3. ALGORITHMS AND IMPLEMENTATION DETAILS</vt:lpstr>
      <vt:lpstr>3.1  GENERAL CONSIDERATIONS</vt:lpstr>
      <vt:lpstr>3.1.1 The Frank-Wolfe problem</vt:lpstr>
      <vt:lpstr>3.1.2 The duality gap and the stopping condition</vt:lpstr>
      <vt:lpstr>3.2  THE FRANK-WOLFE IMPLEMENTATION</vt:lpstr>
      <vt:lpstr>3.2  THE FRANK-WOLFE IMPLEMENTATION</vt:lpstr>
      <vt:lpstr>3.3  THE AWAY-STEPS FRANK-WOLFE IMPLEMENTATION</vt:lpstr>
      <vt:lpstr>3.3  THE AWAY-STEPS FRANK-WOLFE IMPLEMENTATION</vt:lpstr>
      <vt:lpstr>3.4  THE PAIRWISE FRANK-WOLFE IMPLEMENTATION</vt:lpstr>
      <vt:lpstr>4. Datasets</vt:lpstr>
      <vt:lpstr>4.  DATASETS</vt:lpstr>
      <vt:lpstr>5. RESULTS AND DISCUSSION</vt:lpstr>
      <vt:lpstr>5.1  CLASSIFICATION RESULTS</vt:lpstr>
      <vt:lpstr>5.2  OPTIMIZATION RESULTS</vt:lpstr>
      <vt:lpstr>5.2  OPTIMIZATION RESULTS</vt:lpstr>
      <vt:lpstr>5.2  OPTIMIZATION RESULTS</vt:lpstr>
      <vt:lpstr>5.2  OPTIMIZATION RESULTS</vt:lpstr>
      <vt:lpstr>5.2  OPTIMIZATION RESULTS</vt:lpstr>
      <vt:lpstr>5.2  OPTIMIZATION RESULTS</vt:lpstr>
      <vt:lpstr>5.3  General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Frank-Wolfe method (and variants) applied to SVM</dc:title>
  <dc:creator>Betancourt Nieto Camilo</dc:creator>
  <cp:lastModifiedBy>Betancourt Nieto Camilo</cp:lastModifiedBy>
  <cp:revision>18</cp:revision>
  <dcterms:created xsi:type="dcterms:W3CDTF">2023-09-07T16:12:41Z</dcterms:created>
  <dcterms:modified xsi:type="dcterms:W3CDTF">2023-09-08T11:30:11Z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