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1"/>
  </p:notesMasterIdLst>
  <p:sldIdLst>
    <p:sldId id="256" r:id="rId3"/>
    <p:sldId id="257" r:id="rId4"/>
    <p:sldId id="269" r:id="rId5"/>
    <p:sldId id="272" r:id="rId6"/>
    <p:sldId id="273" r:id="rId7"/>
    <p:sldId id="274" r:id="rId8"/>
    <p:sldId id="261" r:id="rId9"/>
    <p:sldId id="262" r:id="rId10"/>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milo Andres Cabrera Meneses" initials="CACM" lastIdx="1" clrIdx="0">
    <p:extLst>
      <p:ext uri="{19B8F6BF-5375-455C-9EA6-DF929625EA0E}">
        <p15:presenceInfo xmlns:p15="http://schemas.microsoft.com/office/powerpoint/2012/main" userId="Camilo Andres Cabrera Menes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67" autoAdjust="0"/>
  </p:normalViewPr>
  <p:slideViewPr>
    <p:cSldViewPr snapToGrid="0">
      <p:cViewPr>
        <p:scale>
          <a:sx n="75" d="100"/>
          <a:sy n="75" d="100"/>
        </p:scale>
        <p:origin x="50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s-CO" sz="4400" b="0" strike="noStrike" spc="-1">
                <a:latin typeface="Arial"/>
              </a:rPr>
              <a:t>Pulse para desplazar la diapositiva</a:t>
            </a:r>
          </a:p>
        </p:txBody>
      </p:sp>
      <p:sp>
        <p:nvSpPr>
          <p:cNvPr id="77" name="PlaceHolder 2"/>
          <p:cNvSpPr>
            <a:spLocks noGrp="1"/>
          </p:cNvSpPr>
          <p:nvPr>
            <p:ph type="body"/>
          </p:nvPr>
        </p:nvSpPr>
        <p:spPr>
          <a:xfrm>
            <a:off x="777240" y="4777560"/>
            <a:ext cx="6217560" cy="4525920"/>
          </a:xfrm>
          <a:prstGeom prst="rect">
            <a:avLst/>
          </a:prstGeom>
        </p:spPr>
        <p:txBody>
          <a:bodyPr lIns="0" tIns="0" rIns="0" bIns="0">
            <a:noAutofit/>
          </a:bodyPr>
          <a:lstStyle/>
          <a:p>
            <a:r>
              <a:rPr lang="es-CO" sz="2000" b="0" strike="noStrike" spc="-1">
                <a:latin typeface="Arial"/>
              </a:rPr>
              <a:t>Pulse para editar el formato de las notas</a:t>
            </a:r>
          </a:p>
        </p:txBody>
      </p:sp>
      <p:sp>
        <p:nvSpPr>
          <p:cNvPr id="78" name="PlaceHolder 3"/>
          <p:cNvSpPr>
            <a:spLocks noGrp="1"/>
          </p:cNvSpPr>
          <p:nvPr>
            <p:ph type="hdr"/>
          </p:nvPr>
        </p:nvSpPr>
        <p:spPr>
          <a:xfrm>
            <a:off x="0" y="0"/>
            <a:ext cx="3372840" cy="502560"/>
          </a:xfrm>
          <a:prstGeom prst="rect">
            <a:avLst/>
          </a:prstGeom>
        </p:spPr>
        <p:txBody>
          <a:bodyPr lIns="0" tIns="0" rIns="0" bIns="0">
            <a:noAutofit/>
          </a:bodyPr>
          <a:lstStyle/>
          <a:p>
            <a:r>
              <a:rPr lang="es-CO" sz="1400" b="0" strike="noStrike" spc="-1">
                <a:latin typeface="Times New Roman"/>
              </a:rPr>
              <a:t>&lt;cabecera&gt;</a:t>
            </a:r>
          </a:p>
        </p:txBody>
      </p:sp>
      <p:sp>
        <p:nvSpPr>
          <p:cNvPr id="7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s-CO" sz="1400" b="0" strike="noStrike" spc="-1">
                <a:latin typeface="Times New Roman"/>
              </a:rPr>
              <a:t>&lt;fecha/hora&gt;</a:t>
            </a:r>
          </a:p>
        </p:txBody>
      </p:sp>
      <p:sp>
        <p:nvSpPr>
          <p:cNvPr id="8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s-CO" sz="1400" b="0" strike="noStrike" spc="-1">
                <a:latin typeface="Times New Roman"/>
              </a:rPr>
              <a:t>&lt;pie de página&gt;</a:t>
            </a:r>
          </a:p>
        </p:txBody>
      </p:sp>
      <p:sp>
        <p:nvSpPr>
          <p:cNvPr id="8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5AA77BE0-BCF1-4B04-9E68-4BEEE8062871}" type="slidenum">
              <a:rPr lang="es-CO" sz="1400" b="0" strike="noStrike" spc="-1">
                <a:latin typeface="Times New Roman"/>
              </a:rPr>
              <a:t>‹#›</a:t>
            </a:fld>
            <a:endParaRPr lang="es-CO"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0013" y="763588"/>
            <a:ext cx="5030787" cy="3771900"/>
          </a:xfrm>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p:nvPr>
        </p:nvSpPr>
        <p:spPr/>
        <p:txBody>
          <a:bodyPr/>
          <a:lstStyle/>
          <a:p>
            <a:pPr algn="r"/>
            <a:fld id="{5AA77BE0-BCF1-4B04-9E68-4BEEE8062871}" type="slidenum">
              <a:rPr lang="es-CO" sz="1400" b="0" strike="noStrike" spc="-1" smtClean="0">
                <a:latin typeface="Times New Roman"/>
              </a:rPr>
              <a:t>2</a:t>
            </a:fld>
            <a:endParaRPr lang="es-CO" sz="1400" b="0" strike="noStrike" spc="-1">
              <a:latin typeface="Times New Roman"/>
            </a:endParaRPr>
          </a:p>
        </p:txBody>
      </p:sp>
    </p:spTree>
    <p:extLst>
      <p:ext uri="{BB962C8B-B14F-4D97-AF65-F5344CB8AC3E}">
        <p14:creationId xmlns:p14="http://schemas.microsoft.com/office/powerpoint/2010/main" val="363309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3</a:t>
            </a:fld>
            <a:endParaRPr lang="es-CO" sz="1400" b="0" strike="noStrike" spc="-1">
              <a:latin typeface="Times New Roman"/>
            </a:endParaRPr>
          </a:p>
        </p:txBody>
      </p:sp>
    </p:spTree>
    <p:extLst>
      <p:ext uri="{BB962C8B-B14F-4D97-AF65-F5344CB8AC3E}">
        <p14:creationId xmlns:p14="http://schemas.microsoft.com/office/powerpoint/2010/main" val="1367504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4</a:t>
            </a:fld>
            <a:endParaRPr lang="es-CO" sz="1400" b="0" strike="noStrike" spc="-1">
              <a:latin typeface="Times New Roman"/>
            </a:endParaRPr>
          </a:p>
        </p:txBody>
      </p:sp>
    </p:spTree>
    <p:extLst>
      <p:ext uri="{BB962C8B-B14F-4D97-AF65-F5344CB8AC3E}">
        <p14:creationId xmlns:p14="http://schemas.microsoft.com/office/powerpoint/2010/main" val="20648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5</a:t>
            </a:fld>
            <a:endParaRPr lang="es-CO" sz="1400" b="0" strike="noStrike" spc="-1">
              <a:latin typeface="Times New Roman"/>
            </a:endParaRPr>
          </a:p>
        </p:txBody>
      </p:sp>
    </p:spTree>
    <p:extLst>
      <p:ext uri="{BB962C8B-B14F-4D97-AF65-F5344CB8AC3E}">
        <p14:creationId xmlns:p14="http://schemas.microsoft.com/office/powerpoint/2010/main" val="81341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r>
              <a:rPr lang="es-MX" dirty="0"/>
              <a:t>Cualquier objeto que se mueva a través de un fluido experimenta arrastre: la fuerza neta en la dirección del flujo debido a la presión y las fuerzas de esfuerzo cortante en la superficie del objeto.</a:t>
            </a:r>
          </a:p>
          <a:p>
            <a:endParaRPr lang="es-MX" dirty="0"/>
          </a:p>
          <a:p>
            <a:r>
              <a:rPr lang="es-MX" dirty="0"/>
              <a:t>Una tubería expuesta a un fluido acelerado experimenta una fuerza proporcional a la aceleración, esta fuerza se denomina fuerza de inercia.</a:t>
            </a:r>
          </a:p>
          <a:p>
            <a:endParaRPr lang="es-MX" dirty="0"/>
          </a:p>
          <a:p>
            <a:r>
              <a:rPr lang="es-MX" dirty="0"/>
              <a:t>La fuerza de inercia tiene la forma funcional que se encuentra en la teoría del flujo potencial, mientras que la fuerza de arrastre tiene la forma que se encuentra para un cuerpo colocado en un flujo constante</a:t>
            </a:r>
            <a:endParaRPr lang="es-CO" dirty="0"/>
          </a:p>
        </p:txBody>
      </p:sp>
      <p:sp>
        <p:nvSpPr>
          <p:cNvPr id="4" name="Slide Number Placeholder 3"/>
          <p:cNvSpPr>
            <a:spLocks noGrp="1"/>
          </p:cNvSpPr>
          <p:nvPr>
            <p:ph type="sldNum"/>
          </p:nvPr>
        </p:nvSpPr>
        <p:spPr/>
        <p:txBody>
          <a:bodyPr/>
          <a:lstStyle/>
          <a:p>
            <a:pPr algn="r"/>
            <a:fld id="{5AA77BE0-BCF1-4B04-9E68-4BEEE8062871}" type="slidenum">
              <a:rPr lang="es-CO" sz="1400" b="0" strike="noStrike" spc="-1" smtClean="0">
                <a:latin typeface="Times New Roman"/>
              </a:rPr>
              <a:t>6</a:t>
            </a:fld>
            <a:endParaRPr lang="es-CO" sz="1400" b="0" strike="noStrike" spc="-1">
              <a:latin typeface="Times New Roman"/>
            </a:endParaRPr>
          </a:p>
        </p:txBody>
      </p:sp>
    </p:spTree>
    <p:extLst>
      <p:ext uri="{BB962C8B-B14F-4D97-AF65-F5344CB8AC3E}">
        <p14:creationId xmlns:p14="http://schemas.microsoft.com/office/powerpoint/2010/main" val="2627222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CO"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CO"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CO"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CO"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CO"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CO"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CO"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CO"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CO"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CO"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CO"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CO"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CO"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CO"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CO"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CO"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s-CO"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CO"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CO"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CO"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s-CO"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s-CO"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s-CO"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s-CO"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s-CO"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CO"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CO"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s-CO"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s-CO"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CO"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s-CO"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s-CO"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s-CO"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s-CO"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s-CO" sz="4400" b="0" strike="noStrike" spc="-1">
                <a:latin typeface="Arial"/>
              </a:rPr>
              <a:t>Pulse para editar el formato del texto de título</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CO"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CO" sz="2400" b="0" strike="noStrike" spc="-1">
                <a:latin typeface="Arial"/>
              </a:rPr>
              <a:t>Tercer nivel del esquema</a:t>
            </a:r>
          </a:p>
          <a:p>
            <a:pPr marL="1728000" lvl="3" indent="-216000">
              <a:spcBef>
                <a:spcPts val="567"/>
              </a:spcBef>
              <a:buClr>
                <a:srgbClr val="000000"/>
              </a:buClr>
              <a:buSzPct val="75000"/>
              <a:buFont typeface="Symbol" charset="2"/>
              <a:buChar char=""/>
            </a:pPr>
            <a:r>
              <a:rPr lang="es-CO" sz="2000" b="0" strike="noStrike" spc="-1">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8880" cy="1142280"/>
          </a:xfrm>
          <a:prstGeom prst="rect">
            <a:avLst/>
          </a:prstGeom>
        </p:spPr>
        <p:txBody>
          <a:bodyPr lIns="0" tIns="0" rIns="0" bIns="0" anchor="ctr">
            <a:noAutofit/>
          </a:bodyPr>
          <a:lstStyle/>
          <a:p>
            <a:r>
              <a:rPr lang="es-CO" sz="1800" b="0" strike="noStrike" spc="-1">
                <a:latin typeface="Arial"/>
              </a:rPr>
              <a:t>Pulse para editar el formato del texto de título</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CO"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CO"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CO" sz="2400" b="0" strike="noStrike" spc="-1">
                <a:latin typeface="Arial"/>
              </a:rPr>
              <a:t>Tercer nivel del esquema</a:t>
            </a:r>
          </a:p>
          <a:p>
            <a:pPr marL="1728000" lvl="3" indent="-216000">
              <a:spcBef>
                <a:spcPts val="567"/>
              </a:spcBef>
              <a:buClr>
                <a:srgbClr val="000000"/>
              </a:buClr>
              <a:buSzPct val="75000"/>
              <a:buFont typeface="Symbol" charset="2"/>
              <a:buChar char=""/>
            </a:pPr>
            <a:r>
              <a:rPr lang="es-CO" sz="2000" b="0" strike="noStrike" spc="-1">
                <a:latin typeface="Arial"/>
              </a:rPr>
              <a:t>Cuarto nivel del esquema</a:t>
            </a:r>
          </a:p>
          <a:p>
            <a:pPr marL="2160000" lvl="4" indent="-216000">
              <a:spcBef>
                <a:spcPts val="283"/>
              </a:spcBef>
              <a:buClr>
                <a:srgbClr val="000000"/>
              </a:buClr>
              <a:buSzPct val="45000"/>
              <a:buFont typeface="Wingdings" charset="2"/>
              <a:buChar char=""/>
            </a:pPr>
            <a:r>
              <a:rPr lang="es-CO" sz="2000" b="0" strike="noStrike" spc="-1">
                <a:latin typeface="Arial"/>
              </a:rPr>
              <a:t>Quinto nivel del esquema</a:t>
            </a:r>
          </a:p>
          <a:p>
            <a:pPr marL="2592000" lvl="5" indent="-216000">
              <a:spcBef>
                <a:spcPts val="283"/>
              </a:spcBef>
              <a:buClr>
                <a:srgbClr val="000000"/>
              </a:buClr>
              <a:buSzPct val="45000"/>
              <a:buFont typeface="Wingdings" charset="2"/>
              <a:buChar char=""/>
            </a:pPr>
            <a:r>
              <a:rPr lang="es-CO" sz="2000" b="0" strike="noStrike" spc="-1">
                <a:latin typeface="Arial"/>
              </a:rPr>
              <a:t>Sexto nivel del esquema</a:t>
            </a:r>
          </a:p>
          <a:p>
            <a:pPr marL="3024000" lvl="6" indent="-216000">
              <a:spcBef>
                <a:spcPts val="283"/>
              </a:spcBef>
              <a:buClr>
                <a:srgbClr val="000000"/>
              </a:buClr>
              <a:buSzPct val="45000"/>
              <a:buFont typeface="Wingdings" charset="2"/>
              <a:buChar char=""/>
            </a:pPr>
            <a:r>
              <a:rPr lang="es-CO"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2" name="CustomShape 1"/>
          <p:cNvSpPr/>
          <p:nvPr/>
        </p:nvSpPr>
        <p:spPr>
          <a:xfrm>
            <a:off x="1483200" y="1277426"/>
            <a:ext cx="6200640" cy="96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ES" sz="4000" b="0" strike="noStrike" spc="-1" dirty="0">
                <a:solidFill>
                  <a:srgbClr val="000000"/>
                </a:solidFill>
                <a:latin typeface="Arial"/>
              </a:rPr>
              <a:t>Definición del problema</a:t>
            </a:r>
            <a:endParaRPr lang="es-CO" sz="4000" b="0" strike="noStrike" spc="-1" dirty="0">
              <a:latin typeface="Arial"/>
            </a:endParaRPr>
          </a:p>
        </p:txBody>
      </p:sp>
      <p:sp>
        <p:nvSpPr>
          <p:cNvPr id="83" name="CustomShape 2"/>
          <p:cNvSpPr/>
          <p:nvPr/>
        </p:nvSpPr>
        <p:spPr>
          <a:xfrm>
            <a:off x="1678680" y="2390546"/>
            <a:ext cx="5809320" cy="360"/>
          </a:xfrm>
          <a:custGeom>
            <a:avLst/>
            <a:gdLst/>
            <a:ahLst/>
            <a:cxnLst/>
            <a:rect l="l" t="t" r="r" b="b"/>
            <a:pathLst>
              <a:path w="21600" h="21600">
                <a:moveTo>
                  <a:pt x="0" y="0"/>
                </a:moveTo>
                <a:lnTo>
                  <a:pt x="21600" y="21600"/>
                </a:lnTo>
              </a:path>
            </a:pathLst>
          </a:custGeom>
          <a:noFill/>
          <a:ln w="25560">
            <a:solidFill>
              <a:schemeClr val="dk1"/>
            </a:solidFill>
            <a:round/>
          </a:ln>
          <a:effectLst>
            <a:outerShdw blurRad="40000" dist="20160" dir="5400000" rotWithShape="0">
              <a:srgbClr val="000000">
                <a:alpha val="38000"/>
              </a:srgbClr>
            </a:outerShdw>
          </a:effectLst>
        </p:spPr>
        <p:style>
          <a:lnRef idx="0">
            <a:scrgbClr r="0" g="0" b="0"/>
          </a:lnRef>
          <a:fillRef idx="0">
            <a:scrgbClr r="0" g="0" b="0"/>
          </a:fillRef>
          <a:effectRef idx="0">
            <a:scrgbClr r="0" g="0" b="0"/>
          </a:effectRef>
          <a:fontRef idx="minor"/>
        </p:style>
      </p:sp>
      <p:sp>
        <p:nvSpPr>
          <p:cNvPr id="84" name="CustomShape 3"/>
          <p:cNvSpPr/>
          <p:nvPr/>
        </p:nvSpPr>
        <p:spPr>
          <a:xfrm>
            <a:off x="2666520" y="2442026"/>
            <a:ext cx="38106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s-ES" sz="1800" b="1" strike="noStrike" spc="-1">
                <a:solidFill>
                  <a:srgbClr val="7F7F7F"/>
                </a:solidFill>
                <a:latin typeface="Arial"/>
                <a:ea typeface="Arial"/>
              </a:rPr>
              <a:t> Camilo Andrés Cabrera Meneses </a:t>
            </a:r>
            <a:endParaRPr lang="es-CO" sz="1800" b="0" strike="noStrike" spc="-1">
              <a:latin typeface="Arial"/>
            </a:endParaRPr>
          </a:p>
        </p:txBody>
      </p:sp>
      <p:sp>
        <p:nvSpPr>
          <p:cNvPr id="85" name="CustomShape 4"/>
          <p:cNvSpPr/>
          <p:nvPr/>
        </p:nvSpPr>
        <p:spPr>
          <a:xfrm>
            <a:off x="1483200" y="4665960"/>
            <a:ext cx="6200640" cy="96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s-ES" sz="1400" b="0" strike="noStrike" spc="-1">
                <a:solidFill>
                  <a:srgbClr val="000000"/>
                </a:solidFill>
                <a:latin typeface="Arial"/>
                <a:ea typeface="Arial"/>
              </a:rPr>
              <a:t>Departamento De Geociencias Y Medio Ambiente</a:t>
            </a:r>
            <a:endParaRPr lang="es-CO" sz="1400" b="0" strike="noStrike" spc="-1">
              <a:latin typeface="Arial"/>
            </a:endParaRPr>
          </a:p>
          <a:p>
            <a:pPr algn="ctr">
              <a:lnSpc>
                <a:spcPct val="100000"/>
              </a:lnSpc>
            </a:pPr>
            <a:r>
              <a:rPr lang="es-ES" sz="1400" b="0" strike="noStrike" spc="-1">
                <a:solidFill>
                  <a:srgbClr val="000000"/>
                </a:solidFill>
                <a:latin typeface="Arial"/>
                <a:ea typeface="Arial"/>
              </a:rPr>
              <a:t>Facultad De Minas</a:t>
            </a:r>
            <a:endParaRPr lang="es-CO" sz="1400" b="0" strike="noStrike" spc="-1">
              <a:latin typeface="Arial"/>
            </a:endParaRPr>
          </a:p>
          <a:p>
            <a:pPr algn="ctr">
              <a:lnSpc>
                <a:spcPct val="100000"/>
              </a:lnSpc>
            </a:pPr>
            <a:r>
              <a:rPr lang="es-ES" sz="1400" b="0" strike="noStrike" spc="-1">
                <a:solidFill>
                  <a:srgbClr val="000000"/>
                </a:solidFill>
                <a:latin typeface="Arial"/>
                <a:ea typeface="Arial"/>
              </a:rPr>
              <a:t>Sede Medellín</a:t>
            </a:r>
            <a:endParaRPr lang="es-CO" sz="1400" b="0" strike="noStrike" spc="-1">
              <a:latin typeface="Arial"/>
            </a:endParaRPr>
          </a:p>
          <a:p>
            <a:pPr algn="ctr">
              <a:lnSpc>
                <a:spcPct val="100000"/>
              </a:lnSpc>
              <a:tabLst>
                <a:tab pos="0" algn="l"/>
              </a:tabLst>
            </a:pPr>
            <a:endParaRPr lang="es-CO" sz="1400" b="0" strike="noStrike" spc="-1">
              <a:latin typeface="Arial"/>
            </a:endParaRPr>
          </a:p>
        </p:txBody>
      </p:sp>
      <p:sp>
        <p:nvSpPr>
          <p:cNvPr id="7" name="CuadroTexto 6">
            <a:extLst>
              <a:ext uri="{FF2B5EF4-FFF2-40B4-BE49-F238E27FC236}">
                <a16:creationId xmlns:a16="http://schemas.microsoft.com/office/drawing/2014/main" id="{93C0841B-9050-4631-9EDD-7225EEFD0102}"/>
              </a:ext>
            </a:extLst>
          </p:cNvPr>
          <p:cNvSpPr txBox="1"/>
          <p:nvPr/>
        </p:nvSpPr>
        <p:spPr>
          <a:xfrm>
            <a:off x="2286000" y="3765623"/>
            <a:ext cx="4572000" cy="923330"/>
          </a:xfrm>
          <a:prstGeom prst="rect">
            <a:avLst/>
          </a:prstGeom>
          <a:noFill/>
        </p:spPr>
        <p:txBody>
          <a:bodyPr wrap="square">
            <a:spAutoFit/>
          </a:bodyPr>
          <a:lstStyle/>
          <a:p>
            <a:pPr algn="ctr" rtl="0">
              <a:spcBef>
                <a:spcPts val="0"/>
              </a:spcBef>
              <a:spcAft>
                <a:spcPts val="0"/>
              </a:spcAft>
            </a:pPr>
            <a:r>
              <a:rPr lang="es-CO" sz="1800" b="0" i="0" u="none" strike="noStrike" dirty="0">
                <a:solidFill>
                  <a:srgbClr val="172B7E"/>
                </a:solidFill>
                <a:effectLst/>
                <a:latin typeface="Arial" panose="020B0604020202020204" pitchFamily="34" charset="0"/>
              </a:rPr>
              <a:t>Asignatura: Inteligencia Artificial</a:t>
            </a:r>
            <a:endParaRPr lang="es-CO" b="0" dirty="0">
              <a:effectLst/>
            </a:endParaRPr>
          </a:p>
          <a:p>
            <a:br>
              <a:rPr lang="es-CO" dirty="0"/>
            </a:br>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457380" y="165984"/>
            <a:ext cx="8229240" cy="665514"/>
          </a:xfrm>
        </p:spPr>
        <p:txBody>
          <a:bodyPr/>
          <a:lstStyle/>
          <a:p>
            <a:pPr algn="ctr"/>
            <a:r>
              <a:rPr lang="es-CO" sz="2800" b="1" spc="-1" dirty="0">
                <a:solidFill>
                  <a:srgbClr val="172B7E"/>
                </a:solidFill>
                <a:latin typeface="Arial"/>
                <a:ea typeface="+mn-ea"/>
                <a:cs typeface="+mn-cs"/>
              </a:rPr>
              <a:t>Introducción</a:t>
            </a:r>
          </a:p>
        </p:txBody>
      </p:sp>
      <p:pic>
        <p:nvPicPr>
          <p:cNvPr id="5" name="Picture 4" descr="Diagram, engineering drawing&#10;&#10;Description automatically generated">
            <a:extLst>
              <a:ext uri="{FF2B5EF4-FFF2-40B4-BE49-F238E27FC236}">
                <a16:creationId xmlns:a16="http://schemas.microsoft.com/office/drawing/2014/main" id="{276209EC-DD3C-4F0C-A6DD-06BE62EC0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09" y="1659224"/>
            <a:ext cx="2907240" cy="1877828"/>
          </a:xfrm>
          <a:prstGeom prst="rect">
            <a:avLst/>
          </a:prstGeom>
        </p:spPr>
      </p:pic>
      <p:pic>
        <p:nvPicPr>
          <p:cNvPr id="9" name="Picture 8">
            <a:extLst>
              <a:ext uri="{FF2B5EF4-FFF2-40B4-BE49-F238E27FC236}">
                <a16:creationId xmlns:a16="http://schemas.microsoft.com/office/drawing/2014/main" id="{368B7A31-990E-4756-B9C9-5C43AAA16869}"/>
              </a:ext>
            </a:extLst>
          </p:cNvPr>
          <p:cNvPicPr>
            <a:picLocks noChangeAspect="1"/>
          </p:cNvPicPr>
          <p:nvPr/>
        </p:nvPicPr>
        <p:blipFill>
          <a:blip r:embed="rId4"/>
          <a:stretch>
            <a:fillRect/>
          </a:stretch>
        </p:blipFill>
        <p:spPr>
          <a:xfrm>
            <a:off x="464883" y="3551301"/>
            <a:ext cx="2454722" cy="1662051"/>
          </a:xfrm>
          <a:prstGeom prst="rect">
            <a:avLst/>
          </a:prstGeom>
        </p:spPr>
      </p:pic>
      <p:pic>
        <p:nvPicPr>
          <p:cNvPr id="13" name="Picture 12">
            <a:extLst>
              <a:ext uri="{FF2B5EF4-FFF2-40B4-BE49-F238E27FC236}">
                <a16:creationId xmlns:a16="http://schemas.microsoft.com/office/drawing/2014/main" id="{65C08552-5124-4380-809A-54315AE3F209}"/>
              </a:ext>
            </a:extLst>
          </p:cNvPr>
          <p:cNvPicPr>
            <a:picLocks noChangeAspect="1"/>
          </p:cNvPicPr>
          <p:nvPr/>
        </p:nvPicPr>
        <p:blipFill>
          <a:blip r:embed="rId5"/>
          <a:stretch>
            <a:fillRect/>
          </a:stretch>
        </p:blipFill>
        <p:spPr>
          <a:xfrm>
            <a:off x="1831670" y="5280433"/>
            <a:ext cx="1109816" cy="770706"/>
          </a:xfrm>
          <a:prstGeom prst="rect">
            <a:avLst/>
          </a:prstGeom>
        </p:spPr>
      </p:pic>
      <p:pic>
        <p:nvPicPr>
          <p:cNvPr id="15" name="Picture 14">
            <a:extLst>
              <a:ext uri="{FF2B5EF4-FFF2-40B4-BE49-F238E27FC236}">
                <a16:creationId xmlns:a16="http://schemas.microsoft.com/office/drawing/2014/main" id="{C433B8F4-5946-4FD7-9484-6A7F9095AACE}"/>
              </a:ext>
            </a:extLst>
          </p:cNvPr>
          <p:cNvPicPr>
            <a:picLocks noChangeAspect="1"/>
          </p:cNvPicPr>
          <p:nvPr/>
        </p:nvPicPr>
        <p:blipFill>
          <a:blip r:embed="rId6"/>
          <a:stretch>
            <a:fillRect/>
          </a:stretch>
        </p:blipFill>
        <p:spPr>
          <a:xfrm>
            <a:off x="383456" y="5253690"/>
            <a:ext cx="1404477" cy="887735"/>
          </a:xfrm>
          <a:prstGeom prst="rect">
            <a:avLst/>
          </a:prstGeom>
        </p:spPr>
      </p:pic>
      <p:pic>
        <p:nvPicPr>
          <p:cNvPr id="17" name="Picture 16">
            <a:extLst>
              <a:ext uri="{FF2B5EF4-FFF2-40B4-BE49-F238E27FC236}">
                <a16:creationId xmlns:a16="http://schemas.microsoft.com/office/drawing/2014/main" id="{5D7506BA-4660-40F4-ABAD-5E1F196B8D2A}"/>
              </a:ext>
            </a:extLst>
          </p:cNvPr>
          <p:cNvPicPr>
            <a:picLocks noChangeAspect="1"/>
          </p:cNvPicPr>
          <p:nvPr/>
        </p:nvPicPr>
        <p:blipFill>
          <a:blip r:embed="rId7"/>
          <a:stretch>
            <a:fillRect/>
          </a:stretch>
        </p:blipFill>
        <p:spPr>
          <a:xfrm>
            <a:off x="3784736" y="2062597"/>
            <a:ext cx="5137355" cy="2948909"/>
          </a:xfrm>
          <a:prstGeom prst="rect">
            <a:avLst/>
          </a:prstGeom>
        </p:spPr>
      </p:pic>
      <p:sp>
        <p:nvSpPr>
          <p:cNvPr id="18" name="Title 1">
            <a:extLst>
              <a:ext uri="{FF2B5EF4-FFF2-40B4-BE49-F238E27FC236}">
                <a16:creationId xmlns:a16="http://schemas.microsoft.com/office/drawing/2014/main" id="{989CAAE1-B8FA-4778-9B19-07CC2E066EEF}"/>
              </a:ext>
            </a:extLst>
          </p:cNvPr>
          <p:cNvSpPr txBox="1">
            <a:spLocks/>
          </p:cNvSpPr>
          <p:nvPr/>
        </p:nvSpPr>
        <p:spPr>
          <a:xfrm>
            <a:off x="276841" y="912604"/>
            <a:ext cx="2797377" cy="66551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1800" b="1" spc="-1" dirty="0">
                <a:solidFill>
                  <a:srgbClr val="172B7E"/>
                </a:solidFill>
                <a:latin typeface="Arial"/>
                <a:ea typeface="+mn-ea"/>
                <a:cs typeface="+mn-cs"/>
              </a:rPr>
              <a:t>Coeficientes de arrastre e inercia</a:t>
            </a:r>
          </a:p>
        </p:txBody>
      </p:sp>
      <p:sp>
        <p:nvSpPr>
          <p:cNvPr id="19" name="Title 1">
            <a:extLst>
              <a:ext uri="{FF2B5EF4-FFF2-40B4-BE49-F238E27FC236}">
                <a16:creationId xmlns:a16="http://schemas.microsoft.com/office/drawing/2014/main" id="{B72EC6BD-3D3A-401E-9F5B-87EB34471B52}"/>
              </a:ext>
            </a:extLst>
          </p:cNvPr>
          <p:cNvSpPr txBox="1">
            <a:spLocks/>
          </p:cNvSpPr>
          <p:nvPr/>
        </p:nvSpPr>
        <p:spPr>
          <a:xfrm>
            <a:off x="3908323" y="1333892"/>
            <a:ext cx="4958835" cy="66551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1800" b="1" spc="-1" dirty="0">
                <a:solidFill>
                  <a:srgbClr val="172B7E"/>
                </a:solidFill>
                <a:latin typeface="Arial"/>
                <a:ea typeface="+mn-ea"/>
                <a:cs typeface="+mn-cs"/>
              </a:rPr>
              <a:t>Estudios experimentales en laboratorio </a:t>
            </a:r>
          </a:p>
        </p:txBody>
      </p:sp>
    </p:spTree>
    <p:extLst>
      <p:ext uri="{BB962C8B-B14F-4D97-AF65-F5344CB8AC3E}">
        <p14:creationId xmlns:p14="http://schemas.microsoft.com/office/powerpoint/2010/main" val="260136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457380" y="165984"/>
            <a:ext cx="8229240" cy="665514"/>
          </a:xfrm>
        </p:spPr>
        <p:txBody>
          <a:bodyPr/>
          <a:lstStyle/>
          <a:p>
            <a:pPr algn="ctr"/>
            <a:r>
              <a:rPr lang="es-CO" sz="2800" b="1" spc="-1" dirty="0">
                <a:solidFill>
                  <a:srgbClr val="172B7E"/>
                </a:solidFill>
                <a:latin typeface="Arial"/>
                <a:ea typeface="+mn-ea"/>
                <a:cs typeface="+mn-cs"/>
              </a:rPr>
              <a:t>Motivación</a:t>
            </a:r>
          </a:p>
        </p:txBody>
      </p:sp>
      <p:sp>
        <p:nvSpPr>
          <p:cNvPr id="18" name="Title 1">
            <a:extLst>
              <a:ext uri="{FF2B5EF4-FFF2-40B4-BE49-F238E27FC236}">
                <a16:creationId xmlns:a16="http://schemas.microsoft.com/office/drawing/2014/main" id="{989CAAE1-B8FA-4778-9B19-07CC2E066EEF}"/>
              </a:ext>
            </a:extLst>
          </p:cNvPr>
          <p:cNvSpPr txBox="1">
            <a:spLocks/>
          </p:cNvSpPr>
          <p:nvPr/>
        </p:nvSpPr>
        <p:spPr>
          <a:xfrm>
            <a:off x="127664" y="793999"/>
            <a:ext cx="4295159" cy="66551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1800" b="1" spc="-1" dirty="0">
                <a:solidFill>
                  <a:srgbClr val="172B7E"/>
                </a:solidFill>
                <a:latin typeface="Arial"/>
                <a:ea typeface="+mn-ea"/>
                <a:cs typeface="+mn-cs"/>
              </a:rPr>
              <a:t>Modelos experimentales y numéricos </a:t>
            </a:r>
          </a:p>
        </p:txBody>
      </p:sp>
      <p:pic>
        <p:nvPicPr>
          <p:cNvPr id="6" name="Picture 5">
            <a:extLst>
              <a:ext uri="{FF2B5EF4-FFF2-40B4-BE49-F238E27FC236}">
                <a16:creationId xmlns:a16="http://schemas.microsoft.com/office/drawing/2014/main" id="{0928917E-D69B-4264-8436-39BABA03D87A}"/>
              </a:ext>
            </a:extLst>
          </p:cNvPr>
          <p:cNvPicPr>
            <a:picLocks noChangeAspect="1"/>
          </p:cNvPicPr>
          <p:nvPr/>
        </p:nvPicPr>
        <p:blipFill>
          <a:blip r:embed="rId3"/>
          <a:stretch>
            <a:fillRect/>
          </a:stretch>
        </p:blipFill>
        <p:spPr>
          <a:xfrm>
            <a:off x="127665" y="1510008"/>
            <a:ext cx="4295159" cy="1803831"/>
          </a:xfrm>
          <a:prstGeom prst="rect">
            <a:avLst/>
          </a:prstGeom>
        </p:spPr>
      </p:pic>
      <p:pic>
        <p:nvPicPr>
          <p:cNvPr id="8" name="Picture 7">
            <a:extLst>
              <a:ext uri="{FF2B5EF4-FFF2-40B4-BE49-F238E27FC236}">
                <a16:creationId xmlns:a16="http://schemas.microsoft.com/office/drawing/2014/main" id="{7211AFE8-F82D-42F7-8576-9430336EDA25}"/>
              </a:ext>
            </a:extLst>
          </p:cNvPr>
          <p:cNvPicPr>
            <a:picLocks noChangeAspect="1"/>
          </p:cNvPicPr>
          <p:nvPr/>
        </p:nvPicPr>
        <p:blipFill>
          <a:blip r:embed="rId4"/>
          <a:stretch>
            <a:fillRect/>
          </a:stretch>
        </p:blipFill>
        <p:spPr>
          <a:xfrm>
            <a:off x="557147" y="3364334"/>
            <a:ext cx="3436194" cy="2711023"/>
          </a:xfrm>
          <a:prstGeom prst="rect">
            <a:avLst/>
          </a:prstGeom>
        </p:spPr>
      </p:pic>
      <p:sp>
        <p:nvSpPr>
          <p:cNvPr id="10" name="Arrow: Notched Right 9">
            <a:extLst>
              <a:ext uri="{FF2B5EF4-FFF2-40B4-BE49-F238E27FC236}">
                <a16:creationId xmlns:a16="http://schemas.microsoft.com/office/drawing/2014/main" id="{B7281134-AFEF-45BA-92AD-90A78CFD325C}"/>
              </a:ext>
            </a:extLst>
          </p:cNvPr>
          <p:cNvSpPr/>
          <p:nvPr/>
        </p:nvSpPr>
        <p:spPr>
          <a:xfrm>
            <a:off x="4588446" y="3176292"/>
            <a:ext cx="516193" cy="3760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Title 1">
            <a:extLst>
              <a:ext uri="{FF2B5EF4-FFF2-40B4-BE49-F238E27FC236}">
                <a16:creationId xmlns:a16="http://schemas.microsoft.com/office/drawing/2014/main" id="{4859472C-9F5B-4DA9-B93B-60522CAA8B83}"/>
              </a:ext>
            </a:extLst>
          </p:cNvPr>
          <p:cNvSpPr txBox="1">
            <a:spLocks/>
          </p:cNvSpPr>
          <p:nvPr/>
        </p:nvSpPr>
        <p:spPr>
          <a:xfrm>
            <a:off x="5097262" y="1005624"/>
            <a:ext cx="4295159" cy="665514"/>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1800" b="1" spc="-1" dirty="0">
                <a:solidFill>
                  <a:srgbClr val="172B7E"/>
                </a:solidFill>
                <a:latin typeface="Arial"/>
                <a:ea typeface="+mn-ea"/>
                <a:cs typeface="+mn-cs"/>
              </a:rPr>
              <a:t>Modelos basados en datos</a:t>
            </a:r>
          </a:p>
        </p:txBody>
      </p:sp>
      <p:pic>
        <p:nvPicPr>
          <p:cNvPr id="14" name="Picture 13">
            <a:extLst>
              <a:ext uri="{FF2B5EF4-FFF2-40B4-BE49-F238E27FC236}">
                <a16:creationId xmlns:a16="http://schemas.microsoft.com/office/drawing/2014/main" id="{A1E33A7F-31D1-4C0D-A35A-DE6235E027CA}"/>
              </a:ext>
            </a:extLst>
          </p:cNvPr>
          <p:cNvPicPr>
            <a:picLocks noChangeAspect="1"/>
          </p:cNvPicPr>
          <p:nvPr/>
        </p:nvPicPr>
        <p:blipFill>
          <a:blip r:embed="rId5"/>
          <a:stretch>
            <a:fillRect/>
          </a:stretch>
        </p:blipFill>
        <p:spPr>
          <a:xfrm>
            <a:off x="5213068" y="1734653"/>
            <a:ext cx="3812948" cy="2321938"/>
          </a:xfrm>
          <a:prstGeom prst="rect">
            <a:avLst/>
          </a:prstGeom>
        </p:spPr>
      </p:pic>
      <p:sp>
        <p:nvSpPr>
          <p:cNvPr id="21" name="Title 1">
            <a:extLst>
              <a:ext uri="{FF2B5EF4-FFF2-40B4-BE49-F238E27FC236}">
                <a16:creationId xmlns:a16="http://schemas.microsoft.com/office/drawing/2014/main" id="{3BE1DCC0-3D50-466D-B6F0-7324E39F5C34}"/>
              </a:ext>
            </a:extLst>
          </p:cNvPr>
          <p:cNvSpPr txBox="1">
            <a:spLocks/>
          </p:cNvSpPr>
          <p:nvPr/>
        </p:nvSpPr>
        <p:spPr>
          <a:xfrm>
            <a:off x="5213068" y="4414095"/>
            <a:ext cx="3654091" cy="1732270"/>
          </a:xfrm>
          <a:prstGeom prst="rect">
            <a:avLst/>
          </a:prstGeom>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CO" sz="1600" b="1" spc="-1" dirty="0">
                <a:solidFill>
                  <a:schemeClr val="tx1">
                    <a:lumMod val="85000"/>
                    <a:lumOff val="15000"/>
                  </a:schemeClr>
                </a:solidFill>
                <a:latin typeface="Arial"/>
                <a:ea typeface="+mn-ea"/>
                <a:cs typeface="+mn-cs"/>
              </a:rPr>
              <a:t>Variables:</a:t>
            </a:r>
          </a:p>
          <a:p>
            <a:pPr marL="285750" indent="-285750" algn="just">
              <a:buFont typeface="Arial" panose="020B0604020202020204" pitchFamily="34" charset="0"/>
              <a:buChar char="•"/>
            </a:pPr>
            <a:r>
              <a:rPr lang="es-CO" sz="1600" spc="-1" dirty="0">
                <a:solidFill>
                  <a:schemeClr val="tx1">
                    <a:lumMod val="85000"/>
                    <a:lumOff val="15000"/>
                  </a:schemeClr>
                </a:solidFill>
                <a:latin typeface="Arial"/>
                <a:ea typeface="+mn-ea"/>
                <a:cs typeface="+mn-cs"/>
              </a:rPr>
              <a:t>Altura de ola</a:t>
            </a:r>
          </a:p>
          <a:p>
            <a:pPr marL="285750" indent="-285750" algn="just">
              <a:buFont typeface="Arial" panose="020B0604020202020204" pitchFamily="34" charset="0"/>
              <a:buChar char="•"/>
            </a:pPr>
            <a:r>
              <a:rPr lang="es-CO" sz="1600" spc="-1" dirty="0">
                <a:solidFill>
                  <a:schemeClr val="tx1">
                    <a:lumMod val="85000"/>
                    <a:lumOff val="15000"/>
                  </a:schemeClr>
                </a:solidFill>
                <a:latin typeface="Arial"/>
                <a:ea typeface="+mn-ea"/>
                <a:cs typeface="+mn-cs"/>
              </a:rPr>
              <a:t>Profundidad del agua</a:t>
            </a:r>
          </a:p>
          <a:p>
            <a:pPr marL="285750" indent="-285750" algn="just">
              <a:buFont typeface="Arial" panose="020B0604020202020204" pitchFamily="34" charset="0"/>
              <a:buChar char="•"/>
            </a:pPr>
            <a:r>
              <a:rPr lang="es-CO" sz="1600" spc="-1" dirty="0">
                <a:solidFill>
                  <a:schemeClr val="tx1">
                    <a:lumMod val="85000"/>
                    <a:lumOff val="15000"/>
                  </a:schemeClr>
                </a:solidFill>
                <a:latin typeface="Arial"/>
                <a:ea typeface="+mn-ea"/>
                <a:cs typeface="+mn-cs"/>
              </a:rPr>
              <a:t>Periodo de ola</a:t>
            </a:r>
          </a:p>
          <a:p>
            <a:pPr marL="285750" indent="-285750" algn="just">
              <a:buFont typeface="Arial" panose="020B0604020202020204" pitchFamily="34" charset="0"/>
              <a:buChar char="•"/>
            </a:pPr>
            <a:r>
              <a:rPr lang="es-CO" sz="1600" spc="-1" dirty="0">
                <a:solidFill>
                  <a:schemeClr val="tx1">
                    <a:lumMod val="85000"/>
                    <a:lumOff val="15000"/>
                  </a:schemeClr>
                </a:solidFill>
                <a:latin typeface="Arial"/>
                <a:ea typeface="+mn-ea"/>
                <a:cs typeface="+mn-cs"/>
              </a:rPr>
              <a:t>Área proyectada</a:t>
            </a:r>
          </a:p>
          <a:p>
            <a:pPr marL="285750" indent="-285750" algn="just">
              <a:buFont typeface="Arial" panose="020B0604020202020204" pitchFamily="34" charset="0"/>
              <a:buChar char="•"/>
            </a:pPr>
            <a:r>
              <a:rPr lang="es-CO" sz="1600" spc="-1" dirty="0">
                <a:solidFill>
                  <a:schemeClr val="tx1">
                    <a:lumMod val="85000"/>
                    <a:lumOff val="15000"/>
                  </a:schemeClr>
                </a:solidFill>
                <a:latin typeface="Arial"/>
                <a:ea typeface="+mn-ea"/>
                <a:cs typeface="+mn-cs"/>
              </a:rPr>
              <a:t>Volumen del objeto</a:t>
            </a:r>
          </a:p>
          <a:p>
            <a:pPr marL="285750" indent="-285750" algn="just">
              <a:buFont typeface="Arial" panose="020B0604020202020204" pitchFamily="34" charset="0"/>
              <a:buChar char="•"/>
            </a:pPr>
            <a:endParaRPr lang="es-CO" sz="1600" b="1" spc="-1" dirty="0">
              <a:solidFill>
                <a:schemeClr val="tx1">
                  <a:lumMod val="85000"/>
                  <a:lumOff val="15000"/>
                </a:schemeClr>
              </a:solidFill>
              <a:latin typeface="Arial"/>
              <a:ea typeface="+mn-ea"/>
              <a:cs typeface="+mn-cs"/>
            </a:endParaRPr>
          </a:p>
          <a:p>
            <a:pPr algn="just"/>
            <a:endParaRPr lang="es-CO" sz="1600" b="1" spc="-1" dirty="0">
              <a:solidFill>
                <a:schemeClr val="tx1">
                  <a:lumMod val="85000"/>
                  <a:lumOff val="15000"/>
                </a:schemeClr>
              </a:solidFill>
              <a:latin typeface="Arial"/>
              <a:ea typeface="+mn-ea"/>
              <a:cs typeface="+mn-cs"/>
            </a:endParaRPr>
          </a:p>
          <a:p>
            <a:pPr algn="just"/>
            <a:endParaRPr lang="es-CO" sz="1600" b="1" spc="-1" dirty="0">
              <a:solidFill>
                <a:schemeClr val="tx1">
                  <a:lumMod val="85000"/>
                  <a:lumOff val="15000"/>
                </a:schemeClr>
              </a:solidFill>
              <a:latin typeface="Arial"/>
              <a:ea typeface="+mn-ea"/>
              <a:cs typeface="+mn-cs"/>
            </a:endParaRPr>
          </a:p>
        </p:txBody>
      </p:sp>
    </p:spTree>
    <p:extLst>
      <p:ext uri="{BB962C8B-B14F-4D97-AF65-F5344CB8AC3E}">
        <p14:creationId xmlns:p14="http://schemas.microsoft.com/office/powerpoint/2010/main" val="2903320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457380" y="165984"/>
            <a:ext cx="8229240" cy="665514"/>
          </a:xfrm>
        </p:spPr>
        <p:txBody>
          <a:bodyPr/>
          <a:lstStyle/>
          <a:p>
            <a:pPr algn="ctr"/>
            <a:r>
              <a:rPr lang="es-CO" sz="2800" b="1" spc="-1" dirty="0">
                <a:solidFill>
                  <a:srgbClr val="172B7E"/>
                </a:solidFill>
                <a:latin typeface="Arial"/>
                <a:ea typeface="+mn-ea"/>
                <a:cs typeface="+mn-cs"/>
              </a:rPr>
              <a:t>Datos</a:t>
            </a:r>
          </a:p>
        </p:txBody>
      </p:sp>
      <p:pic>
        <p:nvPicPr>
          <p:cNvPr id="4" name="Picture 3">
            <a:extLst>
              <a:ext uri="{FF2B5EF4-FFF2-40B4-BE49-F238E27FC236}">
                <a16:creationId xmlns:a16="http://schemas.microsoft.com/office/drawing/2014/main" id="{564FF79F-DCEE-49D3-A7CD-C0D22ABBBD9F}"/>
              </a:ext>
            </a:extLst>
          </p:cNvPr>
          <p:cNvPicPr>
            <a:picLocks noChangeAspect="1"/>
          </p:cNvPicPr>
          <p:nvPr/>
        </p:nvPicPr>
        <p:blipFill>
          <a:blip r:embed="rId3"/>
          <a:stretch>
            <a:fillRect/>
          </a:stretch>
        </p:blipFill>
        <p:spPr>
          <a:xfrm>
            <a:off x="1352550" y="831498"/>
            <a:ext cx="6438900" cy="2809875"/>
          </a:xfrm>
          <a:prstGeom prst="rect">
            <a:avLst/>
          </a:prstGeom>
        </p:spPr>
      </p:pic>
      <p:pic>
        <p:nvPicPr>
          <p:cNvPr id="11" name="Picture 10">
            <a:extLst>
              <a:ext uri="{FF2B5EF4-FFF2-40B4-BE49-F238E27FC236}">
                <a16:creationId xmlns:a16="http://schemas.microsoft.com/office/drawing/2014/main" id="{C1C847DA-BEF2-4548-A42B-C2F911D16FA6}"/>
              </a:ext>
            </a:extLst>
          </p:cNvPr>
          <p:cNvPicPr>
            <a:picLocks noChangeAspect="1"/>
          </p:cNvPicPr>
          <p:nvPr/>
        </p:nvPicPr>
        <p:blipFill>
          <a:blip r:embed="rId4"/>
          <a:stretch>
            <a:fillRect/>
          </a:stretch>
        </p:blipFill>
        <p:spPr>
          <a:xfrm>
            <a:off x="4276725" y="3805460"/>
            <a:ext cx="3133725" cy="2219325"/>
          </a:xfrm>
          <a:prstGeom prst="rect">
            <a:avLst/>
          </a:prstGeom>
        </p:spPr>
      </p:pic>
      <p:pic>
        <p:nvPicPr>
          <p:cNvPr id="13" name="Picture 12">
            <a:extLst>
              <a:ext uri="{FF2B5EF4-FFF2-40B4-BE49-F238E27FC236}">
                <a16:creationId xmlns:a16="http://schemas.microsoft.com/office/drawing/2014/main" id="{1EF73E46-EE83-41BF-BDE5-912948551A15}"/>
              </a:ext>
            </a:extLst>
          </p:cNvPr>
          <p:cNvPicPr>
            <a:picLocks noChangeAspect="1"/>
          </p:cNvPicPr>
          <p:nvPr/>
        </p:nvPicPr>
        <p:blipFill>
          <a:blip r:embed="rId5"/>
          <a:stretch>
            <a:fillRect/>
          </a:stretch>
        </p:blipFill>
        <p:spPr>
          <a:xfrm>
            <a:off x="2117815" y="3734632"/>
            <a:ext cx="2035085" cy="2364414"/>
          </a:xfrm>
          <a:prstGeom prst="rect">
            <a:avLst/>
          </a:prstGeom>
        </p:spPr>
      </p:pic>
    </p:spTree>
    <p:extLst>
      <p:ext uri="{BB962C8B-B14F-4D97-AF65-F5344CB8AC3E}">
        <p14:creationId xmlns:p14="http://schemas.microsoft.com/office/powerpoint/2010/main" val="3368990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6ED8-7A7F-48A2-8ABE-0C3416ED4500}"/>
              </a:ext>
            </a:extLst>
          </p:cNvPr>
          <p:cNvSpPr>
            <a:spLocks noGrp="1"/>
          </p:cNvSpPr>
          <p:nvPr>
            <p:ph type="title"/>
          </p:nvPr>
        </p:nvSpPr>
        <p:spPr>
          <a:xfrm>
            <a:off x="457380" y="165984"/>
            <a:ext cx="8229240" cy="665514"/>
          </a:xfrm>
        </p:spPr>
        <p:txBody>
          <a:bodyPr/>
          <a:lstStyle/>
          <a:p>
            <a:pPr algn="ctr"/>
            <a:r>
              <a:rPr lang="es-CO" sz="2800" b="1" spc="-1" dirty="0">
                <a:solidFill>
                  <a:srgbClr val="172B7E"/>
                </a:solidFill>
                <a:latin typeface="Arial"/>
                <a:ea typeface="+mn-ea"/>
                <a:cs typeface="+mn-cs"/>
              </a:rPr>
              <a:t>Datos</a:t>
            </a:r>
          </a:p>
        </p:txBody>
      </p:sp>
      <p:pic>
        <p:nvPicPr>
          <p:cNvPr id="5" name="Picture 4">
            <a:extLst>
              <a:ext uri="{FF2B5EF4-FFF2-40B4-BE49-F238E27FC236}">
                <a16:creationId xmlns:a16="http://schemas.microsoft.com/office/drawing/2014/main" id="{E5CAC33C-C473-4BD4-A963-F6CAE1A55896}"/>
              </a:ext>
            </a:extLst>
          </p:cNvPr>
          <p:cNvPicPr>
            <a:picLocks noChangeAspect="1"/>
          </p:cNvPicPr>
          <p:nvPr/>
        </p:nvPicPr>
        <p:blipFill>
          <a:blip r:embed="rId3"/>
          <a:stretch>
            <a:fillRect/>
          </a:stretch>
        </p:blipFill>
        <p:spPr>
          <a:xfrm>
            <a:off x="993925" y="3436496"/>
            <a:ext cx="6713700" cy="1008063"/>
          </a:xfrm>
          <a:prstGeom prst="rect">
            <a:avLst/>
          </a:prstGeom>
        </p:spPr>
      </p:pic>
      <p:pic>
        <p:nvPicPr>
          <p:cNvPr id="8" name="Picture 7">
            <a:extLst>
              <a:ext uri="{FF2B5EF4-FFF2-40B4-BE49-F238E27FC236}">
                <a16:creationId xmlns:a16="http://schemas.microsoft.com/office/drawing/2014/main" id="{AF9B0196-59E7-464B-8461-8ED65A7F63BB}"/>
              </a:ext>
            </a:extLst>
          </p:cNvPr>
          <p:cNvPicPr>
            <a:picLocks noChangeAspect="1"/>
          </p:cNvPicPr>
          <p:nvPr/>
        </p:nvPicPr>
        <p:blipFill>
          <a:blip r:embed="rId4"/>
          <a:stretch>
            <a:fillRect/>
          </a:stretch>
        </p:blipFill>
        <p:spPr>
          <a:xfrm>
            <a:off x="271154" y="831498"/>
            <a:ext cx="6448425" cy="2085975"/>
          </a:xfrm>
          <a:prstGeom prst="rect">
            <a:avLst/>
          </a:prstGeom>
        </p:spPr>
      </p:pic>
      <p:sp>
        <p:nvSpPr>
          <p:cNvPr id="6" name="TextBox 5">
            <a:extLst>
              <a:ext uri="{FF2B5EF4-FFF2-40B4-BE49-F238E27FC236}">
                <a16:creationId xmlns:a16="http://schemas.microsoft.com/office/drawing/2014/main" id="{0AC7A1A6-D054-4177-904B-FAE0615C2377}"/>
              </a:ext>
            </a:extLst>
          </p:cNvPr>
          <p:cNvSpPr txBox="1"/>
          <p:nvPr/>
        </p:nvSpPr>
        <p:spPr>
          <a:xfrm>
            <a:off x="6828503" y="966544"/>
            <a:ext cx="2044343" cy="2031325"/>
          </a:xfrm>
          <a:prstGeom prst="rect">
            <a:avLst/>
          </a:prstGeom>
          <a:noFill/>
        </p:spPr>
        <p:txBody>
          <a:bodyPr wrap="square" rtlCol="0">
            <a:spAutoFit/>
          </a:bodyPr>
          <a:lstStyle/>
          <a:p>
            <a:pPr algn="just"/>
            <a:r>
              <a:rPr lang="es-CO" sz="1400" dirty="0"/>
              <a:t>60 pruebas de laboratorio, la mitad corresponden a un coral individual y el resto al grupo de corales. 2 geometrías diferentes, 3 diferentes T, 3 diferentes Hs y 4 diferentes d. </a:t>
            </a:r>
          </a:p>
        </p:txBody>
      </p:sp>
      <p:sp>
        <p:nvSpPr>
          <p:cNvPr id="9" name="Oval 8">
            <a:extLst>
              <a:ext uri="{FF2B5EF4-FFF2-40B4-BE49-F238E27FC236}">
                <a16:creationId xmlns:a16="http://schemas.microsoft.com/office/drawing/2014/main" id="{18EEFDD2-B379-40C5-9243-215BDFB421A7}"/>
              </a:ext>
            </a:extLst>
          </p:cNvPr>
          <p:cNvSpPr/>
          <p:nvPr/>
        </p:nvSpPr>
        <p:spPr>
          <a:xfrm>
            <a:off x="2374491" y="3553492"/>
            <a:ext cx="325848" cy="280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Oval 9">
            <a:extLst>
              <a:ext uri="{FF2B5EF4-FFF2-40B4-BE49-F238E27FC236}">
                <a16:creationId xmlns:a16="http://schemas.microsoft.com/office/drawing/2014/main" id="{A6454C5E-833F-41A8-9FD7-5A4B10945D5C}"/>
              </a:ext>
            </a:extLst>
          </p:cNvPr>
          <p:cNvSpPr/>
          <p:nvPr/>
        </p:nvSpPr>
        <p:spPr>
          <a:xfrm>
            <a:off x="2850752" y="3548724"/>
            <a:ext cx="325848" cy="280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Oval 10">
            <a:extLst>
              <a:ext uri="{FF2B5EF4-FFF2-40B4-BE49-F238E27FC236}">
                <a16:creationId xmlns:a16="http://schemas.microsoft.com/office/drawing/2014/main" id="{383DFA2F-F261-4C99-93C8-0558F40BB377}"/>
              </a:ext>
            </a:extLst>
          </p:cNvPr>
          <p:cNvSpPr/>
          <p:nvPr/>
        </p:nvSpPr>
        <p:spPr>
          <a:xfrm>
            <a:off x="3841352" y="3545901"/>
            <a:ext cx="325848" cy="280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Oval 11">
            <a:extLst>
              <a:ext uri="{FF2B5EF4-FFF2-40B4-BE49-F238E27FC236}">
                <a16:creationId xmlns:a16="http://schemas.microsoft.com/office/drawing/2014/main" id="{852BAA9D-1C0F-493E-B954-0B7DD94A0C56}"/>
              </a:ext>
            </a:extLst>
          </p:cNvPr>
          <p:cNvSpPr/>
          <p:nvPr/>
        </p:nvSpPr>
        <p:spPr>
          <a:xfrm>
            <a:off x="4802927" y="3545900"/>
            <a:ext cx="325848" cy="280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Oval 12">
            <a:extLst>
              <a:ext uri="{FF2B5EF4-FFF2-40B4-BE49-F238E27FC236}">
                <a16:creationId xmlns:a16="http://schemas.microsoft.com/office/drawing/2014/main" id="{7AA58831-0E73-422A-820C-0226D3DA6E76}"/>
              </a:ext>
            </a:extLst>
          </p:cNvPr>
          <p:cNvSpPr/>
          <p:nvPr/>
        </p:nvSpPr>
        <p:spPr>
          <a:xfrm>
            <a:off x="5764502" y="3553492"/>
            <a:ext cx="325848" cy="280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Oval 13">
            <a:extLst>
              <a:ext uri="{FF2B5EF4-FFF2-40B4-BE49-F238E27FC236}">
                <a16:creationId xmlns:a16="http://schemas.microsoft.com/office/drawing/2014/main" id="{11D0D0B0-7E65-4210-ABC6-B2A8B15EFDD8}"/>
              </a:ext>
            </a:extLst>
          </p:cNvPr>
          <p:cNvSpPr/>
          <p:nvPr/>
        </p:nvSpPr>
        <p:spPr>
          <a:xfrm>
            <a:off x="6240763" y="3545899"/>
            <a:ext cx="325848" cy="280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Oval 14">
            <a:extLst>
              <a:ext uri="{FF2B5EF4-FFF2-40B4-BE49-F238E27FC236}">
                <a16:creationId xmlns:a16="http://schemas.microsoft.com/office/drawing/2014/main" id="{8681B9F5-7763-4D2E-BB10-99AE51BAE1A1}"/>
              </a:ext>
            </a:extLst>
          </p:cNvPr>
          <p:cNvSpPr/>
          <p:nvPr/>
        </p:nvSpPr>
        <p:spPr>
          <a:xfrm>
            <a:off x="6755102" y="3565406"/>
            <a:ext cx="325848" cy="280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Oval 15">
            <a:extLst>
              <a:ext uri="{FF2B5EF4-FFF2-40B4-BE49-F238E27FC236}">
                <a16:creationId xmlns:a16="http://schemas.microsoft.com/office/drawing/2014/main" id="{88C2890F-03BF-40DB-AA83-BDD8BB9FA06E}"/>
              </a:ext>
            </a:extLst>
          </p:cNvPr>
          <p:cNvSpPr/>
          <p:nvPr/>
        </p:nvSpPr>
        <p:spPr>
          <a:xfrm>
            <a:off x="7231363" y="3572999"/>
            <a:ext cx="325848" cy="280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a:extLst>
              <a:ext uri="{FF2B5EF4-FFF2-40B4-BE49-F238E27FC236}">
                <a16:creationId xmlns:a16="http://schemas.microsoft.com/office/drawing/2014/main" id="{C8394CCF-C297-4415-835C-D688F6C13AEE}"/>
              </a:ext>
            </a:extLst>
          </p:cNvPr>
          <p:cNvSpPr txBox="1"/>
          <p:nvPr/>
        </p:nvSpPr>
        <p:spPr>
          <a:xfrm>
            <a:off x="1867775" y="4594250"/>
            <a:ext cx="5136399" cy="954107"/>
          </a:xfrm>
          <a:prstGeom prst="rect">
            <a:avLst/>
          </a:prstGeom>
          <a:noFill/>
        </p:spPr>
        <p:txBody>
          <a:bodyPr wrap="square" rtlCol="0">
            <a:spAutoFit/>
          </a:bodyPr>
          <a:lstStyle/>
          <a:p>
            <a:pPr algn="just"/>
            <a:r>
              <a:rPr lang="es-CO" sz="1400" dirty="0"/>
              <a:t>24 simulaciones numéricas con diferentes valores de T con relación a los datos experimentales para la geometría del grupo de corales.  Profundidad igual a 24 cm para todos los casos</a:t>
            </a:r>
          </a:p>
        </p:txBody>
      </p:sp>
    </p:spTree>
    <p:extLst>
      <p:ext uri="{BB962C8B-B14F-4D97-AF65-F5344CB8AC3E}">
        <p14:creationId xmlns:p14="http://schemas.microsoft.com/office/powerpoint/2010/main" val="319738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508000" y="1175660"/>
            <a:ext cx="8331200" cy="464456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197730" indent="-171450">
              <a:lnSpc>
                <a:spcPct val="170000"/>
              </a:lnSpc>
              <a:spcBef>
                <a:spcPts val="641"/>
              </a:spcBef>
              <a:buFont typeface="Arial" panose="020B0604020202020204" pitchFamily="34" charset="0"/>
              <a:buChar char="•"/>
              <a:tabLst>
                <a:tab pos="0" algn="l"/>
              </a:tabLst>
            </a:pPr>
            <a:r>
              <a:rPr lang="en-US" sz="1200" b="0" i="0" dirty="0">
                <a:solidFill>
                  <a:srgbClr val="333333"/>
                </a:solidFill>
                <a:effectLst/>
              </a:rPr>
              <a:t>Deo, M. C., &amp; </a:t>
            </a:r>
            <a:r>
              <a:rPr lang="en-US" sz="1200" b="0" i="0" dirty="0" err="1">
                <a:solidFill>
                  <a:srgbClr val="333333"/>
                </a:solidFill>
                <a:effectLst/>
              </a:rPr>
              <a:t>Jagdale</a:t>
            </a:r>
            <a:r>
              <a:rPr lang="en-US" sz="1200" b="0" i="0" dirty="0">
                <a:solidFill>
                  <a:srgbClr val="333333"/>
                </a:solidFill>
                <a:effectLst/>
              </a:rPr>
              <a:t>, S. S. (2003). Prediction of breaking waves with neural networks. Ocean Engineering, 30(9), 1163–1178. https://doi.org/10.1016/S0029-8018(02)00086-0</a:t>
            </a:r>
          </a:p>
          <a:p>
            <a:pPr marL="197730" indent="-171450">
              <a:lnSpc>
                <a:spcPct val="170000"/>
              </a:lnSpc>
              <a:spcBef>
                <a:spcPts val="641"/>
              </a:spcBef>
              <a:buFont typeface="Arial" panose="020B0604020202020204" pitchFamily="34" charset="0"/>
              <a:buChar char="•"/>
              <a:tabLst>
                <a:tab pos="0" algn="l"/>
              </a:tabLst>
            </a:pPr>
            <a:r>
              <a:rPr lang="en-US" sz="1200" b="0" i="0" dirty="0" err="1">
                <a:solidFill>
                  <a:srgbClr val="333333"/>
                </a:solidFill>
                <a:effectLst/>
              </a:rPr>
              <a:t>Gijón</a:t>
            </a:r>
            <a:r>
              <a:rPr lang="en-US" sz="1200" b="0" i="0" dirty="0">
                <a:solidFill>
                  <a:srgbClr val="333333"/>
                </a:solidFill>
                <a:effectLst/>
              </a:rPr>
              <a:t> </a:t>
            </a:r>
            <a:r>
              <a:rPr lang="en-US" sz="1200" b="0" i="0" dirty="0" err="1">
                <a:solidFill>
                  <a:srgbClr val="333333"/>
                </a:solidFill>
                <a:effectLst/>
              </a:rPr>
              <a:t>Mancheño</a:t>
            </a:r>
            <a:r>
              <a:rPr lang="en-US" sz="1200" b="0" i="0" dirty="0">
                <a:solidFill>
                  <a:srgbClr val="333333"/>
                </a:solidFill>
                <a:effectLst/>
              </a:rPr>
              <a:t>, A., Jansen, W., </a:t>
            </a:r>
            <a:r>
              <a:rPr lang="en-US" sz="1200" b="0" i="0" dirty="0" err="1">
                <a:solidFill>
                  <a:srgbClr val="333333"/>
                </a:solidFill>
                <a:effectLst/>
              </a:rPr>
              <a:t>Uijttewaal</a:t>
            </a:r>
            <a:r>
              <a:rPr lang="en-US" sz="1200" b="0" i="0" dirty="0">
                <a:solidFill>
                  <a:srgbClr val="333333"/>
                </a:solidFill>
                <a:effectLst/>
              </a:rPr>
              <a:t>, W. S. J., </a:t>
            </a:r>
            <a:r>
              <a:rPr lang="en-US" sz="1200" b="0" i="0" dirty="0" err="1">
                <a:solidFill>
                  <a:srgbClr val="333333"/>
                </a:solidFill>
                <a:effectLst/>
              </a:rPr>
              <a:t>Reniers</a:t>
            </a:r>
            <a:r>
              <a:rPr lang="en-US" sz="1200" b="0" i="0" dirty="0">
                <a:solidFill>
                  <a:srgbClr val="333333"/>
                </a:solidFill>
                <a:effectLst/>
              </a:rPr>
              <a:t>, A. J. H. M., van </a:t>
            </a:r>
            <a:r>
              <a:rPr lang="en-US" sz="1200" b="0" i="0" dirty="0" err="1">
                <a:solidFill>
                  <a:srgbClr val="333333"/>
                </a:solidFill>
                <a:effectLst/>
              </a:rPr>
              <a:t>Rooijen</a:t>
            </a:r>
            <a:r>
              <a:rPr lang="en-US" sz="1200" b="0" i="0" dirty="0">
                <a:solidFill>
                  <a:srgbClr val="333333"/>
                </a:solidFill>
                <a:effectLst/>
              </a:rPr>
              <a:t>, A. A., Suzuki, T., </a:t>
            </a:r>
            <a:r>
              <a:rPr lang="en-US" sz="1200" b="0" i="0" dirty="0" err="1">
                <a:solidFill>
                  <a:srgbClr val="333333"/>
                </a:solidFill>
                <a:effectLst/>
              </a:rPr>
              <a:t>Etminan</a:t>
            </a:r>
            <a:r>
              <a:rPr lang="en-US" sz="1200" b="0" i="0" dirty="0">
                <a:solidFill>
                  <a:srgbClr val="333333"/>
                </a:solidFill>
                <a:effectLst/>
              </a:rPr>
              <a:t>, V., &amp; </a:t>
            </a:r>
            <a:r>
              <a:rPr lang="en-US" sz="1200" b="0" i="0" dirty="0" err="1">
                <a:solidFill>
                  <a:srgbClr val="333333"/>
                </a:solidFill>
                <a:effectLst/>
              </a:rPr>
              <a:t>Winterwerp</a:t>
            </a:r>
            <a:r>
              <a:rPr lang="en-US" sz="1200" b="0" i="0" dirty="0">
                <a:solidFill>
                  <a:srgbClr val="333333"/>
                </a:solidFill>
                <a:effectLst/>
              </a:rPr>
              <a:t>, J. C. (2021). Wave transmission and drag coefficients through dense cylinder arrays: Implications for designing structures for mangrove restoration. Ecological Engineering, 165(March). https://doi.org/10.1016/j.ecoleng.2021.106231</a:t>
            </a:r>
          </a:p>
          <a:p>
            <a:pPr marL="197730" indent="-171450">
              <a:lnSpc>
                <a:spcPct val="170000"/>
              </a:lnSpc>
              <a:spcBef>
                <a:spcPts val="641"/>
              </a:spcBef>
              <a:buFont typeface="Arial" panose="020B0604020202020204" pitchFamily="34" charset="0"/>
              <a:buChar char="•"/>
              <a:tabLst>
                <a:tab pos="0" algn="l"/>
              </a:tabLst>
            </a:pPr>
            <a:r>
              <a:rPr lang="en-US" sz="1200" b="0" i="0" dirty="0" err="1">
                <a:solidFill>
                  <a:srgbClr val="333333"/>
                </a:solidFill>
                <a:effectLst/>
              </a:rPr>
              <a:t>Kouvaras</a:t>
            </a:r>
            <a:r>
              <a:rPr lang="en-US" sz="1200" b="0" i="0" dirty="0">
                <a:solidFill>
                  <a:srgbClr val="333333"/>
                </a:solidFill>
                <a:effectLst/>
              </a:rPr>
              <a:t>, N., &amp; </a:t>
            </a:r>
            <a:r>
              <a:rPr lang="en-US" sz="1200" b="0" i="0" dirty="0" err="1">
                <a:solidFill>
                  <a:srgbClr val="333333"/>
                </a:solidFill>
                <a:effectLst/>
              </a:rPr>
              <a:t>Dhanak</a:t>
            </a:r>
            <a:r>
              <a:rPr lang="en-US" sz="1200" b="0" i="0" dirty="0">
                <a:solidFill>
                  <a:srgbClr val="333333"/>
                </a:solidFill>
                <a:effectLst/>
              </a:rPr>
              <a:t>, M. R. (2018). Machine learning based prediction of wave breaking over a fringing reef. Ocean Engineering, 147(September 2017), 181–194. https://doi.org/10.1016/j.oceaneng.2017.10.005</a:t>
            </a:r>
          </a:p>
          <a:p>
            <a:pPr marL="197730" indent="-171450">
              <a:lnSpc>
                <a:spcPct val="170000"/>
              </a:lnSpc>
              <a:spcBef>
                <a:spcPts val="641"/>
              </a:spcBef>
              <a:buFont typeface="Arial" panose="020B0604020202020204" pitchFamily="34" charset="0"/>
              <a:buChar char="•"/>
              <a:tabLst>
                <a:tab pos="0" algn="l"/>
              </a:tabLst>
            </a:pPr>
            <a:r>
              <a:rPr lang="en-US" sz="1200" b="0" i="0" dirty="0">
                <a:solidFill>
                  <a:srgbClr val="333333"/>
                </a:solidFill>
                <a:effectLst/>
              </a:rPr>
              <a:t>Osorio-Cano, J. D., Osorio, A. F., </a:t>
            </a:r>
            <a:r>
              <a:rPr lang="en-US" sz="1200" b="0" i="0" dirty="0" err="1">
                <a:solidFill>
                  <a:srgbClr val="333333"/>
                </a:solidFill>
                <a:effectLst/>
              </a:rPr>
              <a:t>Alcérreca</a:t>
            </a:r>
            <a:r>
              <a:rPr lang="en-US" sz="1200" b="0" i="0" dirty="0">
                <a:solidFill>
                  <a:srgbClr val="333333"/>
                </a:solidFill>
                <a:effectLst/>
              </a:rPr>
              <a:t>-Huerta, J. C., &amp; </a:t>
            </a:r>
            <a:r>
              <a:rPr lang="en-US" sz="1200" b="0" i="0" dirty="0" err="1">
                <a:solidFill>
                  <a:srgbClr val="333333"/>
                </a:solidFill>
                <a:effectLst/>
              </a:rPr>
              <a:t>Oumeraci</a:t>
            </a:r>
            <a:r>
              <a:rPr lang="en-US" sz="1200" b="0" i="0" dirty="0">
                <a:solidFill>
                  <a:srgbClr val="333333"/>
                </a:solidFill>
                <a:effectLst/>
              </a:rPr>
              <a:t>, H. (2019). Drag and inertia forces on a branched coral colony of Acropora </a:t>
            </a:r>
            <a:r>
              <a:rPr lang="en-US" sz="1200" b="0" i="0" dirty="0" err="1">
                <a:solidFill>
                  <a:srgbClr val="333333"/>
                </a:solidFill>
                <a:effectLst/>
              </a:rPr>
              <a:t>palmata</a:t>
            </a:r>
            <a:r>
              <a:rPr lang="en-US" sz="1200" b="0" i="0" dirty="0">
                <a:solidFill>
                  <a:srgbClr val="333333"/>
                </a:solidFill>
                <a:effectLst/>
              </a:rPr>
              <a:t>. Journal of Fluids and Structures, 88, 31–47. https://doi.org/10.1016/j.jfluidstructs.2019.04.001</a:t>
            </a:r>
          </a:p>
          <a:p>
            <a:pPr marL="197730" indent="-171450">
              <a:lnSpc>
                <a:spcPct val="170000"/>
              </a:lnSpc>
              <a:spcBef>
                <a:spcPts val="641"/>
              </a:spcBef>
              <a:buFont typeface="Arial" panose="020B0604020202020204" pitchFamily="34" charset="0"/>
              <a:buChar char="•"/>
              <a:tabLst>
                <a:tab pos="0" algn="l"/>
              </a:tabLst>
            </a:pPr>
            <a:endParaRPr lang="en-US" sz="1200" b="0" i="0" dirty="0">
              <a:solidFill>
                <a:srgbClr val="333333"/>
              </a:solidFill>
              <a:effectLst/>
            </a:endParaRPr>
          </a:p>
          <a:p>
            <a:pPr marL="197730" indent="-171450">
              <a:lnSpc>
                <a:spcPct val="170000"/>
              </a:lnSpc>
              <a:spcBef>
                <a:spcPts val="641"/>
              </a:spcBef>
              <a:buFont typeface="Arial" panose="020B0604020202020204" pitchFamily="34" charset="0"/>
              <a:buChar char="•"/>
              <a:tabLst>
                <a:tab pos="0" algn="l"/>
              </a:tabLst>
            </a:pPr>
            <a:endParaRPr lang="es-CO" sz="1200" dirty="0"/>
          </a:p>
          <a:p>
            <a:pPr marL="197730" indent="-171450">
              <a:lnSpc>
                <a:spcPct val="170000"/>
              </a:lnSpc>
              <a:spcBef>
                <a:spcPts val="641"/>
              </a:spcBef>
              <a:buFont typeface="Arial" panose="020B0604020202020204" pitchFamily="34" charset="0"/>
              <a:buChar char="•"/>
              <a:tabLst>
                <a:tab pos="0" algn="l"/>
              </a:tabLst>
            </a:pPr>
            <a:endParaRPr lang="es-CO" sz="1200" spc="-1" dirty="0">
              <a:solidFill>
                <a:srgbClr val="888888"/>
              </a:solidFill>
              <a:ea typeface="Calibri"/>
            </a:endParaRPr>
          </a:p>
          <a:p>
            <a:pPr marL="197730" indent="-171450">
              <a:lnSpc>
                <a:spcPct val="170000"/>
              </a:lnSpc>
              <a:spcBef>
                <a:spcPts val="641"/>
              </a:spcBef>
              <a:buFont typeface="Arial" panose="020B0604020202020204" pitchFamily="34" charset="0"/>
              <a:buChar char="•"/>
              <a:tabLst>
                <a:tab pos="0" algn="l"/>
              </a:tabLst>
            </a:pPr>
            <a:endParaRPr lang="es-CO" sz="1200" spc="-1" dirty="0">
              <a:solidFill>
                <a:srgbClr val="888888"/>
              </a:solidFill>
              <a:ea typeface="Calibri"/>
            </a:endParaRPr>
          </a:p>
          <a:p>
            <a:pPr marL="197730" indent="-171450">
              <a:lnSpc>
                <a:spcPct val="170000"/>
              </a:lnSpc>
              <a:spcBef>
                <a:spcPts val="641"/>
              </a:spcBef>
              <a:buFont typeface="Arial" panose="020B0604020202020204" pitchFamily="34" charset="0"/>
              <a:buChar char="•"/>
              <a:tabLst>
                <a:tab pos="0" algn="l"/>
              </a:tabLst>
            </a:pPr>
            <a:endParaRPr lang="es-CO" sz="1200" spc="-1" dirty="0">
              <a:solidFill>
                <a:srgbClr val="888888"/>
              </a:solidFill>
              <a:ea typeface="Calibri"/>
            </a:endParaRPr>
          </a:p>
          <a:p>
            <a:pPr marL="597780" indent="-571500">
              <a:lnSpc>
                <a:spcPct val="170000"/>
              </a:lnSpc>
              <a:spcBef>
                <a:spcPts val="641"/>
              </a:spcBef>
              <a:buFont typeface="Arial" panose="020B0604020202020204" pitchFamily="34" charset="0"/>
              <a:buChar char="•"/>
              <a:tabLst>
                <a:tab pos="0" algn="l"/>
              </a:tabLst>
            </a:pPr>
            <a:endParaRPr lang="es-CO" sz="3200" spc="-1" dirty="0">
              <a:solidFill>
                <a:srgbClr val="888888"/>
              </a:solidFill>
              <a:ea typeface="Calibri"/>
            </a:endParaRPr>
          </a:p>
          <a:p>
            <a:pPr marL="457200" indent="-430920">
              <a:lnSpc>
                <a:spcPct val="100000"/>
              </a:lnSpc>
              <a:spcBef>
                <a:spcPts val="641"/>
              </a:spcBef>
              <a:tabLst>
                <a:tab pos="0" algn="l"/>
              </a:tabLst>
            </a:pPr>
            <a:endParaRPr lang="es-CO" sz="3200" b="0" strike="noStrike" spc="-1" dirty="0">
              <a:solidFill>
                <a:srgbClr val="888888"/>
              </a:solidFill>
              <a:latin typeface="Calibri"/>
              <a:ea typeface="Calibri"/>
            </a:endParaRPr>
          </a:p>
          <a:p>
            <a:pPr marL="457200" indent="-430920">
              <a:lnSpc>
                <a:spcPct val="100000"/>
              </a:lnSpc>
              <a:spcBef>
                <a:spcPts val="641"/>
              </a:spcBef>
              <a:tabLst>
                <a:tab pos="0" algn="l"/>
              </a:tabLst>
            </a:pPr>
            <a:endParaRPr lang="es-CO" sz="3200" spc="-1" dirty="0">
              <a:solidFill>
                <a:srgbClr val="888888"/>
              </a:solidFill>
              <a:latin typeface="Calibri"/>
              <a:ea typeface="Calibri"/>
            </a:endParaRPr>
          </a:p>
        </p:txBody>
      </p:sp>
      <p:sp>
        <p:nvSpPr>
          <p:cNvPr id="3" name="CustomShape 1">
            <a:extLst>
              <a:ext uri="{FF2B5EF4-FFF2-40B4-BE49-F238E27FC236}">
                <a16:creationId xmlns:a16="http://schemas.microsoft.com/office/drawing/2014/main" id="{861351D7-7D32-4D7D-8CE2-4D0323F8848F}"/>
              </a:ext>
            </a:extLst>
          </p:cNvPr>
          <p:cNvSpPr/>
          <p:nvPr/>
        </p:nvSpPr>
        <p:spPr>
          <a:xfrm>
            <a:off x="265860" y="830256"/>
            <a:ext cx="8612280" cy="30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s-ES" b="1" spc="-1" dirty="0">
                <a:solidFill>
                  <a:srgbClr val="172B7E"/>
                </a:solidFill>
                <a:latin typeface="Arial"/>
              </a:rPr>
              <a:t>Referencias</a:t>
            </a:r>
            <a:endParaRPr lang="es-CO"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7" name="CustomShape 1"/>
          <p:cNvSpPr/>
          <p:nvPr/>
        </p:nvSpPr>
        <p:spPr>
          <a:xfrm>
            <a:off x="3514680" y="2920680"/>
            <a:ext cx="2092680" cy="48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80000"/>
              </a:lnSpc>
              <a:tabLst>
                <a:tab pos="0" algn="l"/>
              </a:tabLst>
            </a:pPr>
            <a:r>
              <a:rPr lang="es-ES" sz="3200" b="0" i="1" strike="noStrike" spc="-1">
                <a:solidFill>
                  <a:srgbClr val="E03A00"/>
                </a:solidFill>
                <a:latin typeface="Arial"/>
                <a:ea typeface="Arial"/>
              </a:rPr>
              <a:t>Gracias</a:t>
            </a:r>
            <a:endParaRPr lang="es-CO" sz="3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3368</TotalTime>
  <Words>768</Words>
  <Application>Microsoft Office PowerPoint</Application>
  <PresentationFormat>On-screen Show (4:3)</PresentationFormat>
  <Paragraphs>61</Paragraphs>
  <Slides>8</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Symbol</vt:lpstr>
      <vt:lpstr>Times New Roman</vt:lpstr>
      <vt:lpstr>Wingdings</vt:lpstr>
      <vt:lpstr>Office Theme</vt:lpstr>
      <vt:lpstr>Office Theme</vt:lpstr>
      <vt:lpstr>PowerPoint Presentation</vt:lpstr>
      <vt:lpstr>PowerPoint Presentation</vt:lpstr>
      <vt:lpstr>Introducción</vt:lpstr>
      <vt:lpstr>Motivación</vt:lpstr>
      <vt:lpstr>Datos</vt:lpstr>
      <vt:lpstr>Datos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Shayu Garnica</dc:creator>
  <dc:description/>
  <cp:lastModifiedBy>Camilo Andres Cabrera Meneses</cp:lastModifiedBy>
  <cp:revision>66</cp:revision>
  <dcterms:created xsi:type="dcterms:W3CDTF">2018-07-09T16:33:10Z</dcterms:created>
  <dcterms:modified xsi:type="dcterms:W3CDTF">2022-09-06T06:56:42Z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Presentación en pantalla (4:3)</vt:lpwstr>
  </property>
  <property fmtid="{D5CDD505-2E9C-101B-9397-08002B2CF9AE}" pid="9" name="ScaleCrop">
    <vt:bool>false</vt:bool>
  </property>
  <property fmtid="{D5CDD505-2E9C-101B-9397-08002B2CF9AE}" pid="10" name="ShareDoc">
    <vt:bool>false</vt:bool>
  </property>
  <property fmtid="{D5CDD505-2E9C-101B-9397-08002B2CF9AE}" pid="11" name="Slides">
    <vt:i4>7</vt:i4>
  </property>
</Properties>
</file>