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69" r:id="rId5"/>
    <p:sldId id="272" r:id="rId6"/>
    <p:sldId id="273" r:id="rId7"/>
    <p:sldId id="274" r:id="rId8"/>
    <p:sldId id="275" r:id="rId9"/>
    <p:sldId id="276" r:id="rId10"/>
    <p:sldId id="277" r:id="rId11"/>
    <p:sldId id="278" r:id="rId12"/>
    <p:sldId id="279" r:id="rId13"/>
    <p:sldId id="262" r:id="rId14"/>
    <p:sldId id="281" r:id="rId15"/>
    <p:sldId id="280" r:id="rId16"/>
    <p:sldId id="261"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ilo Andres Cabrera Meneses" initials="CACM" lastIdx="1" clrIdx="0">
    <p:extLst>
      <p:ext uri="{19B8F6BF-5375-455C-9EA6-DF929625EA0E}">
        <p15:presenceInfo xmlns:p15="http://schemas.microsoft.com/office/powerpoint/2012/main" userId="Camilo Andres Cabrera Menes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67" autoAdjust="0"/>
  </p:normalViewPr>
  <p:slideViewPr>
    <p:cSldViewPr snapToGrid="0">
      <p:cViewPr varScale="1">
        <p:scale>
          <a:sx n="65" d="100"/>
          <a:sy n="65" d="100"/>
        </p:scale>
        <p:origin x="9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533400" y="763588"/>
            <a:ext cx="6704013" cy="3771900"/>
          </a:xfrm>
          <a:prstGeom prst="rect">
            <a:avLst/>
          </a:prstGeom>
        </p:spPr>
        <p:txBody>
          <a:bodyPr lIns="0" tIns="0" rIns="0" bIns="0" anchor="ctr">
            <a:noAutofit/>
          </a:bodyPr>
          <a:lstStyle/>
          <a:p>
            <a:pPr algn="ctr"/>
            <a:r>
              <a:rPr lang="es-CO" sz="4400" b="0" strike="noStrike" spc="-1">
                <a:latin typeface="Arial"/>
              </a:rPr>
              <a:t>Pulse para desplazar la diapositiva</a:t>
            </a:r>
          </a:p>
        </p:txBody>
      </p:sp>
      <p:sp>
        <p:nvSpPr>
          <p:cNvPr id="77" name="PlaceHolder 2"/>
          <p:cNvSpPr>
            <a:spLocks noGrp="1"/>
          </p:cNvSpPr>
          <p:nvPr>
            <p:ph type="body"/>
          </p:nvPr>
        </p:nvSpPr>
        <p:spPr>
          <a:xfrm>
            <a:off x="777240" y="4777560"/>
            <a:ext cx="6217560" cy="4525920"/>
          </a:xfrm>
          <a:prstGeom prst="rect">
            <a:avLst/>
          </a:prstGeom>
        </p:spPr>
        <p:txBody>
          <a:bodyPr lIns="0" tIns="0" rIns="0" bIns="0">
            <a:noAutofit/>
          </a:bodyPr>
          <a:lstStyle/>
          <a:p>
            <a:r>
              <a:rPr lang="es-CO" sz="2000" b="0" strike="noStrike" spc="-1">
                <a:latin typeface="Arial"/>
              </a:rPr>
              <a:t>Pulse para editar el formato de las notas</a:t>
            </a:r>
          </a:p>
        </p:txBody>
      </p:sp>
      <p:sp>
        <p:nvSpPr>
          <p:cNvPr id="78" name="PlaceHolder 3"/>
          <p:cNvSpPr>
            <a:spLocks noGrp="1"/>
          </p:cNvSpPr>
          <p:nvPr>
            <p:ph type="hdr"/>
          </p:nvPr>
        </p:nvSpPr>
        <p:spPr>
          <a:xfrm>
            <a:off x="0" y="0"/>
            <a:ext cx="3372840" cy="502560"/>
          </a:xfrm>
          <a:prstGeom prst="rect">
            <a:avLst/>
          </a:prstGeom>
        </p:spPr>
        <p:txBody>
          <a:bodyPr lIns="0" tIns="0" rIns="0" bIns="0">
            <a:noAutofit/>
          </a:bodyPr>
          <a:lstStyle/>
          <a:p>
            <a:r>
              <a:rPr lang="es-CO" sz="1400" b="0" strike="noStrike" spc="-1">
                <a:latin typeface="Times New Roman"/>
              </a:rPr>
              <a:t>&lt;cabecera&gt;</a:t>
            </a:r>
          </a:p>
        </p:txBody>
      </p:sp>
      <p:sp>
        <p:nvSpPr>
          <p:cNvPr id="7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CO" sz="1400" b="0" strike="noStrike" spc="-1">
                <a:latin typeface="Times New Roman"/>
              </a:rPr>
              <a:t>&lt;fecha/hora&gt;</a:t>
            </a:r>
          </a:p>
        </p:txBody>
      </p:sp>
      <p:sp>
        <p:nvSpPr>
          <p:cNvPr id="8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CO" sz="1400" b="0" strike="noStrike" spc="-1">
                <a:latin typeface="Times New Roman"/>
              </a:rPr>
              <a:t>&lt;pie de página&gt;</a:t>
            </a:r>
          </a:p>
        </p:txBody>
      </p:sp>
      <p:sp>
        <p:nvSpPr>
          <p:cNvPr id="8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AA77BE0-BCF1-4B04-9E68-4BEEE8062871}" type="slidenum">
              <a:rPr lang="es-CO" sz="1400" b="0" strike="noStrike" spc="-1">
                <a:latin typeface="Times New Roman"/>
              </a:rPr>
              <a:t>‹#›</a:t>
            </a:fld>
            <a:endParaRPr lang="es-CO"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33400" y="763588"/>
            <a:ext cx="6704013" cy="37719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p:nvPr>
        </p:nvSpPr>
        <p:spPr/>
        <p:txBody>
          <a:bodyPr/>
          <a:lstStyle/>
          <a:p>
            <a:pPr algn="r"/>
            <a:fld id="{5AA77BE0-BCF1-4B04-9E68-4BEEE8062871}" type="slidenum">
              <a:rPr lang="es-CO" sz="1400" b="0" strike="noStrike" spc="-1" smtClean="0">
                <a:latin typeface="Times New Roman"/>
              </a:rPr>
              <a:t>2</a:t>
            </a:fld>
            <a:endParaRPr lang="es-CO" sz="1400" b="0" strike="noStrike" spc="-1">
              <a:latin typeface="Times New Roman"/>
            </a:endParaRPr>
          </a:p>
        </p:txBody>
      </p:sp>
    </p:spTree>
    <p:extLst>
      <p:ext uri="{BB962C8B-B14F-4D97-AF65-F5344CB8AC3E}">
        <p14:creationId xmlns:p14="http://schemas.microsoft.com/office/powerpoint/2010/main" val="363309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11</a:t>
            </a:fld>
            <a:endParaRPr lang="es-CO" sz="1400" b="0" strike="noStrike" spc="-1">
              <a:latin typeface="Times New Roman"/>
            </a:endParaRPr>
          </a:p>
        </p:txBody>
      </p:sp>
    </p:spTree>
    <p:extLst>
      <p:ext uri="{BB962C8B-B14F-4D97-AF65-F5344CB8AC3E}">
        <p14:creationId xmlns:p14="http://schemas.microsoft.com/office/powerpoint/2010/main" val="171607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13</a:t>
            </a:fld>
            <a:endParaRPr lang="es-CO" sz="1400" b="0" strike="noStrike" spc="-1">
              <a:latin typeface="Times New Roman"/>
            </a:endParaRPr>
          </a:p>
        </p:txBody>
      </p:sp>
    </p:spTree>
    <p:extLst>
      <p:ext uri="{BB962C8B-B14F-4D97-AF65-F5344CB8AC3E}">
        <p14:creationId xmlns:p14="http://schemas.microsoft.com/office/powerpoint/2010/main" val="46887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3</a:t>
            </a:fld>
            <a:endParaRPr lang="es-CO" sz="1400" b="0" strike="noStrike" spc="-1">
              <a:latin typeface="Times New Roman"/>
            </a:endParaRPr>
          </a:p>
        </p:txBody>
      </p:sp>
    </p:spTree>
    <p:extLst>
      <p:ext uri="{BB962C8B-B14F-4D97-AF65-F5344CB8AC3E}">
        <p14:creationId xmlns:p14="http://schemas.microsoft.com/office/powerpoint/2010/main" val="136750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4</a:t>
            </a:fld>
            <a:endParaRPr lang="es-CO" sz="1400" b="0" strike="noStrike" spc="-1">
              <a:latin typeface="Times New Roman"/>
            </a:endParaRPr>
          </a:p>
        </p:txBody>
      </p:sp>
    </p:spTree>
    <p:extLst>
      <p:ext uri="{BB962C8B-B14F-4D97-AF65-F5344CB8AC3E}">
        <p14:creationId xmlns:p14="http://schemas.microsoft.com/office/powerpoint/2010/main" val="20648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5</a:t>
            </a:fld>
            <a:endParaRPr lang="es-CO" sz="1400" b="0" strike="noStrike" spc="-1">
              <a:latin typeface="Times New Roman"/>
            </a:endParaRPr>
          </a:p>
        </p:txBody>
      </p:sp>
    </p:spTree>
    <p:extLst>
      <p:ext uri="{BB962C8B-B14F-4D97-AF65-F5344CB8AC3E}">
        <p14:creationId xmlns:p14="http://schemas.microsoft.com/office/powerpoint/2010/main" val="8134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6</a:t>
            </a:fld>
            <a:endParaRPr lang="es-CO" sz="1400" b="0" strike="noStrike" spc="-1">
              <a:latin typeface="Times New Roman"/>
            </a:endParaRPr>
          </a:p>
        </p:txBody>
      </p:sp>
    </p:spTree>
    <p:extLst>
      <p:ext uri="{BB962C8B-B14F-4D97-AF65-F5344CB8AC3E}">
        <p14:creationId xmlns:p14="http://schemas.microsoft.com/office/powerpoint/2010/main" val="422731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7</a:t>
            </a:fld>
            <a:endParaRPr lang="es-CO" sz="1400" b="0" strike="noStrike" spc="-1">
              <a:latin typeface="Times New Roman"/>
            </a:endParaRPr>
          </a:p>
        </p:txBody>
      </p:sp>
    </p:spTree>
    <p:extLst>
      <p:ext uri="{BB962C8B-B14F-4D97-AF65-F5344CB8AC3E}">
        <p14:creationId xmlns:p14="http://schemas.microsoft.com/office/powerpoint/2010/main" val="232308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8</a:t>
            </a:fld>
            <a:endParaRPr lang="es-CO" sz="1400" b="0" strike="noStrike" spc="-1">
              <a:latin typeface="Times New Roman"/>
            </a:endParaRPr>
          </a:p>
        </p:txBody>
      </p:sp>
    </p:spTree>
    <p:extLst>
      <p:ext uri="{BB962C8B-B14F-4D97-AF65-F5344CB8AC3E}">
        <p14:creationId xmlns:p14="http://schemas.microsoft.com/office/powerpoint/2010/main" val="44037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9</a:t>
            </a:fld>
            <a:endParaRPr lang="es-CO" sz="1400" b="0" strike="noStrike" spc="-1">
              <a:latin typeface="Times New Roman"/>
            </a:endParaRPr>
          </a:p>
        </p:txBody>
      </p:sp>
    </p:spTree>
    <p:extLst>
      <p:ext uri="{BB962C8B-B14F-4D97-AF65-F5344CB8AC3E}">
        <p14:creationId xmlns:p14="http://schemas.microsoft.com/office/powerpoint/2010/main" val="286641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10</a:t>
            </a:fld>
            <a:endParaRPr lang="es-CO" sz="1400" b="0" strike="noStrike" spc="-1">
              <a:latin typeface="Times New Roman"/>
            </a:endParaRPr>
          </a:p>
        </p:txBody>
      </p:sp>
    </p:spTree>
    <p:extLst>
      <p:ext uri="{BB962C8B-B14F-4D97-AF65-F5344CB8AC3E}">
        <p14:creationId xmlns:p14="http://schemas.microsoft.com/office/powerpoint/2010/main" val="383757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normAutofit/>
          </a:bodyPr>
          <a:lstStyle/>
          <a:p>
            <a:endParaRPr lang="es-CO" sz="3200" b="0" strike="noStrike" spc="-1">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s-CO" sz="3200" b="0" strike="noStrike" spc="-1">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s-CO" sz="3200" b="0" strike="noStrike" spc="-1">
              <a:latin typeface="Arial"/>
            </a:endParaRPr>
          </a:p>
        </p:txBody>
      </p:sp>
      <p:sp>
        <p:nvSpPr>
          <p:cNvPr id="29"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s-CO" sz="3200" b="0" strike="noStrike" spc="-1">
              <a:latin typeface="Arial"/>
            </a:endParaRPr>
          </a:p>
        </p:txBody>
      </p:sp>
      <p:sp>
        <p:nvSpPr>
          <p:cNvPr id="30" name="PlaceHolder 5"/>
          <p:cNvSpPr>
            <a:spLocks noGrp="1"/>
          </p:cNvSpPr>
          <p:nvPr>
            <p:ph type="body"/>
          </p:nvPr>
        </p:nvSpPr>
        <p:spPr>
          <a:xfrm>
            <a:off x="6232320" y="3682080"/>
            <a:ext cx="53544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32" name="PlaceHolder 2"/>
          <p:cNvSpPr>
            <a:spLocks noGrp="1"/>
          </p:cNvSpPr>
          <p:nvPr>
            <p:ph type="body"/>
          </p:nvPr>
        </p:nvSpPr>
        <p:spPr>
          <a:xfrm>
            <a:off x="609600" y="1604520"/>
            <a:ext cx="3532800" cy="1896840"/>
          </a:xfrm>
          <a:prstGeom prst="rect">
            <a:avLst/>
          </a:prstGeom>
        </p:spPr>
        <p:txBody>
          <a:bodyPr lIns="0" tIns="0" rIns="0" bIns="0">
            <a:normAutofit/>
          </a:bodyPr>
          <a:lstStyle/>
          <a:p>
            <a:endParaRPr lang="es-CO" sz="3200" b="0" strike="noStrike" spc="-1">
              <a:latin typeface="Arial"/>
            </a:endParaRPr>
          </a:p>
        </p:txBody>
      </p:sp>
      <p:sp>
        <p:nvSpPr>
          <p:cNvPr id="33" name="PlaceHolder 3"/>
          <p:cNvSpPr>
            <a:spLocks noGrp="1"/>
          </p:cNvSpPr>
          <p:nvPr>
            <p:ph type="body"/>
          </p:nvPr>
        </p:nvSpPr>
        <p:spPr>
          <a:xfrm>
            <a:off x="4319520" y="1604520"/>
            <a:ext cx="3532800" cy="1896840"/>
          </a:xfrm>
          <a:prstGeom prst="rect">
            <a:avLst/>
          </a:prstGeom>
        </p:spPr>
        <p:txBody>
          <a:bodyPr lIns="0" tIns="0" rIns="0" bIns="0">
            <a:normAutofit/>
          </a:bodyPr>
          <a:lstStyle/>
          <a:p>
            <a:endParaRPr lang="es-CO" sz="3200" b="0" strike="noStrike" spc="-1">
              <a:latin typeface="Arial"/>
            </a:endParaRPr>
          </a:p>
        </p:txBody>
      </p:sp>
      <p:sp>
        <p:nvSpPr>
          <p:cNvPr id="34" name="PlaceHolder 4"/>
          <p:cNvSpPr>
            <a:spLocks noGrp="1"/>
          </p:cNvSpPr>
          <p:nvPr>
            <p:ph type="body"/>
          </p:nvPr>
        </p:nvSpPr>
        <p:spPr>
          <a:xfrm>
            <a:off x="8029440" y="1604520"/>
            <a:ext cx="3532800" cy="1896840"/>
          </a:xfrm>
          <a:prstGeom prst="rect">
            <a:avLst/>
          </a:prstGeom>
        </p:spPr>
        <p:txBody>
          <a:bodyPr lIns="0" tIns="0" rIns="0" bIns="0">
            <a:normAutofit/>
          </a:bodyPr>
          <a:lstStyle/>
          <a:p>
            <a:endParaRPr lang="es-CO" sz="3200" b="0" strike="noStrike" spc="-1">
              <a:latin typeface="Arial"/>
            </a:endParaRPr>
          </a:p>
        </p:txBody>
      </p:sp>
      <p:sp>
        <p:nvSpPr>
          <p:cNvPr id="35" name="PlaceHolder 5"/>
          <p:cNvSpPr>
            <a:spLocks noGrp="1"/>
          </p:cNvSpPr>
          <p:nvPr>
            <p:ph type="body"/>
          </p:nvPr>
        </p:nvSpPr>
        <p:spPr>
          <a:xfrm>
            <a:off x="609600" y="3682080"/>
            <a:ext cx="3532800" cy="1896840"/>
          </a:xfrm>
          <a:prstGeom prst="rect">
            <a:avLst/>
          </a:prstGeom>
        </p:spPr>
        <p:txBody>
          <a:bodyPr lIns="0" tIns="0" rIns="0" bIns="0">
            <a:normAutofit/>
          </a:bodyPr>
          <a:lstStyle/>
          <a:p>
            <a:endParaRPr lang="es-CO" sz="3200" b="0" strike="noStrike" spc="-1">
              <a:latin typeface="Arial"/>
            </a:endParaRPr>
          </a:p>
        </p:txBody>
      </p:sp>
      <p:sp>
        <p:nvSpPr>
          <p:cNvPr id="36" name="PlaceHolder 6"/>
          <p:cNvSpPr>
            <a:spLocks noGrp="1"/>
          </p:cNvSpPr>
          <p:nvPr>
            <p:ph type="body"/>
          </p:nvPr>
        </p:nvSpPr>
        <p:spPr>
          <a:xfrm>
            <a:off x="4319520" y="3682080"/>
            <a:ext cx="3532800" cy="1896840"/>
          </a:xfrm>
          <a:prstGeom prst="rect">
            <a:avLst/>
          </a:prstGeom>
        </p:spPr>
        <p:txBody>
          <a:bodyPr lIns="0" tIns="0" rIns="0" bIns="0">
            <a:normAutofit/>
          </a:bodyPr>
          <a:lstStyle/>
          <a:p>
            <a:endParaRPr lang="es-CO" sz="3200" b="0" strike="noStrike" spc="-1">
              <a:latin typeface="Arial"/>
            </a:endParaRPr>
          </a:p>
        </p:txBody>
      </p:sp>
      <p:sp>
        <p:nvSpPr>
          <p:cNvPr id="37" name="PlaceHolder 7"/>
          <p:cNvSpPr>
            <a:spLocks noGrp="1"/>
          </p:cNvSpPr>
          <p:nvPr>
            <p:ph type="body"/>
          </p:nvPr>
        </p:nvSpPr>
        <p:spPr>
          <a:xfrm>
            <a:off x="8029440" y="3682080"/>
            <a:ext cx="3532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41" name="PlaceHolder 2"/>
          <p:cNvSpPr>
            <a:spLocks noGrp="1"/>
          </p:cNvSpPr>
          <p:nvPr>
            <p:ph type="subTitle"/>
          </p:nvPr>
        </p:nvSpPr>
        <p:spPr>
          <a:xfrm>
            <a:off x="609600" y="1604520"/>
            <a:ext cx="1097232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43" name="PlaceHolder 2"/>
          <p:cNvSpPr>
            <a:spLocks noGrp="1"/>
          </p:cNvSpPr>
          <p:nvPr>
            <p:ph type="body"/>
          </p:nvPr>
        </p:nvSpPr>
        <p:spPr>
          <a:xfrm>
            <a:off x="609600" y="1604520"/>
            <a:ext cx="1097232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45"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s-CO" sz="3200" b="0" strike="noStrike" spc="-1">
              <a:latin typeface="Arial"/>
            </a:endParaRPr>
          </a:p>
        </p:txBody>
      </p:sp>
      <p:sp>
        <p:nvSpPr>
          <p:cNvPr id="46"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600" y="273600"/>
            <a:ext cx="1097232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50"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s-CO" sz="3200" b="0" strike="noStrike" spc="-1">
              <a:latin typeface="Arial"/>
            </a:endParaRPr>
          </a:p>
        </p:txBody>
      </p:sp>
      <p:sp>
        <p:nvSpPr>
          <p:cNvPr id="51"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s-CO" sz="3200" b="0" strike="noStrike" spc="-1">
              <a:latin typeface="Arial"/>
            </a:endParaRPr>
          </a:p>
        </p:txBody>
      </p:sp>
      <p:sp>
        <p:nvSpPr>
          <p:cNvPr id="52"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54"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s-CO" sz="3200" b="0" strike="noStrike" spc="-1">
              <a:latin typeface="Arial"/>
            </a:endParaRPr>
          </a:p>
        </p:txBody>
      </p:sp>
      <p:sp>
        <p:nvSpPr>
          <p:cNvPr id="55"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s-CO" sz="3200" b="0" strike="noStrike" spc="-1">
              <a:latin typeface="Arial"/>
            </a:endParaRPr>
          </a:p>
        </p:txBody>
      </p:sp>
      <p:sp>
        <p:nvSpPr>
          <p:cNvPr id="56" name="PlaceHolder 4"/>
          <p:cNvSpPr>
            <a:spLocks noGrp="1"/>
          </p:cNvSpPr>
          <p:nvPr>
            <p:ph type="body"/>
          </p:nvPr>
        </p:nvSpPr>
        <p:spPr>
          <a:xfrm>
            <a:off x="6232320" y="3682080"/>
            <a:ext cx="53544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58"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s-CO" sz="3200" b="0" strike="noStrike" spc="-1">
              <a:latin typeface="Arial"/>
            </a:endParaRPr>
          </a:p>
        </p:txBody>
      </p:sp>
      <p:sp>
        <p:nvSpPr>
          <p:cNvPr id="59"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s-CO" sz="3200" b="0" strike="noStrike" spc="-1">
              <a:latin typeface="Arial"/>
            </a:endParaRPr>
          </a:p>
        </p:txBody>
      </p:sp>
      <p:sp>
        <p:nvSpPr>
          <p:cNvPr id="60" name="PlaceHolder 4"/>
          <p:cNvSpPr>
            <a:spLocks noGrp="1"/>
          </p:cNvSpPr>
          <p:nvPr>
            <p:ph type="body"/>
          </p:nvPr>
        </p:nvSpPr>
        <p:spPr>
          <a:xfrm>
            <a:off x="609600" y="3682080"/>
            <a:ext cx="1097232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62" name="PlaceHolder 2"/>
          <p:cNvSpPr>
            <a:spLocks noGrp="1"/>
          </p:cNvSpPr>
          <p:nvPr>
            <p:ph type="body"/>
          </p:nvPr>
        </p:nvSpPr>
        <p:spPr>
          <a:xfrm>
            <a:off x="609600" y="1604520"/>
            <a:ext cx="10972320" cy="1896840"/>
          </a:xfrm>
          <a:prstGeom prst="rect">
            <a:avLst/>
          </a:prstGeom>
        </p:spPr>
        <p:txBody>
          <a:bodyPr lIns="0" tIns="0" rIns="0" bIns="0">
            <a:normAutofit/>
          </a:bodyPr>
          <a:lstStyle/>
          <a:p>
            <a:endParaRPr lang="es-CO" sz="3200" b="0" strike="noStrike" spc="-1">
              <a:latin typeface="Arial"/>
            </a:endParaRPr>
          </a:p>
        </p:txBody>
      </p:sp>
      <p:sp>
        <p:nvSpPr>
          <p:cNvPr id="63" name="PlaceHolder 3"/>
          <p:cNvSpPr>
            <a:spLocks noGrp="1"/>
          </p:cNvSpPr>
          <p:nvPr>
            <p:ph type="body"/>
          </p:nvPr>
        </p:nvSpPr>
        <p:spPr>
          <a:xfrm>
            <a:off x="609600" y="3682080"/>
            <a:ext cx="1097232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65"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s-CO" sz="3200" b="0" strike="noStrike" spc="-1">
              <a:latin typeface="Arial"/>
            </a:endParaRPr>
          </a:p>
        </p:txBody>
      </p:sp>
      <p:sp>
        <p:nvSpPr>
          <p:cNvPr id="66"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s-CO" sz="3200" b="0" strike="noStrike" spc="-1">
              <a:latin typeface="Arial"/>
            </a:endParaRPr>
          </a:p>
        </p:txBody>
      </p:sp>
      <p:sp>
        <p:nvSpPr>
          <p:cNvPr id="67"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s-CO" sz="3200" b="0" strike="noStrike" spc="-1">
              <a:latin typeface="Arial"/>
            </a:endParaRPr>
          </a:p>
        </p:txBody>
      </p:sp>
      <p:sp>
        <p:nvSpPr>
          <p:cNvPr id="68" name="PlaceHolder 5"/>
          <p:cNvSpPr>
            <a:spLocks noGrp="1"/>
          </p:cNvSpPr>
          <p:nvPr>
            <p:ph type="body"/>
          </p:nvPr>
        </p:nvSpPr>
        <p:spPr>
          <a:xfrm>
            <a:off x="6232320" y="3682080"/>
            <a:ext cx="53544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70" name="PlaceHolder 2"/>
          <p:cNvSpPr>
            <a:spLocks noGrp="1"/>
          </p:cNvSpPr>
          <p:nvPr>
            <p:ph type="body"/>
          </p:nvPr>
        </p:nvSpPr>
        <p:spPr>
          <a:xfrm>
            <a:off x="609600" y="1604520"/>
            <a:ext cx="3532800" cy="1896840"/>
          </a:xfrm>
          <a:prstGeom prst="rect">
            <a:avLst/>
          </a:prstGeom>
        </p:spPr>
        <p:txBody>
          <a:bodyPr lIns="0" tIns="0" rIns="0" bIns="0">
            <a:normAutofit/>
          </a:bodyPr>
          <a:lstStyle/>
          <a:p>
            <a:endParaRPr lang="es-CO" sz="3200" b="0" strike="noStrike" spc="-1">
              <a:latin typeface="Arial"/>
            </a:endParaRPr>
          </a:p>
        </p:txBody>
      </p:sp>
      <p:sp>
        <p:nvSpPr>
          <p:cNvPr id="71" name="PlaceHolder 3"/>
          <p:cNvSpPr>
            <a:spLocks noGrp="1"/>
          </p:cNvSpPr>
          <p:nvPr>
            <p:ph type="body"/>
          </p:nvPr>
        </p:nvSpPr>
        <p:spPr>
          <a:xfrm>
            <a:off x="4319520" y="1604520"/>
            <a:ext cx="3532800" cy="1896840"/>
          </a:xfrm>
          <a:prstGeom prst="rect">
            <a:avLst/>
          </a:prstGeom>
        </p:spPr>
        <p:txBody>
          <a:bodyPr lIns="0" tIns="0" rIns="0" bIns="0">
            <a:normAutofit/>
          </a:bodyPr>
          <a:lstStyle/>
          <a:p>
            <a:endParaRPr lang="es-CO" sz="3200" b="0" strike="noStrike" spc="-1">
              <a:latin typeface="Arial"/>
            </a:endParaRPr>
          </a:p>
        </p:txBody>
      </p:sp>
      <p:sp>
        <p:nvSpPr>
          <p:cNvPr id="72" name="PlaceHolder 4"/>
          <p:cNvSpPr>
            <a:spLocks noGrp="1"/>
          </p:cNvSpPr>
          <p:nvPr>
            <p:ph type="body"/>
          </p:nvPr>
        </p:nvSpPr>
        <p:spPr>
          <a:xfrm>
            <a:off x="8029440" y="1604520"/>
            <a:ext cx="3532800" cy="1896840"/>
          </a:xfrm>
          <a:prstGeom prst="rect">
            <a:avLst/>
          </a:prstGeom>
        </p:spPr>
        <p:txBody>
          <a:bodyPr lIns="0" tIns="0" rIns="0" bIns="0">
            <a:normAutofit/>
          </a:bodyPr>
          <a:lstStyle/>
          <a:p>
            <a:endParaRPr lang="es-CO" sz="3200" b="0" strike="noStrike" spc="-1">
              <a:latin typeface="Arial"/>
            </a:endParaRPr>
          </a:p>
        </p:txBody>
      </p:sp>
      <p:sp>
        <p:nvSpPr>
          <p:cNvPr id="73" name="PlaceHolder 5"/>
          <p:cNvSpPr>
            <a:spLocks noGrp="1"/>
          </p:cNvSpPr>
          <p:nvPr>
            <p:ph type="body"/>
          </p:nvPr>
        </p:nvSpPr>
        <p:spPr>
          <a:xfrm>
            <a:off x="609600" y="3682080"/>
            <a:ext cx="3532800" cy="1896840"/>
          </a:xfrm>
          <a:prstGeom prst="rect">
            <a:avLst/>
          </a:prstGeom>
        </p:spPr>
        <p:txBody>
          <a:bodyPr lIns="0" tIns="0" rIns="0" bIns="0">
            <a:normAutofit/>
          </a:bodyPr>
          <a:lstStyle/>
          <a:p>
            <a:endParaRPr lang="es-CO" sz="3200" b="0" strike="noStrike" spc="-1">
              <a:latin typeface="Arial"/>
            </a:endParaRPr>
          </a:p>
        </p:txBody>
      </p:sp>
      <p:sp>
        <p:nvSpPr>
          <p:cNvPr id="74" name="PlaceHolder 6"/>
          <p:cNvSpPr>
            <a:spLocks noGrp="1"/>
          </p:cNvSpPr>
          <p:nvPr>
            <p:ph type="body"/>
          </p:nvPr>
        </p:nvSpPr>
        <p:spPr>
          <a:xfrm>
            <a:off x="4319520" y="3682080"/>
            <a:ext cx="3532800" cy="1896840"/>
          </a:xfrm>
          <a:prstGeom prst="rect">
            <a:avLst/>
          </a:prstGeom>
        </p:spPr>
        <p:txBody>
          <a:bodyPr lIns="0" tIns="0" rIns="0" bIns="0">
            <a:normAutofit/>
          </a:bodyPr>
          <a:lstStyle/>
          <a:p>
            <a:endParaRPr lang="es-CO" sz="3200" b="0" strike="noStrike" spc="-1">
              <a:latin typeface="Arial"/>
            </a:endParaRPr>
          </a:p>
        </p:txBody>
      </p:sp>
      <p:sp>
        <p:nvSpPr>
          <p:cNvPr id="75" name="PlaceHolder 7"/>
          <p:cNvSpPr>
            <a:spLocks noGrp="1"/>
          </p:cNvSpPr>
          <p:nvPr>
            <p:ph type="body"/>
          </p:nvPr>
        </p:nvSpPr>
        <p:spPr>
          <a:xfrm>
            <a:off x="8029440" y="3682080"/>
            <a:ext cx="3532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s-CO" sz="3200" b="0" strike="noStrike" spc="-1">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s-CO" sz="3200" b="0" strike="noStrike" spc="-1">
              <a:latin typeface="Arial"/>
            </a:endParaRPr>
          </a:p>
        </p:txBody>
      </p:sp>
      <p:sp>
        <p:nvSpPr>
          <p:cNvPr id="13"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s-CO" sz="3200" b="0" strike="noStrike" spc="-1">
              <a:latin typeface="Arial"/>
            </a:endParaRPr>
          </a:p>
        </p:txBody>
      </p:sp>
      <p:sp>
        <p:nvSpPr>
          <p:cNvPr id="14"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s-CO" sz="3200" b="0" strike="noStrike" spc="-1">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s-CO" sz="3200" b="0" strike="noStrike" spc="-1">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endParaRPr lang="es-CO" sz="4400" b="0" strike="noStrike" spc="-1">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s-CO" sz="3200" b="0" strike="noStrike" spc="-1">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s-CO" sz="3200" b="0" strike="noStrike" spc="-1">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noAutofit/>
          </a:bodyPr>
          <a:lstStyle/>
          <a:p>
            <a:pPr algn="ctr"/>
            <a:r>
              <a:rPr lang="es-CO" sz="4400" b="0" strike="noStrike" spc="-1">
                <a:latin typeface="Arial"/>
              </a:rPr>
              <a:t>Pulse para editar el formato del texto de título</a:t>
            </a:r>
          </a:p>
        </p:txBody>
      </p:sp>
      <p:sp>
        <p:nvSpPr>
          <p:cNvPr id="3" name="PlaceHolder 2"/>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600" y="274680"/>
            <a:ext cx="10971840" cy="1142280"/>
          </a:xfrm>
          <a:prstGeom prst="rect">
            <a:avLst/>
          </a:prstGeom>
        </p:spPr>
        <p:txBody>
          <a:bodyPr lIns="0" tIns="0" rIns="0" bIns="0" anchor="ctr">
            <a:noAutofit/>
          </a:bodyPr>
          <a:lstStyle/>
          <a:p>
            <a:r>
              <a:rPr lang="es-CO" sz="1800" b="0" strike="noStrike" spc="-1">
                <a:latin typeface="Arial"/>
              </a:rPr>
              <a:t>Pulse para editar el formato del texto de título</a:t>
            </a:r>
          </a:p>
        </p:txBody>
      </p:sp>
      <p:sp>
        <p:nvSpPr>
          <p:cNvPr id="39" name="PlaceHolder 2"/>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err="1">
                <a:solidFill>
                  <a:srgbClr val="172B7E"/>
                </a:solidFill>
                <a:latin typeface="Arial"/>
                <a:ea typeface="+mn-ea"/>
                <a:cs typeface="+mn-cs"/>
              </a:rPr>
              <a:t>Clustering</a:t>
            </a:r>
            <a:endParaRPr lang="es-CO" sz="2800" b="1" spc="-1" dirty="0">
              <a:solidFill>
                <a:srgbClr val="172B7E"/>
              </a:solidFill>
              <a:latin typeface="Arial"/>
              <a:ea typeface="+mn-ea"/>
              <a:cs typeface="+mn-cs"/>
            </a:endParaRPr>
          </a:p>
        </p:txBody>
      </p:sp>
      <p:pic>
        <p:nvPicPr>
          <p:cNvPr id="6146" name="Picture 2">
            <a:extLst>
              <a:ext uri="{FF2B5EF4-FFF2-40B4-BE49-F238E27FC236}">
                <a16:creationId xmlns:a16="http://schemas.microsoft.com/office/drawing/2014/main" id="{3DB90C6B-83A8-4B1C-921F-FF6DADD77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720" y="743009"/>
            <a:ext cx="3838682" cy="28998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B7AC88F-3122-4870-AF04-9A8A5B550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743008"/>
            <a:ext cx="4186111" cy="28998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18B7F05-FA15-4DC0-AF5B-8ACBF654BE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8703" y="3781127"/>
            <a:ext cx="3334595" cy="222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PCA</a:t>
            </a:r>
          </a:p>
        </p:txBody>
      </p:sp>
      <p:pic>
        <p:nvPicPr>
          <p:cNvPr id="7170" name="Picture 2">
            <a:extLst>
              <a:ext uri="{FF2B5EF4-FFF2-40B4-BE49-F238E27FC236}">
                <a16:creationId xmlns:a16="http://schemas.microsoft.com/office/drawing/2014/main" id="{5B9098F2-83A0-4F83-A569-DB4773B8A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552" y="608989"/>
            <a:ext cx="4651964" cy="228142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96F3B18-31C1-4E91-A912-6358316FA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806" y="3030793"/>
            <a:ext cx="5035422" cy="303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1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7" name="CustomShape 1"/>
          <p:cNvSpPr/>
          <p:nvPr/>
        </p:nvSpPr>
        <p:spPr>
          <a:xfrm>
            <a:off x="5038680" y="2920680"/>
            <a:ext cx="2092680" cy="48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0000"/>
              </a:lnSpc>
              <a:tabLst>
                <a:tab pos="0" algn="l"/>
              </a:tabLst>
            </a:pPr>
            <a:r>
              <a:rPr lang="es-ES" sz="3200" i="1" spc="-1">
                <a:solidFill>
                  <a:srgbClr val="E03A00"/>
                </a:solidFill>
                <a:latin typeface="Arial"/>
                <a:ea typeface="Arial"/>
              </a:rPr>
              <a:t>Gracias</a:t>
            </a:r>
            <a:endParaRPr lang="es-CO" sz="3200"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Regresión Lineal</a:t>
            </a:r>
          </a:p>
        </p:txBody>
      </p:sp>
      <p:pic>
        <p:nvPicPr>
          <p:cNvPr id="4" name="Picture 3" descr="Text&#10;&#10;Description automatically generated">
            <a:extLst>
              <a:ext uri="{FF2B5EF4-FFF2-40B4-BE49-F238E27FC236}">
                <a16:creationId xmlns:a16="http://schemas.microsoft.com/office/drawing/2014/main" id="{9FEB1A52-AD20-4096-A6A2-C658D2BF56EE}"/>
              </a:ext>
            </a:extLst>
          </p:cNvPr>
          <p:cNvPicPr>
            <a:picLocks noChangeAspect="1"/>
          </p:cNvPicPr>
          <p:nvPr/>
        </p:nvPicPr>
        <p:blipFill rotWithShape="1">
          <a:blip r:embed="rId3">
            <a:extLst>
              <a:ext uri="{28A0092B-C50C-407E-A947-70E740481C1C}">
                <a14:useLocalDpi xmlns:a14="http://schemas.microsoft.com/office/drawing/2010/main" val="0"/>
              </a:ext>
            </a:extLst>
          </a:blip>
          <a:srcRect r="51774"/>
          <a:stretch/>
        </p:blipFill>
        <p:spPr>
          <a:xfrm>
            <a:off x="1686232" y="1027253"/>
            <a:ext cx="4409768" cy="4803494"/>
          </a:xfrm>
          <a:prstGeom prst="rect">
            <a:avLst/>
          </a:prstGeom>
        </p:spPr>
      </p:pic>
      <p:sp>
        <p:nvSpPr>
          <p:cNvPr id="5" name="Rectangle 4">
            <a:extLst>
              <a:ext uri="{FF2B5EF4-FFF2-40B4-BE49-F238E27FC236}">
                <a16:creationId xmlns:a16="http://schemas.microsoft.com/office/drawing/2014/main" id="{116F6B04-037A-4DB5-9451-A58CCC7278C9}"/>
              </a:ext>
            </a:extLst>
          </p:cNvPr>
          <p:cNvSpPr/>
          <p:nvPr/>
        </p:nvSpPr>
        <p:spPr>
          <a:xfrm>
            <a:off x="1907457" y="5515897"/>
            <a:ext cx="4159045" cy="3148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Text&#10;&#10;Description automatically generated">
            <a:extLst>
              <a:ext uri="{FF2B5EF4-FFF2-40B4-BE49-F238E27FC236}">
                <a16:creationId xmlns:a16="http://schemas.microsoft.com/office/drawing/2014/main" id="{3D71E7B8-F484-4D34-B9BA-32B74DC00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890" y="1027254"/>
            <a:ext cx="4395374" cy="4606631"/>
          </a:xfrm>
          <a:prstGeom prst="rect">
            <a:avLst/>
          </a:prstGeom>
        </p:spPr>
      </p:pic>
    </p:spTree>
    <p:extLst>
      <p:ext uri="{BB962C8B-B14F-4D97-AF65-F5344CB8AC3E}">
        <p14:creationId xmlns:p14="http://schemas.microsoft.com/office/powerpoint/2010/main" val="51172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7" name="CustomShape 1"/>
          <p:cNvSpPr/>
          <p:nvPr/>
        </p:nvSpPr>
        <p:spPr>
          <a:xfrm>
            <a:off x="5038680" y="2920680"/>
            <a:ext cx="2092680" cy="48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0000"/>
              </a:lnSpc>
              <a:tabLst>
                <a:tab pos="0" algn="l"/>
              </a:tabLst>
            </a:pPr>
            <a:r>
              <a:rPr lang="es-ES" sz="3200" i="1" spc="-1">
                <a:solidFill>
                  <a:srgbClr val="E03A00"/>
                </a:solidFill>
                <a:latin typeface="Arial"/>
                <a:ea typeface="Arial"/>
              </a:rPr>
              <a:t>Gracias</a:t>
            </a:r>
            <a:endParaRPr lang="es-CO" sz="3200" spc="-1">
              <a:latin typeface="Arial"/>
            </a:endParaRPr>
          </a:p>
        </p:txBody>
      </p:sp>
    </p:spTree>
    <p:extLst>
      <p:ext uri="{BB962C8B-B14F-4D97-AF65-F5344CB8AC3E}">
        <p14:creationId xmlns:p14="http://schemas.microsoft.com/office/powerpoint/2010/main" val="46003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CustomShape 1"/>
          <p:cNvSpPr/>
          <p:nvPr/>
        </p:nvSpPr>
        <p:spPr>
          <a:xfrm>
            <a:off x="2032000" y="1175661"/>
            <a:ext cx="8331200" cy="46445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97730" indent="-171450">
              <a:lnSpc>
                <a:spcPct val="170000"/>
              </a:lnSpc>
              <a:spcBef>
                <a:spcPts val="641"/>
              </a:spcBef>
              <a:buFont typeface="Arial" panose="020B0604020202020204" pitchFamily="34" charset="0"/>
              <a:buChar char="•"/>
              <a:tabLst>
                <a:tab pos="0" algn="l"/>
              </a:tabLst>
            </a:pPr>
            <a:r>
              <a:rPr lang="en-US" sz="1200" dirty="0">
                <a:solidFill>
                  <a:srgbClr val="333333"/>
                </a:solidFill>
              </a:rPr>
              <a:t>Deo, M. C., &amp; </a:t>
            </a:r>
            <a:r>
              <a:rPr lang="en-US" sz="1200" dirty="0" err="1">
                <a:solidFill>
                  <a:srgbClr val="333333"/>
                </a:solidFill>
              </a:rPr>
              <a:t>Jagdale</a:t>
            </a:r>
            <a:r>
              <a:rPr lang="en-US" sz="1200" dirty="0">
                <a:solidFill>
                  <a:srgbClr val="333333"/>
                </a:solidFill>
              </a:rPr>
              <a:t>, S. S. (2003). Prediction of breaking waves with neural networks. Ocean Engineering, 30(9), 1163–1178. https://doi.org/10.1016/S0029-8018(02)00086-0</a:t>
            </a:r>
          </a:p>
          <a:p>
            <a:pPr marL="197730" indent="-171450">
              <a:lnSpc>
                <a:spcPct val="170000"/>
              </a:lnSpc>
              <a:spcBef>
                <a:spcPts val="641"/>
              </a:spcBef>
              <a:buFont typeface="Arial" panose="020B0604020202020204" pitchFamily="34" charset="0"/>
              <a:buChar char="•"/>
              <a:tabLst>
                <a:tab pos="0" algn="l"/>
              </a:tabLst>
            </a:pPr>
            <a:r>
              <a:rPr lang="en-US" sz="1200" dirty="0" err="1">
                <a:solidFill>
                  <a:srgbClr val="333333"/>
                </a:solidFill>
              </a:rPr>
              <a:t>Gijón</a:t>
            </a:r>
            <a:r>
              <a:rPr lang="en-US" sz="1200" dirty="0">
                <a:solidFill>
                  <a:srgbClr val="333333"/>
                </a:solidFill>
              </a:rPr>
              <a:t> </a:t>
            </a:r>
            <a:r>
              <a:rPr lang="en-US" sz="1200" dirty="0" err="1">
                <a:solidFill>
                  <a:srgbClr val="333333"/>
                </a:solidFill>
              </a:rPr>
              <a:t>Mancheño</a:t>
            </a:r>
            <a:r>
              <a:rPr lang="en-US" sz="1200" dirty="0">
                <a:solidFill>
                  <a:srgbClr val="333333"/>
                </a:solidFill>
              </a:rPr>
              <a:t>, A., Jansen, W., </a:t>
            </a:r>
            <a:r>
              <a:rPr lang="en-US" sz="1200" dirty="0" err="1">
                <a:solidFill>
                  <a:srgbClr val="333333"/>
                </a:solidFill>
              </a:rPr>
              <a:t>Uijttewaal</a:t>
            </a:r>
            <a:r>
              <a:rPr lang="en-US" sz="1200" dirty="0">
                <a:solidFill>
                  <a:srgbClr val="333333"/>
                </a:solidFill>
              </a:rPr>
              <a:t>, W. S. J., </a:t>
            </a:r>
            <a:r>
              <a:rPr lang="en-US" sz="1200" dirty="0" err="1">
                <a:solidFill>
                  <a:srgbClr val="333333"/>
                </a:solidFill>
              </a:rPr>
              <a:t>Reniers</a:t>
            </a:r>
            <a:r>
              <a:rPr lang="en-US" sz="1200" dirty="0">
                <a:solidFill>
                  <a:srgbClr val="333333"/>
                </a:solidFill>
              </a:rPr>
              <a:t>, A. J. H. M., van </a:t>
            </a:r>
            <a:r>
              <a:rPr lang="en-US" sz="1200" dirty="0" err="1">
                <a:solidFill>
                  <a:srgbClr val="333333"/>
                </a:solidFill>
              </a:rPr>
              <a:t>Rooijen</a:t>
            </a:r>
            <a:r>
              <a:rPr lang="en-US" sz="1200" dirty="0">
                <a:solidFill>
                  <a:srgbClr val="333333"/>
                </a:solidFill>
              </a:rPr>
              <a:t>, A. A., Suzuki, T., </a:t>
            </a:r>
            <a:r>
              <a:rPr lang="en-US" sz="1200" dirty="0" err="1">
                <a:solidFill>
                  <a:srgbClr val="333333"/>
                </a:solidFill>
              </a:rPr>
              <a:t>Etminan</a:t>
            </a:r>
            <a:r>
              <a:rPr lang="en-US" sz="1200" dirty="0">
                <a:solidFill>
                  <a:srgbClr val="333333"/>
                </a:solidFill>
              </a:rPr>
              <a:t>, V., &amp; </a:t>
            </a:r>
            <a:r>
              <a:rPr lang="en-US" sz="1200" dirty="0" err="1">
                <a:solidFill>
                  <a:srgbClr val="333333"/>
                </a:solidFill>
              </a:rPr>
              <a:t>Winterwerp</a:t>
            </a:r>
            <a:r>
              <a:rPr lang="en-US" sz="1200" dirty="0">
                <a:solidFill>
                  <a:srgbClr val="333333"/>
                </a:solidFill>
              </a:rPr>
              <a:t>, J. C. (2021). Wave transmission and drag coefficients through dense cylinder arrays: Implications for designing structures for mangrove restoration. Ecological Engineering, 165(March). https://doi.org/10.1016/j.ecoleng.2021.106231</a:t>
            </a:r>
          </a:p>
          <a:p>
            <a:pPr marL="197730" indent="-171450">
              <a:lnSpc>
                <a:spcPct val="170000"/>
              </a:lnSpc>
              <a:spcBef>
                <a:spcPts val="641"/>
              </a:spcBef>
              <a:buFont typeface="Arial" panose="020B0604020202020204" pitchFamily="34" charset="0"/>
              <a:buChar char="•"/>
              <a:tabLst>
                <a:tab pos="0" algn="l"/>
              </a:tabLst>
            </a:pPr>
            <a:r>
              <a:rPr lang="en-US" sz="1200" dirty="0" err="1">
                <a:solidFill>
                  <a:srgbClr val="333333"/>
                </a:solidFill>
              </a:rPr>
              <a:t>Kouvaras</a:t>
            </a:r>
            <a:r>
              <a:rPr lang="en-US" sz="1200" dirty="0">
                <a:solidFill>
                  <a:srgbClr val="333333"/>
                </a:solidFill>
              </a:rPr>
              <a:t>, N., &amp; </a:t>
            </a:r>
            <a:r>
              <a:rPr lang="en-US" sz="1200" dirty="0" err="1">
                <a:solidFill>
                  <a:srgbClr val="333333"/>
                </a:solidFill>
              </a:rPr>
              <a:t>Dhanak</a:t>
            </a:r>
            <a:r>
              <a:rPr lang="en-US" sz="1200" dirty="0">
                <a:solidFill>
                  <a:srgbClr val="333333"/>
                </a:solidFill>
              </a:rPr>
              <a:t>, M. R. (2018). Machine learning based prediction of wave breaking over a fringing reef. Ocean Engineering, 147(September 2017), 181–194. https://doi.org/10.1016/j.oceaneng.2017.10.005</a:t>
            </a:r>
          </a:p>
          <a:p>
            <a:pPr marL="197730" indent="-171450">
              <a:lnSpc>
                <a:spcPct val="170000"/>
              </a:lnSpc>
              <a:spcBef>
                <a:spcPts val="641"/>
              </a:spcBef>
              <a:buFont typeface="Arial" panose="020B0604020202020204" pitchFamily="34" charset="0"/>
              <a:buChar char="•"/>
              <a:tabLst>
                <a:tab pos="0" algn="l"/>
              </a:tabLst>
            </a:pPr>
            <a:endParaRPr lang="en-US" sz="1200" dirty="0">
              <a:solidFill>
                <a:srgbClr val="333333"/>
              </a:solidFill>
            </a:endParaRPr>
          </a:p>
          <a:p>
            <a:pPr marL="197730" indent="-171450">
              <a:lnSpc>
                <a:spcPct val="170000"/>
              </a:lnSpc>
              <a:spcBef>
                <a:spcPts val="641"/>
              </a:spcBef>
              <a:buFont typeface="Arial" panose="020B0604020202020204" pitchFamily="34" charset="0"/>
              <a:buChar char="•"/>
              <a:tabLst>
                <a:tab pos="0" algn="l"/>
              </a:tabLst>
            </a:pPr>
            <a:endParaRPr lang="es-CO" sz="1200" dirty="0"/>
          </a:p>
          <a:p>
            <a:pPr marL="197730" indent="-171450">
              <a:lnSpc>
                <a:spcPct val="170000"/>
              </a:lnSpc>
              <a:spcBef>
                <a:spcPts val="641"/>
              </a:spcBef>
              <a:buFont typeface="Arial" panose="020B0604020202020204" pitchFamily="34" charset="0"/>
              <a:buChar char="•"/>
              <a:tabLst>
                <a:tab pos="0" algn="l"/>
              </a:tabLst>
            </a:pPr>
            <a:endParaRPr lang="es-CO" sz="1200" spc="-1" dirty="0">
              <a:solidFill>
                <a:srgbClr val="888888"/>
              </a:solidFill>
              <a:ea typeface="Calibri"/>
            </a:endParaRPr>
          </a:p>
          <a:p>
            <a:pPr marL="197730" indent="-171450">
              <a:lnSpc>
                <a:spcPct val="170000"/>
              </a:lnSpc>
              <a:spcBef>
                <a:spcPts val="641"/>
              </a:spcBef>
              <a:buFont typeface="Arial" panose="020B0604020202020204" pitchFamily="34" charset="0"/>
              <a:buChar char="•"/>
              <a:tabLst>
                <a:tab pos="0" algn="l"/>
              </a:tabLst>
            </a:pPr>
            <a:endParaRPr lang="es-CO" sz="1200" spc="-1" dirty="0">
              <a:solidFill>
                <a:srgbClr val="888888"/>
              </a:solidFill>
              <a:ea typeface="Calibri"/>
            </a:endParaRPr>
          </a:p>
          <a:p>
            <a:pPr marL="197730" indent="-171450">
              <a:lnSpc>
                <a:spcPct val="170000"/>
              </a:lnSpc>
              <a:spcBef>
                <a:spcPts val="641"/>
              </a:spcBef>
              <a:buFont typeface="Arial" panose="020B0604020202020204" pitchFamily="34" charset="0"/>
              <a:buChar char="•"/>
              <a:tabLst>
                <a:tab pos="0" algn="l"/>
              </a:tabLst>
            </a:pPr>
            <a:endParaRPr lang="es-CO" sz="1200" spc="-1" dirty="0">
              <a:solidFill>
                <a:srgbClr val="888888"/>
              </a:solidFill>
              <a:ea typeface="Calibri"/>
            </a:endParaRPr>
          </a:p>
          <a:p>
            <a:pPr marL="597780" indent="-571500">
              <a:lnSpc>
                <a:spcPct val="170000"/>
              </a:lnSpc>
              <a:spcBef>
                <a:spcPts val="641"/>
              </a:spcBef>
              <a:buFont typeface="Arial" panose="020B0604020202020204" pitchFamily="34" charset="0"/>
              <a:buChar char="•"/>
              <a:tabLst>
                <a:tab pos="0" algn="l"/>
              </a:tabLst>
            </a:pPr>
            <a:endParaRPr lang="es-CO" sz="3200" spc="-1" dirty="0">
              <a:solidFill>
                <a:srgbClr val="888888"/>
              </a:solidFill>
              <a:ea typeface="Calibri"/>
            </a:endParaRPr>
          </a:p>
          <a:p>
            <a:pPr marL="457200" indent="-430920">
              <a:spcBef>
                <a:spcPts val="641"/>
              </a:spcBef>
              <a:tabLst>
                <a:tab pos="0" algn="l"/>
              </a:tabLst>
            </a:pPr>
            <a:endParaRPr lang="es-CO" sz="3200" spc="-1" dirty="0">
              <a:solidFill>
                <a:srgbClr val="888888"/>
              </a:solidFill>
              <a:latin typeface="Calibri"/>
              <a:ea typeface="Calibri"/>
            </a:endParaRPr>
          </a:p>
          <a:p>
            <a:pPr marL="457200" indent="-430920">
              <a:spcBef>
                <a:spcPts val="641"/>
              </a:spcBef>
              <a:tabLst>
                <a:tab pos="0" algn="l"/>
              </a:tabLst>
            </a:pPr>
            <a:endParaRPr lang="es-CO" sz="3200" spc="-1" dirty="0">
              <a:solidFill>
                <a:srgbClr val="888888"/>
              </a:solidFill>
              <a:latin typeface="Calibri"/>
              <a:ea typeface="Calibri"/>
            </a:endParaRPr>
          </a:p>
        </p:txBody>
      </p:sp>
      <p:sp>
        <p:nvSpPr>
          <p:cNvPr id="3" name="CustomShape 1">
            <a:extLst>
              <a:ext uri="{FF2B5EF4-FFF2-40B4-BE49-F238E27FC236}">
                <a16:creationId xmlns:a16="http://schemas.microsoft.com/office/drawing/2014/main" id="{861351D7-7D32-4D7D-8CE2-4D0323F8848F}"/>
              </a:ext>
            </a:extLst>
          </p:cNvPr>
          <p:cNvSpPr/>
          <p:nvPr/>
        </p:nvSpPr>
        <p:spPr>
          <a:xfrm>
            <a:off x="1789860" y="830256"/>
            <a:ext cx="8612280" cy="30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tabLst>
                <a:tab pos="0" algn="l"/>
              </a:tabLst>
            </a:pPr>
            <a:r>
              <a:rPr lang="es-ES" b="1" spc="-1" dirty="0">
                <a:solidFill>
                  <a:srgbClr val="172B7E"/>
                </a:solidFill>
                <a:latin typeface="Arial"/>
              </a:rPr>
              <a:t>Referencias</a:t>
            </a:r>
            <a:endParaRPr lang="es-CO"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2" name="CustomShape 1"/>
          <p:cNvSpPr/>
          <p:nvPr/>
        </p:nvSpPr>
        <p:spPr>
          <a:xfrm>
            <a:off x="2320234" y="840600"/>
            <a:ext cx="7492181" cy="14796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000" spc="-1" dirty="0">
                <a:solidFill>
                  <a:srgbClr val="000000"/>
                </a:solidFill>
                <a:latin typeface="Arial"/>
              </a:rPr>
              <a:t>Estimación del índice de rotura de oleaje mediante aprendizaje automático</a:t>
            </a:r>
            <a:endParaRPr lang="es-CO" sz="4000" spc="-1" dirty="0">
              <a:latin typeface="Arial"/>
            </a:endParaRPr>
          </a:p>
        </p:txBody>
      </p:sp>
      <p:sp>
        <p:nvSpPr>
          <p:cNvPr id="83" name="CustomShape 2"/>
          <p:cNvSpPr/>
          <p:nvPr/>
        </p:nvSpPr>
        <p:spPr>
          <a:xfrm>
            <a:off x="3202680" y="2695022"/>
            <a:ext cx="5809320" cy="360"/>
          </a:xfrm>
          <a:custGeom>
            <a:avLst/>
            <a:gdLst/>
            <a:ahLst/>
            <a:cxnLst/>
            <a:rect l="l" t="t" r="r" b="b"/>
            <a:pathLst>
              <a:path w="21600" h="21600">
                <a:moveTo>
                  <a:pt x="0" y="0"/>
                </a:moveTo>
                <a:lnTo>
                  <a:pt x="21600" y="21600"/>
                </a:lnTo>
              </a:path>
            </a:pathLst>
          </a:custGeom>
          <a:noFill/>
          <a:ln w="25560">
            <a:solidFill>
              <a:schemeClr val="dk1"/>
            </a:solidFill>
            <a:round/>
          </a:ln>
          <a:effectLst>
            <a:outerShdw blurRad="400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4" name="CustomShape 3"/>
          <p:cNvSpPr/>
          <p:nvPr/>
        </p:nvSpPr>
        <p:spPr>
          <a:xfrm>
            <a:off x="4161024" y="2911147"/>
            <a:ext cx="3810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tabLst>
                <a:tab pos="0" algn="l"/>
              </a:tabLst>
            </a:pPr>
            <a:r>
              <a:rPr lang="es-ES" b="1" spc="-1" dirty="0">
                <a:solidFill>
                  <a:srgbClr val="7F7F7F"/>
                </a:solidFill>
                <a:latin typeface="Arial"/>
                <a:ea typeface="Arial"/>
              </a:rPr>
              <a:t> Camilo Andrés Cabrera Meneses </a:t>
            </a:r>
            <a:endParaRPr lang="es-CO" spc="-1" dirty="0">
              <a:latin typeface="Arial"/>
            </a:endParaRPr>
          </a:p>
        </p:txBody>
      </p:sp>
      <p:sp>
        <p:nvSpPr>
          <p:cNvPr id="85" name="CustomShape 4"/>
          <p:cNvSpPr/>
          <p:nvPr/>
        </p:nvSpPr>
        <p:spPr>
          <a:xfrm>
            <a:off x="3007020" y="5094190"/>
            <a:ext cx="6200640" cy="96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ES" sz="1400" spc="-1" dirty="0">
                <a:solidFill>
                  <a:srgbClr val="000000"/>
                </a:solidFill>
                <a:latin typeface="Arial"/>
                <a:ea typeface="Arial"/>
              </a:rPr>
              <a:t>Departamento De Geociencias Y Medio Ambiente</a:t>
            </a:r>
            <a:endParaRPr lang="es-CO" sz="1400" spc="-1" dirty="0">
              <a:latin typeface="Arial"/>
            </a:endParaRPr>
          </a:p>
          <a:p>
            <a:pPr algn="ctr">
              <a:lnSpc>
                <a:spcPct val="100000"/>
              </a:lnSpc>
            </a:pPr>
            <a:r>
              <a:rPr lang="es-ES" sz="1400" spc="-1" dirty="0">
                <a:solidFill>
                  <a:srgbClr val="000000"/>
                </a:solidFill>
                <a:latin typeface="Arial"/>
                <a:ea typeface="Arial"/>
              </a:rPr>
              <a:t>Facultad De Minas</a:t>
            </a:r>
            <a:endParaRPr lang="es-CO" sz="1400" spc="-1" dirty="0">
              <a:latin typeface="Arial"/>
            </a:endParaRPr>
          </a:p>
          <a:p>
            <a:pPr algn="ctr">
              <a:lnSpc>
                <a:spcPct val="100000"/>
              </a:lnSpc>
            </a:pPr>
            <a:r>
              <a:rPr lang="es-ES" sz="1400" spc="-1" dirty="0">
                <a:solidFill>
                  <a:srgbClr val="000000"/>
                </a:solidFill>
                <a:latin typeface="Arial"/>
                <a:ea typeface="Arial"/>
              </a:rPr>
              <a:t>Sede Medellín</a:t>
            </a:r>
            <a:endParaRPr lang="es-CO" sz="1400" spc="-1" dirty="0">
              <a:latin typeface="Arial"/>
            </a:endParaRPr>
          </a:p>
          <a:p>
            <a:pPr algn="ctr">
              <a:tabLst>
                <a:tab pos="0" algn="l"/>
              </a:tabLst>
            </a:pPr>
            <a:endParaRPr lang="es-CO" sz="1400" spc="-1" dirty="0">
              <a:latin typeface="Arial"/>
            </a:endParaRPr>
          </a:p>
        </p:txBody>
      </p:sp>
      <p:sp>
        <p:nvSpPr>
          <p:cNvPr id="7" name="CuadroTexto 6">
            <a:extLst>
              <a:ext uri="{FF2B5EF4-FFF2-40B4-BE49-F238E27FC236}">
                <a16:creationId xmlns:a16="http://schemas.microsoft.com/office/drawing/2014/main" id="{93C0841B-9050-4631-9EDD-7225EEFD0102}"/>
              </a:ext>
            </a:extLst>
          </p:cNvPr>
          <p:cNvSpPr txBox="1"/>
          <p:nvPr/>
        </p:nvSpPr>
        <p:spPr>
          <a:xfrm>
            <a:off x="3780324" y="3796068"/>
            <a:ext cx="4572000" cy="923330"/>
          </a:xfrm>
          <a:prstGeom prst="rect">
            <a:avLst/>
          </a:prstGeom>
          <a:noFill/>
        </p:spPr>
        <p:txBody>
          <a:bodyPr wrap="square">
            <a:spAutoFit/>
          </a:bodyPr>
          <a:lstStyle/>
          <a:p>
            <a:pPr algn="ctr"/>
            <a:r>
              <a:rPr lang="es-CO" dirty="0">
                <a:solidFill>
                  <a:srgbClr val="172B7E"/>
                </a:solidFill>
                <a:latin typeface="Arial" panose="020B0604020202020204" pitchFamily="34" charset="0"/>
              </a:rPr>
              <a:t>Asignatura: Inteligencia Artificial</a:t>
            </a:r>
            <a:endParaRPr lang="es-CO" dirty="0"/>
          </a:p>
          <a:p>
            <a:br>
              <a:rPr lang="es-CO" dirty="0"/>
            </a:b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18504"/>
            <a:ext cx="8229240" cy="665514"/>
          </a:xfrm>
        </p:spPr>
        <p:txBody>
          <a:bodyPr/>
          <a:lstStyle/>
          <a:p>
            <a:pPr algn="ctr"/>
            <a:r>
              <a:rPr lang="es-CO" sz="2800" b="1" spc="-1" dirty="0">
                <a:solidFill>
                  <a:srgbClr val="172B7E"/>
                </a:solidFill>
                <a:latin typeface="Arial"/>
                <a:ea typeface="+mn-ea"/>
                <a:cs typeface="+mn-cs"/>
              </a:rPr>
              <a:t>Introducción</a:t>
            </a:r>
          </a:p>
        </p:txBody>
      </p:sp>
      <p:pic>
        <p:nvPicPr>
          <p:cNvPr id="1026" name="Picture 2" descr="Breaking waves - ScienceDirect">
            <a:extLst>
              <a:ext uri="{FF2B5EF4-FFF2-40B4-BE49-F238E27FC236}">
                <a16:creationId xmlns:a16="http://schemas.microsoft.com/office/drawing/2014/main" id="{D61BEA31-DD2F-43A5-8740-09112D957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413" y="684019"/>
            <a:ext cx="4036196" cy="42785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354225B-2305-4694-BCAA-22C2CF7D7B32}"/>
              </a:ext>
            </a:extLst>
          </p:cNvPr>
          <p:cNvPicPr>
            <a:picLocks noChangeAspect="1"/>
          </p:cNvPicPr>
          <p:nvPr/>
        </p:nvPicPr>
        <p:blipFill>
          <a:blip r:embed="rId4"/>
          <a:stretch>
            <a:fillRect/>
          </a:stretch>
        </p:blipFill>
        <p:spPr>
          <a:xfrm>
            <a:off x="6004620" y="3349783"/>
            <a:ext cx="4507223" cy="1612754"/>
          </a:xfrm>
          <a:prstGeom prst="rect">
            <a:avLst/>
          </a:prstGeom>
        </p:spPr>
      </p:pic>
      <p:pic>
        <p:nvPicPr>
          <p:cNvPr id="1028" name="Picture 4" descr="VIDEO) Wave breaking and jet formation on axisymmetric surface gravity waves  - presented by Prof. Ton van den Bremer · Cassyni">
            <a:extLst>
              <a:ext uri="{FF2B5EF4-FFF2-40B4-BE49-F238E27FC236}">
                <a16:creationId xmlns:a16="http://schemas.microsoft.com/office/drawing/2014/main" id="{99C58625-A036-44B2-833A-E1245A28D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4619" y="684018"/>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4464CF-002E-44DF-A3BB-A4B05FD6513A}"/>
              </a:ext>
            </a:extLst>
          </p:cNvPr>
          <p:cNvSpPr txBox="1"/>
          <p:nvPr/>
        </p:nvSpPr>
        <p:spPr>
          <a:xfrm>
            <a:off x="2113936" y="5220930"/>
            <a:ext cx="8397907" cy="646331"/>
          </a:xfrm>
          <a:prstGeom prst="rect">
            <a:avLst/>
          </a:prstGeom>
          <a:noFill/>
        </p:spPr>
        <p:txBody>
          <a:bodyPr wrap="square" rtlCol="0">
            <a:spAutoFit/>
          </a:bodyPr>
          <a:lstStyle/>
          <a:p>
            <a:r>
              <a:rPr lang="es-CO" dirty="0"/>
              <a:t>Objetivo: Predecir el índice de rotura (H</a:t>
            </a:r>
            <a:r>
              <a:rPr lang="es-CO" sz="1200" dirty="0"/>
              <a:t>b</a:t>
            </a:r>
            <a:r>
              <a:rPr lang="es-CO" dirty="0"/>
              <a:t>/</a:t>
            </a:r>
            <a:r>
              <a:rPr lang="es-CO" dirty="0" err="1"/>
              <a:t>h</a:t>
            </a:r>
            <a:r>
              <a:rPr lang="es-CO" sz="1200" dirty="0" err="1"/>
              <a:t>b</a:t>
            </a:r>
            <a:r>
              <a:rPr lang="es-CO" dirty="0"/>
              <a:t>) a partir de parámetros como la pendiente del fondo, la longitud y la altura de ola incidente.</a:t>
            </a:r>
          </a:p>
        </p:txBody>
      </p:sp>
    </p:spTree>
    <p:extLst>
      <p:ext uri="{BB962C8B-B14F-4D97-AF65-F5344CB8AC3E}">
        <p14:creationId xmlns:p14="http://schemas.microsoft.com/office/powerpoint/2010/main" val="260136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165984"/>
            <a:ext cx="8229240" cy="665514"/>
          </a:xfrm>
        </p:spPr>
        <p:txBody>
          <a:bodyPr/>
          <a:lstStyle/>
          <a:p>
            <a:pPr algn="ctr"/>
            <a:r>
              <a:rPr lang="es-CO" sz="2800" b="1" spc="-1" dirty="0">
                <a:solidFill>
                  <a:srgbClr val="172B7E"/>
                </a:solidFill>
                <a:latin typeface="Arial"/>
                <a:ea typeface="+mn-ea"/>
                <a:cs typeface="+mn-cs"/>
              </a:rPr>
              <a:t>Datos</a:t>
            </a:r>
          </a:p>
        </p:txBody>
      </p:sp>
      <p:sp>
        <p:nvSpPr>
          <p:cNvPr id="21" name="Title 1">
            <a:extLst>
              <a:ext uri="{FF2B5EF4-FFF2-40B4-BE49-F238E27FC236}">
                <a16:creationId xmlns:a16="http://schemas.microsoft.com/office/drawing/2014/main" id="{3BE1DCC0-3D50-466D-B6F0-7324E39F5C34}"/>
              </a:ext>
            </a:extLst>
          </p:cNvPr>
          <p:cNvSpPr txBox="1">
            <a:spLocks/>
          </p:cNvSpPr>
          <p:nvPr/>
        </p:nvSpPr>
        <p:spPr>
          <a:xfrm>
            <a:off x="7651468" y="990023"/>
            <a:ext cx="3857190" cy="1975147"/>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CO" sz="1600" b="1" spc="-1" dirty="0">
                <a:solidFill>
                  <a:schemeClr val="tx1">
                    <a:lumMod val="85000"/>
                    <a:lumOff val="15000"/>
                  </a:schemeClr>
                </a:solidFill>
                <a:latin typeface="Arial"/>
                <a:ea typeface="+mn-ea"/>
                <a:cs typeface="+mn-cs"/>
              </a:rPr>
              <a:t>Variables independientes:</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Altura de ola</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Longitud de ola</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Pendiente del fondo</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Periodo de ola</a:t>
            </a:r>
          </a:p>
          <a:p>
            <a:pPr marL="285750" indent="-285750" algn="just">
              <a:buFont typeface="Arial" panose="020B0604020202020204" pitchFamily="34" charset="0"/>
              <a:buChar char="•"/>
            </a:pPr>
            <a:endParaRPr lang="es-CO" sz="1600" b="1" spc="-1" dirty="0">
              <a:solidFill>
                <a:schemeClr val="tx1">
                  <a:lumMod val="85000"/>
                  <a:lumOff val="15000"/>
                </a:schemeClr>
              </a:solidFill>
              <a:latin typeface="Arial"/>
              <a:ea typeface="+mn-ea"/>
              <a:cs typeface="+mn-cs"/>
            </a:endParaRPr>
          </a:p>
          <a:p>
            <a:pPr algn="just"/>
            <a:r>
              <a:rPr lang="es-CO" sz="1600" b="1" spc="-1" dirty="0">
                <a:solidFill>
                  <a:schemeClr val="tx1">
                    <a:lumMod val="85000"/>
                    <a:lumOff val="15000"/>
                  </a:schemeClr>
                </a:solidFill>
                <a:latin typeface="Arial"/>
                <a:ea typeface="+mn-ea"/>
                <a:cs typeface="+mn-cs"/>
              </a:rPr>
              <a:t>Variable dependiente:</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Índice de rotura (H</a:t>
            </a:r>
            <a:r>
              <a:rPr lang="es-CO" sz="1100" spc="-1" dirty="0">
                <a:solidFill>
                  <a:schemeClr val="tx1">
                    <a:lumMod val="85000"/>
                    <a:lumOff val="15000"/>
                  </a:schemeClr>
                </a:solidFill>
                <a:latin typeface="Arial"/>
                <a:ea typeface="+mn-ea"/>
                <a:cs typeface="+mn-cs"/>
              </a:rPr>
              <a:t>b</a:t>
            </a:r>
            <a:r>
              <a:rPr lang="es-CO" sz="1600" spc="-1" dirty="0">
                <a:solidFill>
                  <a:schemeClr val="tx1">
                    <a:lumMod val="85000"/>
                    <a:lumOff val="15000"/>
                  </a:schemeClr>
                </a:solidFill>
                <a:latin typeface="Arial"/>
                <a:ea typeface="+mn-ea"/>
                <a:cs typeface="+mn-cs"/>
              </a:rPr>
              <a:t>/</a:t>
            </a:r>
            <a:r>
              <a:rPr lang="es-CO" sz="1600" spc="-1" dirty="0" err="1">
                <a:solidFill>
                  <a:schemeClr val="tx1">
                    <a:lumMod val="85000"/>
                    <a:lumOff val="15000"/>
                  </a:schemeClr>
                </a:solidFill>
                <a:latin typeface="Arial"/>
                <a:ea typeface="+mn-ea"/>
                <a:cs typeface="+mn-cs"/>
              </a:rPr>
              <a:t>h</a:t>
            </a:r>
            <a:r>
              <a:rPr lang="es-CO" sz="1100" spc="-1" dirty="0" err="1">
                <a:solidFill>
                  <a:schemeClr val="tx1">
                    <a:lumMod val="85000"/>
                    <a:lumOff val="15000"/>
                  </a:schemeClr>
                </a:solidFill>
                <a:latin typeface="Arial"/>
                <a:ea typeface="+mn-ea"/>
                <a:cs typeface="+mn-cs"/>
              </a:rPr>
              <a:t>b</a:t>
            </a:r>
            <a:r>
              <a:rPr lang="es-CO" sz="1600" spc="-1" dirty="0">
                <a:solidFill>
                  <a:schemeClr val="tx1">
                    <a:lumMod val="85000"/>
                    <a:lumOff val="15000"/>
                  </a:schemeClr>
                </a:solidFill>
                <a:latin typeface="Arial"/>
                <a:ea typeface="+mn-ea"/>
                <a:cs typeface="+mn-cs"/>
              </a:rPr>
              <a:t>)</a:t>
            </a:r>
          </a:p>
          <a:p>
            <a:pPr algn="just"/>
            <a:endParaRPr lang="es-CO" sz="1600" b="1" spc="-1" dirty="0">
              <a:solidFill>
                <a:schemeClr val="tx1">
                  <a:lumMod val="85000"/>
                  <a:lumOff val="15000"/>
                </a:schemeClr>
              </a:solidFill>
              <a:latin typeface="Arial"/>
              <a:ea typeface="+mn-ea"/>
              <a:cs typeface="+mn-cs"/>
            </a:endParaRPr>
          </a:p>
        </p:txBody>
      </p:sp>
      <p:pic>
        <p:nvPicPr>
          <p:cNvPr id="4" name="Picture 3">
            <a:extLst>
              <a:ext uri="{FF2B5EF4-FFF2-40B4-BE49-F238E27FC236}">
                <a16:creationId xmlns:a16="http://schemas.microsoft.com/office/drawing/2014/main" id="{4B6871DB-07A3-43E2-9EBE-3DD41D971682}"/>
              </a:ext>
            </a:extLst>
          </p:cNvPr>
          <p:cNvPicPr>
            <a:picLocks noChangeAspect="1"/>
          </p:cNvPicPr>
          <p:nvPr/>
        </p:nvPicPr>
        <p:blipFill>
          <a:blip r:embed="rId3"/>
          <a:stretch>
            <a:fillRect/>
          </a:stretch>
        </p:blipFill>
        <p:spPr>
          <a:xfrm>
            <a:off x="1840196" y="990023"/>
            <a:ext cx="5400675" cy="1819275"/>
          </a:xfrm>
          <a:prstGeom prst="rect">
            <a:avLst/>
          </a:prstGeom>
        </p:spPr>
      </p:pic>
      <p:pic>
        <p:nvPicPr>
          <p:cNvPr id="7" name="Picture 6">
            <a:extLst>
              <a:ext uri="{FF2B5EF4-FFF2-40B4-BE49-F238E27FC236}">
                <a16:creationId xmlns:a16="http://schemas.microsoft.com/office/drawing/2014/main" id="{01908371-979B-4C75-A9EF-22E032BFFF7F}"/>
              </a:ext>
            </a:extLst>
          </p:cNvPr>
          <p:cNvPicPr>
            <a:picLocks noChangeAspect="1"/>
          </p:cNvPicPr>
          <p:nvPr/>
        </p:nvPicPr>
        <p:blipFill>
          <a:blip r:embed="rId4"/>
          <a:stretch>
            <a:fillRect/>
          </a:stretch>
        </p:blipFill>
        <p:spPr>
          <a:xfrm>
            <a:off x="3133725" y="3123694"/>
            <a:ext cx="5924550" cy="2752725"/>
          </a:xfrm>
          <a:prstGeom prst="rect">
            <a:avLst/>
          </a:prstGeom>
        </p:spPr>
      </p:pic>
      <p:sp>
        <p:nvSpPr>
          <p:cNvPr id="9" name="Rectangle 8">
            <a:extLst>
              <a:ext uri="{FF2B5EF4-FFF2-40B4-BE49-F238E27FC236}">
                <a16:creationId xmlns:a16="http://schemas.microsoft.com/office/drawing/2014/main" id="{32A9685D-BD47-487D-86DF-779D67177616}"/>
              </a:ext>
            </a:extLst>
          </p:cNvPr>
          <p:cNvSpPr/>
          <p:nvPr/>
        </p:nvSpPr>
        <p:spPr>
          <a:xfrm>
            <a:off x="6523703" y="968171"/>
            <a:ext cx="678426" cy="1819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0332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EDA</a:t>
            </a:r>
          </a:p>
        </p:txBody>
      </p:sp>
      <p:pic>
        <p:nvPicPr>
          <p:cNvPr id="2050" name="Picture 2">
            <a:extLst>
              <a:ext uri="{FF2B5EF4-FFF2-40B4-BE49-F238E27FC236}">
                <a16:creationId xmlns:a16="http://schemas.microsoft.com/office/drawing/2014/main" id="{34C48976-070B-42D8-9F9E-FCD8121FA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61" y="667635"/>
            <a:ext cx="4177756" cy="31122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AE8204-41EF-44C6-897B-4F19229E1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136" y="667634"/>
            <a:ext cx="4161930" cy="31122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4480BED-85A9-47AB-9BE5-E5116AA569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1343" y="3830084"/>
            <a:ext cx="3509314" cy="3027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9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Selección de variables</a:t>
            </a:r>
          </a:p>
        </p:txBody>
      </p:sp>
      <p:pic>
        <p:nvPicPr>
          <p:cNvPr id="3074" name="Picture 2">
            <a:extLst>
              <a:ext uri="{FF2B5EF4-FFF2-40B4-BE49-F238E27FC236}">
                <a16:creationId xmlns:a16="http://schemas.microsoft.com/office/drawing/2014/main" id="{D0227FB9-0B31-4003-8031-D316627AD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612" y="3106379"/>
            <a:ext cx="752475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EA7834-108C-41B0-8016-1797FFC84B27}"/>
              </a:ext>
            </a:extLst>
          </p:cNvPr>
          <p:cNvSpPr txBox="1"/>
          <p:nvPr/>
        </p:nvSpPr>
        <p:spPr>
          <a:xfrm>
            <a:off x="1833896" y="2737047"/>
            <a:ext cx="3126478" cy="369332"/>
          </a:xfrm>
          <a:prstGeom prst="rect">
            <a:avLst/>
          </a:prstGeom>
          <a:noFill/>
        </p:spPr>
        <p:txBody>
          <a:bodyPr wrap="square" rtlCol="0">
            <a:spAutoFit/>
          </a:bodyPr>
          <a:lstStyle/>
          <a:p>
            <a:r>
              <a:rPr lang="es-CO" b="1" dirty="0">
                <a:solidFill>
                  <a:schemeClr val="tx2">
                    <a:lumMod val="75000"/>
                  </a:schemeClr>
                </a:solidFill>
              </a:rPr>
              <a:t>Modelo ensamblado</a:t>
            </a:r>
          </a:p>
        </p:txBody>
      </p:sp>
      <p:sp>
        <p:nvSpPr>
          <p:cNvPr id="8" name="TextBox 7">
            <a:extLst>
              <a:ext uri="{FF2B5EF4-FFF2-40B4-BE49-F238E27FC236}">
                <a16:creationId xmlns:a16="http://schemas.microsoft.com/office/drawing/2014/main" id="{69908856-F173-4B1D-9CAE-417C57293698}"/>
              </a:ext>
            </a:extLst>
          </p:cNvPr>
          <p:cNvSpPr txBox="1"/>
          <p:nvPr/>
        </p:nvSpPr>
        <p:spPr>
          <a:xfrm>
            <a:off x="1833896" y="814848"/>
            <a:ext cx="4468581" cy="369332"/>
          </a:xfrm>
          <a:prstGeom prst="rect">
            <a:avLst/>
          </a:prstGeom>
          <a:noFill/>
        </p:spPr>
        <p:txBody>
          <a:bodyPr wrap="square" rtlCol="0">
            <a:spAutoFit/>
          </a:bodyPr>
          <a:lstStyle/>
          <a:p>
            <a:r>
              <a:rPr lang="es-CO" b="1" dirty="0">
                <a:solidFill>
                  <a:schemeClr val="tx2">
                    <a:lumMod val="75000"/>
                  </a:schemeClr>
                </a:solidFill>
              </a:rPr>
              <a:t>Recursive </a:t>
            </a:r>
            <a:r>
              <a:rPr lang="es-CO" b="1" dirty="0" err="1">
                <a:solidFill>
                  <a:schemeClr val="tx2">
                    <a:lumMod val="75000"/>
                  </a:schemeClr>
                </a:solidFill>
              </a:rPr>
              <a:t>Feature</a:t>
            </a:r>
            <a:r>
              <a:rPr lang="es-CO" b="1" dirty="0">
                <a:solidFill>
                  <a:schemeClr val="tx2">
                    <a:lumMod val="75000"/>
                  </a:schemeClr>
                </a:solidFill>
              </a:rPr>
              <a:t> </a:t>
            </a:r>
            <a:r>
              <a:rPr lang="es-CO" b="1" dirty="0" err="1">
                <a:solidFill>
                  <a:schemeClr val="tx2">
                    <a:lumMod val="75000"/>
                  </a:schemeClr>
                </a:solidFill>
              </a:rPr>
              <a:t>Elimination</a:t>
            </a:r>
            <a:r>
              <a:rPr lang="es-CO" b="1" dirty="0">
                <a:solidFill>
                  <a:schemeClr val="tx2">
                    <a:lumMod val="75000"/>
                  </a:schemeClr>
                </a:solidFill>
              </a:rPr>
              <a:t> (RFE)</a:t>
            </a:r>
          </a:p>
        </p:txBody>
      </p:sp>
      <p:sp>
        <p:nvSpPr>
          <p:cNvPr id="10" name="TextBox 9">
            <a:extLst>
              <a:ext uri="{FF2B5EF4-FFF2-40B4-BE49-F238E27FC236}">
                <a16:creationId xmlns:a16="http://schemas.microsoft.com/office/drawing/2014/main" id="{E55293BA-D7AA-4F21-88A7-360C44ECF157}"/>
              </a:ext>
            </a:extLst>
          </p:cNvPr>
          <p:cNvSpPr txBox="1"/>
          <p:nvPr/>
        </p:nvSpPr>
        <p:spPr>
          <a:xfrm>
            <a:off x="1981380" y="1360450"/>
            <a:ext cx="4572000" cy="1200329"/>
          </a:xfrm>
          <a:prstGeom prst="rect">
            <a:avLst/>
          </a:prstGeom>
          <a:noFill/>
        </p:spPr>
        <p:txBody>
          <a:bodyPr wrap="square">
            <a:spAutoFit/>
          </a:bodyPr>
          <a:lstStyle/>
          <a:p>
            <a:pPr algn="just"/>
            <a:r>
              <a:rPr lang="es-CO" b="1" spc="-1" dirty="0">
                <a:solidFill>
                  <a:schemeClr val="tx1">
                    <a:lumMod val="85000"/>
                    <a:lumOff val="15000"/>
                  </a:schemeClr>
                </a:solidFill>
                <a:latin typeface="Arial"/>
              </a:rPr>
              <a:t>Variables:</a:t>
            </a:r>
          </a:p>
          <a:p>
            <a:pPr marL="285750" indent="-285750" algn="just">
              <a:buFont typeface="Arial" panose="020B0604020202020204" pitchFamily="34" charset="0"/>
              <a:buChar char="•"/>
            </a:pPr>
            <a:r>
              <a:rPr lang="es-CO" spc="-1" dirty="0">
                <a:solidFill>
                  <a:schemeClr val="tx1">
                    <a:lumMod val="85000"/>
                    <a:lumOff val="15000"/>
                  </a:schemeClr>
                </a:solidFill>
                <a:latin typeface="Arial"/>
              </a:rPr>
              <a:t>Altura de ola</a:t>
            </a:r>
          </a:p>
          <a:p>
            <a:pPr marL="285750" indent="-285750" algn="just">
              <a:buFont typeface="Arial" panose="020B0604020202020204" pitchFamily="34" charset="0"/>
              <a:buChar char="•"/>
            </a:pPr>
            <a:r>
              <a:rPr lang="es-CO" spc="-1" dirty="0">
                <a:solidFill>
                  <a:schemeClr val="tx1">
                    <a:lumMod val="85000"/>
                    <a:lumOff val="15000"/>
                  </a:schemeClr>
                </a:solidFill>
                <a:latin typeface="Arial"/>
              </a:rPr>
              <a:t>Longitud de ola</a:t>
            </a:r>
          </a:p>
          <a:p>
            <a:pPr marL="285750" indent="-285750" algn="just">
              <a:buFont typeface="Arial" panose="020B0604020202020204" pitchFamily="34" charset="0"/>
              <a:buChar char="•"/>
            </a:pPr>
            <a:r>
              <a:rPr lang="es-CO" spc="-1" dirty="0">
                <a:solidFill>
                  <a:schemeClr val="tx1">
                    <a:lumMod val="85000"/>
                    <a:lumOff val="15000"/>
                  </a:schemeClr>
                </a:solidFill>
                <a:latin typeface="Arial"/>
              </a:rPr>
              <a:t>Pendiente del fondo</a:t>
            </a:r>
          </a:p>
        </p:txBody>
      </p:sp>
    </p:spTree>
    <p:extLst>
      <p:ext uri="{BB962C8B-B14F-4D97-AF65-F5344CB8AC3E}">
        <p14:creationId xmlns:p14="http://schemas.microsoft.com/office/powerpoint/2010/main" val="256394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Validación cruzada</a:t>
            </a:r>
          </a:p>
        </p:txBody>
      </p:sp>
      <p:sp>
        <p:nvSpPr>
          <p:cNvPr id="3" name="TextBox 2">
            <a:extLst>
              <a:ext uri="{FF2B5EF4-FFF2-40B4-BE49-F238E27FC236}">
                <a16:creationId xmlns:a16="http://schemas.microsoft.com/office/drawing/2014/main" id="{32EA7834-108C-41B0-8016-1797FFC84B27}"/>
              </a:ext>
            </a:extLst>
          </p:cNvPr>
          <p:cNvSpPr txBox="1"/>
          <p:nvPr/>
        </p:nvSpPr>
        <p:spPr>
          <a:xfrm>
            <a:off x="1833896" y="2737047"/>
            <a:ext cx="3126478" cy="369332"/>
          </a:xfrm>
          <a:prstGeom prst="rect">
            <a:avLst/>
          </a:prstGeom>
          <a:noFill/>
        </p:spPr>
        <p:txBody>
          <a:bodyPr wrap="square" rtlCol="0">
            <a:spAutoFit/>
          </a:bodyPr>
          <a:lstStyle/>
          <a:p>
            <a:r>
              <a:rPr lang="es-CO" b="1" dirty="0">
                <a:solidFill>
                  <a:schemeClr val="tx2">
                    <a:lumMod val="75000"/>
                  </a:schemeClr>
                </a:solidFill>
              </a:rPr>
              <a:t>Modelo ensamblado</a:t>
            </a:r>
          </a:p>
        </p:txBody>
      </p:sp>
      <p:sp>
        <p:nvSpPr>
          <p:cNvPr id="8" name="TextBox 7">
            <a:extLst>
              <a:ext uri="{FF2B5EF4-FFF2-40B4-BE49-F238E27FC236}">
                <a16:creationId xmlns:a16="http://schemas.microsoft.com/office/drawing/2014/main" id="{69908856-F173-4B1D-9CAE-417C57293698}"/>
              </a:ext>
            </a:extLst>
          </p:cNvPr>
          <p:cNvSpPr txBox="1"/>
          <p:nvPr/>
        </p:nvSpPr>
        <p:spPr>
          <a:xfrm>
            <a:off x="1833896" y="814848"/>
            <a:ext cx="4468581" cy="369332"/>
          </a:xfrm>
          <a:prstGeom prst="rect">
            <a:avLst/>
          </a:prstGeom>
          <a:noFill/>
        </p:spPr>
        <p:txBody>
          <a:bodyPr wrap="square" rtlCol="0">
            <a:spAutoFit/>
          </a:bodyPr>
          <a:lstStyle/>
          <a:p>
            <a:r>
              <a:rPr lang="es-CO" b="1" dirty="0" err="1">
                <a:solidFill>
                  <a:schemeClr val="tx2">
                    <a:lumMod val="75000"/>
                  </a:schemeClr>
                </a:solidFill>
              </a:rPr>
              <a:t>Kfold</a:t>
            </a:r>
            <a:endParaRPr lang="es-CO" b="1" dirty="0">
              <a:solidFill>
                <a:schemeClr val="tx2">
                  <a:lumMod val="75000"/>
                </a:schemeClr>
              </a:solidFill>
            </a:endParaRPr>
          </a:p>
        </p:txBody>
      </p:sp>
      <p:pic>
        <p:nvPicPr>
          <p:cNvPr id="5" name="Picture 4">
            <a:extLst>
              <a:ext uri="{FF2B5EF4-FFF2-40B4-BE49-F238E27FC236}">
                <a16:creationId xmlns:a16="http://schemas.microsoft.com/office/drawing/2014/main" id="{67CB3EA5-E85E-427F-92A0-E8C136A49CC8}"/>
              </a:ext>
            </a:extLst>
          </p:cNvPr>
          <p:cNvPicPr>
            <a:picLocks noChangeAspect="1"/>
          </p:cNvPicPr>
          <p:nvPr/>
        </p:nvPicPr>
        <p:blipFill>
          <a:blip r:embed="rId3"/>
          <a:stretch>
            <a:fillRect/>
          </a:stretch>
        </p:blipFill>
        <p:spPr>
          <a:xfrm>
            <a:off x="1833896" y="1256020"/>
            <a:ext cx="5553075" cy="1924050"/>
          </a:xfrm>
          <a:prstGeom prst="rect">
            <a:avLst/>
          </a:prstGeom>
        </p:spPr>
      </p:pic>
      <p:pic>
        <p:nvPicPr>
          <p:cNvPr id="7" name="Picture 6">
            <a:extLst>
              <a:ext uri="{FF2B5EF4-FFF2-40B4-BE49-F238E27FC236}">
                <a16:creationId xmlns:a16="http://schemas.microsoft.com/office/drawing/2014/main" id="{1FA65DE1-A11C-4D23-90FC-1B6C2D545C28}"/>
              </a:ext>
            </a:extLst>
          </p:cNvPr>
          <p:cNvPicPr>
            <a:picLocks noChangeAspect="1"/>
          </p:cNvPicPr>
          <p:nvPr/>
        </p:nvPicPr>
        <p:blipFill>
          <a:blip r:embed="rId4"/>
          <a:stretch>
            <a:fillRect/>
          </a:stretch>
        </p:blipFill>
        <p:spPr>
          <a:xfrm>
            <a:off x="1833895" y="3916158"/>
            <a:ext cx="5562910" cy="2126995"/>
          </a:xfrm>
          <a:prstGeom prst="rect">
            <a:avLst/>
          </a:prstGeom>
        </p:spPr>
      </p:pic>
      <p:sp>
        <p:nvSpPr>
          <p:cNvPr id="11" name="TextBox 10">
            <a:extLst>
              <a:ext uri="{FF2B5EF4-FFF2-40B4-BE49-F238E27FC236}">
                <a16:creationId xmlns:a16="http://schemas.microsoft.com/office/drawing/2014/main" id="{6CDCFFFA-5280-4B43-BB7F-0084156B4952}"/>
              </a:ext>
            </a:extLst>
          </p:cNvPr>
          <p:cNvSpPr txBox="1"/>
          <p:nvPr/>
        </p:nvSpPr>
        <p:spPr>
          <a:xfrm>
            <a:off x="1833896" y="3429000"/>
            <a:ext cx="4468581" cy="369332"/>
          </a:xfrm>
          <a:prstGeom prst="rect">
            <a:avLst/>
          </a:prstGeom>
          <a:noFill/>
        </p:spPr>
        <p:txBody>
          <a:bodyPr wrap="square" rtlCol="0">
            <a:spAutoFit/>
          </a:bodyPr>
          <a:lstStyle/>
          <a:p>
            <a:r>
              <a:rPr lang="es-CO" b="1" dirty="0" err="1">
                <a:solidFill>
                  <a:schemeClr val="tx2">
                    <a:lumMod val="75000"/>
                  </a:schemeClr>
                </a:solidFill>
              </a:rPr>
              <a:t>ShuffleSplit</a:t>
            </a:r>
            <a:endParaRPr lang="es-CO" b="1" dirty="0">
              <a:solidFill>
                <a:schemeClr val="tx2">
                  <a:lumMod val="75000"/>
                </a:schemeClr>
              </a:solidFill>
            </a:endParaRPr>
          </a:p>
        </p:txBody>
      </p:sp>
    </p:spTree>
    <p:extLst>
      <p:ext uri="{BB962C8B-B14F-4D97-AF65-F5344CB8AC3E}">
        <p14:creationId xmlns:p14="http://schemas.microsoft.com/office/powerpoint/2010/main" val="228297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Selección de </a:t>
            </a:r>
            <a:r>
              <a:rPr lang="es-CO" sz="2800" b="1" spc="-1" dirty="0" err="1">
                <a:solidFill>
                  <a:srgbClr val="172B7E"/>
                </a:solidFill>
                <a:latin typeface="Arial"/>
                <a:ea typeface="+mn-ea"/>
                <a:cs typeface="+mn-cs"/>
              </a:rPr>
              <a:t>hiperparametros</a:t>
            </a:r>
            <a:r>
              <a:rPr lang="es-CO" sz="2800" b="1" spc="-1" dirty="0">
                <a:solidFill>
                  <a:srgbClr val="172B7E"/>
                </a:solidFill>
                <a:latin typeface="Arial"/>
                <a:ea typeface="+mn-ea"/>
                <a:cs typeface="+mn-cs"/>
              </a:rPr>
              <a:t> y </a:t>
            </a:r>
            <a:r>
              <a:rPr lang="es-CO" sz="2800" b="1" spc="-1" dirty="0" err="1">
                <a:solidFill>
                  <a:srgbClr val="172B7E"/>
                </a:solidFill>
                <a:latin typeface="Arial"/>
                <a:ea typeface="+mn-ea"/>
                <a:cs typeface="+mn-cs"/>
              </a:rPr>
              <a:t>metricas</a:t>
            </a:r>
            <a:endParaRPr lang="es-CO" sz="2800" b="1" spc="-1" dirty="0">
              <a:solidFill>
                <a:srgbClr val="172B7E"/>
              </a:solidFill>
              <a:latin typeface="Arial"/>
              <a:ea typeface="+mn-ea"/>
              <a:cs typeface="+mn-cs"/>
            </a:endParaRPr>
          </a:p>
        </p:txBody>
      </p:sp>
      <p:pic>
        <p:nvPicPr>
          <p:cNvPr id="4098" name="Picture 2">
            <a:extLst>
              <a:ext uri="{FF2B5EF4-FFF2-40B4-BE49-F238E27FC236}">
                <a16:creationId xmlns:a16="http://schemas.microsoft.com/office/drawing/2014/main" id="{D40A2D7E-B6BD-4958-B9EA-282824378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909" y="743008"/>
            <a:ext cx="4721818" cy="3439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423EA1D-1038-4773-A8BB-A7DC068A61D0}"/>
              </a:ext>
            </a:extLst>
          </p:cNvPr>
          <p:cNvPicPr>
            <a:picLocks noChangeAspect="1"/>
          </p:cNvPicPr>
          <p:nvPr/>
        </p:nvPicPr>
        <p:blipFill>
          <a:blip r:embed="rId4"/>
          <a:stretch>
            <a:fillRect/>
          </a:stretch>
        </p:blipFill>
        <p:spPr>
          <a:xfrm>
            <a:off x="6617098" y="1286159"/>
            <a:ext cx="3949178" cy="1997144"/>
          </a:xfrm>
          <a:prstGeom prst="rect">
            <a:avLst/>
          </a:prstGeom>
        </p:spPr>
      </p:pic>
      <p:pic>
        <p:nvPicPr>
          <p:cNvPr id="10" name="Picture 9">
            <a:extLst>
              <a:ext uri="{FF2B5EF4-FFF2-40B4-BE49-F238E27FC236}">
                <a16:creationId xmlns:a16="http://schemas.microsoft.com/office/drawing/2014/main" id="{DB125473-E882-49F8-8F18-9AD219AB7F1D}"/>
              </a:ext>
            </a:extLst>
          </p:cNvPr>
          <p:cNvPicPr>
            <a:picLocks noChangeAspect="1"/>
          </p:cNvPicPr>
          <p:nvPr/>
        </p:nvPicPr>
        <p:blipFill>
          <a:blip r:embed="rId5"/>
          <a:stretch>
            <a:fillRect/>
          </a:stretch>
        </p:blipFill>
        <p:spPr>
          <a:xfrm>
            <a:off x="1715910" y="4428935"/>
            <a:ext cx="8850367" cy="1490300"/>
          </a:xfrm>
          <a:prstGeom prst="rect">
            <a:avLst/>
          </a:prstGeom>
        </p:spPr>
      </p:pic>
    </p:spTree>
    <p:extLst>
      <p:ext uri="{BB962C8B-B14F-4D97-AF65-F5344CB8AC3E}">
        <p14:creationId xmlns:p14="http://schemas.microsoft.com/office/powerpoint/2010/main" val="8635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1981380" y="77494"/>
            <a:ext cx="8229240" cy="665514"/>
          </a:xfrm>
        </p:spPr>
        <p:txBody>
          <a:bodyPr/>
          <a:lstStyle/>
          <a:p>
            <a:pPr algn="ctr"/>
            <a:r>
              <a:rPr lang="es-CO" sz="2800" b="1" spc="-1" dirty="0">
                <a:solidFill>
                  <a:srgbClr val="172B7E"/>
                </a:solidFill>
                <a:latin typeface="Arial"/>
                <a:ea typeface="+mn-ea"/>
                <a:cs typeface="+mn-cs"/>
              </a:rPr>
              <a:t>BIAS - </a:t>
            </a:r>
            <a:r>
              <a:rPr lang="es-CO" sz="2800" b="1" spc="-1" dirty="0" err="1">
                <a:solidFill>
                  <a:srgbClr val="172B7E"/>
                </a:solidFill>
                <a:latin typeface="Arial"/>
                <a:ea typeface="+mn-ea"/>
                <a:cs typeface="+mn-cs"/>
              </a:rPr>
              <a:t>Variance</a:t>
            </a:r>
            <a:endParaRPr lang="es-CO" sz="2800" b="1" spc="-1" dirty="0">
              <a:solidFill>
                <a:srgbClr val="172B7E"/>
              </a:solidFill>
              <a:latin typeface="Arial"/>
              <a:ea typeface="+mn-ea"/>
              <a:cs typeface="+mn-cs"/>
            </a:endParaRPr>
          </a:p>
        </p:txBody>
      </p:sp>
      <p:pic>
        <p:nvPicPr>
          <p:cNvPr id="5122" name="Picture 2">
            <a:extLst>
              <a:ext uri="{FF2B5EF4-FFF2-40B4-BE49-F238E27FC236}">
                <a16:creationId xmlns:a16="http://schemas.microsoft.com/office/drawing/2014/main" id="{A37233A6-1B5C-42AB-BE08-DBE790534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380" y="1078579"/>
            <a:ext cx="5595082" cy="40757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EBEBB0-1744-4095-92C8-E53A6B86DBEF}"/>
              </a:ext>
            </a:extLst>
          </p:cNvPr>
          <p:cNvSpPr txBox="1"/>
          <p:nvPr/>
        </p:nvSpPr>
        <p:spPr>
          <a:xfrm>
            <a:off x="7788563" y="2782670"/>
            <a:ext cx="4572000" cy="646331"/>
          </a:xfrm>
          <a:prstGeom prst="rect">
            <a:avLst/>
          </a:prstGeom>
          <a:noFill/>
        </p:spPr>
        <p:txBody>
          <a:bodyPr wrap="square">
            <a:spAutoFit/>
          </a:bodyPr>
          <a:lstStyle/>
          <a:p>
            <a:r>
              <a:rPr lang="es-CO" dirty="0" err="1">
                <a:latin typeface="Courier New" panose="02070309020205020404" pitchFamily="49" charset="0"/>
              </a:rPr>
              <a:t>KNeighborsRegressor</a:t>
            </a:r>
            <a:endParaRPr lang="es-CO" dirty="0">
              <a:latin typeface="Courier New" panose="02070309020205020404" pitchFamily="49" charset="0"/>
            </a:endParaRPr>
          </a:p>
          <a:p>
            <a:r>
              <a:rPr lang="es-CO" dirty="0">
                <a:latin typeface="Courier New" panose="02070309020205020404" pitchFamily="49" charset="0"/>
              </a:rPr>
              <a:t>(</a:t>
            </a:r>
            <a:r>
              <a:rPr lang="es-CO" dirty="0" err="1">
                <a:latin typeface="Courier New" panose="02070309020205020404" pitchFamily="49" charset="0"/>
              </a:rPr>
              <a:t>n_neighbors</a:t>
            </a:r>
            <a:r>
              <a:rPr lang="es-CO" dirty="0">
                <a:latin typeface="Courier New" panose="02070309020205020404" pitchFamily="49" charset="0"/>
              </a:rPr>
              <a:t>=5)</a:t>
            </a:r>
          </a:p>
        </p:txBody>
      </p:sp>
    </p:spTree>
    <p:extLst>
      <p:ext uri="{BB962C8B-B14F-4D97-AF65-F5344CB8AC3E}">
        <p14:creationId xmlns:p14="http://schemas.microsoft.com/office/powerpoint/2010/main" val="147641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4269</TotalTime>
  <Words>1312</Words>
  <Application>Microsoft Office PowerPoint</Application>
  <PresentationFormat>Widescreen</PresentationFormat>
  <Paragraphs>110</Paragraphs>
  <Slides>15</Slides>
  <Notes>11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Courier New</vt:lpstr>
      <vt:lpstr>Symbol</vt:lpstr>
      <vt:lpstr>Times New Roman</vt:lpstr>
      <vt:lpstr>Wingdings</vt:lpstr>
      <vt:lpstr>Office Theme</vt:lpstr>
      <vt:lpstr>Office Theme</vt:lpstr>
      <vt:lpstr>PowerPoint Presentation</vt:lpstr>
      <vt:lpstr>PowerPoint Presentation</vt:lpstr>
      <vt:lpstr>Introducción</vt:lpstr>
      <vt:lpstr>Datos</vt:lpstr>
      <vt:lpstr>EDA</vt:lpstr>
      <vt:lpstr>Selección de variables</vt:lpstr>
      <vt:lpstr>Validación cruzada</vt:lpstr>
      <vt:lpstr>Selección de hiperparametros y metricas</vt:lpstr>
      <vt:lpstr>BIAS - Variance</vt:lpstr>
      <vt:lpstr>Clustering</vt:lpstr>
      <vt:lpstr>PCA</vt:lpstr>
      <vt:lpstr>PowerPoint Presentation</vt:lpstr>
      <vt:lpstr>Regresión Lineal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Shayu Garnica</dc:creator>
  <dc:description/>
  <cp:lastModifiedBy>Camilo Andres Cabrera Meneses</cp:lastModifiedBy>
  <cp:revision>68</cp:revision>
  <dcterms:created xsi:type="dcterms:W3CDTF">2018-07-09T16:33:10Z</dcterms:created>
  <dcterms:modified xsi:type="dcterms:W3CDTF">2022-12-07T05:52:24Z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