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2" r:id="rId2"/>
    <p:sldId id="273" r:id="rId3"/>
    <p:sldId id="274" r:id="rId4"/>
    <p:sldId id="280" r:id="rId5"/>
    <p:sldId id="282" r:id="rId6"/>
    <p:sldId id="281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21A1D30-C0A0-4124-A783-34D9F15FA0FE}" type="datetime1">
              <a:rPr lang="en-US" smtClean="0"/>
              <a:t>12/8/2022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D2D5871-AB0F-4B3D-8861-97E78CB7B47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4418406-4C3F-4F3E-80BD-A22568EA37EB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60ABF3C-DF8C-4FF5-3956-FAFD1FC669D3}"/>
              </a:ext>
            </a:extLst>
          </p:cNvPr>
          <p:cNvSpPr/>
          <p:nvPr userDrawn="1"/>
        </p:nvSpPr>
        <p:spPr>
          <a:xfrm>
            <a:off x="115956" y="6231834"/>
            <a:ext cx="12076044" cy="220969"/>
          </a:xfrm>
          <a:custGeom>
            <a:avLst/>
            <a:gdLst>
              <a:gd name="connsiteX0" fmla="*/ 0 w 12076044"/>
              <a:gd name="connsiteY0" fmla="*/ 119987 h 298892"/>
              <a:gd name="connsiteX1" fmla="*/ 4750904 w 12076044"/>
              <a:gd name="connsiteY1" fmla="*/ 10657 h 298892"/>
              <a:gd name="connsiteX2" fmla="*/ 8468139 w 12076044"/>
              <a:gd name="connsiteY2" fmla="*/ 209439 h 298892"/>
              <a:gd name="connsiteX3" fmla="*/ 11449878 w 12076044"/>
              <a:gd name="connsiteY3" fmla="*/ 718 h 298892"/>
              <a:gd name="connsiteX4" fmla="*/ 12076044 w 12076044"/>
              <a:gd name="connsiteY4" fmla="*/ 298892 h 2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044" h="298892">
                <a:moveTo>
                  <a:pt x="0" y="119987"/>
                </a:moveTo>
                <a:cubicBezTo>
                  <a:pt x="1669774" y="57867"/>
                  <a:pt x="3339548" y="-4252"/>
                  <a:pt x="4750904" y="10657"/>
                </a:cubicBezTo>
                <a:cubicBezTo>
                  <a:pt x="6162260" y="25566"/>
                  <a:pt x="7351643" y="211095"/>
                  <a:pt x="8468139" y="209439"/>
                </a:cubicBezTo>
                <a:cubicBezTo>
                  <a:pt x="9584635" y="207783"/>
                  <a:pt x="10848561" y="-14191"/>
                  <a:pt x="11449878" y="718"/>
                </a:cubicBezTo>
                <a:cubicBezTo>
                  <a:pt x="12051195" y="15627"/>
                  <a:pt x="11940209" y="234288"/>
                  <a:pt x="12076044" y="298892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2DCB740-6776-4EE9-99FD-96D592FA5A23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F6BD99-6FFD-46C5-B5E2-43A34BDA2566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022678E-214C-4CF8-97C7-95015FB02960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5660E0-FA77-4473-A859-74127B089143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88D7B8-9F07-4899-827D-5F3CFDDEB574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5197C5C-1CD1-417D-A89C-14747F5222C7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59EFBB-CFA1-4AA8-9123-F0B52DBD84FE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oogle Shape;15;p22" descr="A picture containing logo&#10;&#10;Description automatically generated">
            <a:extLst>
              <a:ext uri="{FF2B5EF4-FFF2-40B4-BE49-F238E27FC236}">
                <a16:creationId xmlns:a16="http://schemas.microsoft.com/office/drawing/2014/main" id="{CC5F91D3-6DAE-A220-FD83-25FABB5E4E75}"/>
              </a:ext>
            </a:extLst>
          </p:cNvPr>
          <p:cNvPicPr preferRelativeResize="0"/>
          <p:nvPr userDrawn="1"/>
        </p:nvPicPr>
        <p:blipFill rotWithShape="1">
          <a:blip r:embed="rId13">
            <a:alphaModFix amt="85000"/>
          </a:blip>
          <a:srcRect t="10266" b="12500"/>
          <a:stretch/>
        </p:blipFill>
        <p:spPr>
          <a:xfrm>
            <a:off x="93869" y="6268913"/>
            <a:ext cx="1314853" cy="5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1099930"/>
            <a:ext cx="10468864" cy="2312502"/>
          </a:xfrm>
        </p:spPr>
        <p:txBody>
          <a:bodyPr>
            <a:normAutofit fontScale="90000"/>
          </a:bodyPr>
          <a:lstStyle/>
          <a:p>
            <a:r>
              <a:rPr lang="es-MX" dirty="0"/>
              <a:t>Estimación del índice de rotura de oleaje mediante técnicas de aprendizaje automático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467074"/>
            <a:ext cx="10472928" cy="1752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Camilo Andres Cabrera Meneses</a:t>
            </a:r>
          </a:p>
          <a:p>
            <a:endParaRPr lang="en-US" dirty="0"/>
          </a:p>
          <a:p>
            <a:pPr algn="l"/>
            <a:r>
              <a:rPr lang="es-CO" dirty="0"/>
              <a:t>Asignatura</a:t>
            </a:r>
            <a:r>
              <a:rPr lang="en-US" dirty="0"/>
              <a:t>: </a:t>
            </a:r>
            <a:r>
              <a:rPr lang="es-MX" dirty="0"/>
              <a:t>Inteligencia artificial y aprendizaje automático aplicado en geociencias 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KNN-Regressor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07223-8394-4685-A203-8B6A1490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0" y="1393194"/>
            <a:ext cx="9457870" cy="3937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38B2E0-214D-4C1A-813A-F095A7B2B92D}"/>
              </a:ext>
            </a:extLst>
          </p:cNvPr>
          <p:cNvSpPr txBox="1"/>
          <p:nvPr/>
        </p:nvSpPr>
        <p:spPr>
          <a:xfrm>
            <a:off x="1041402" y="5397732"/>
            <a:ext cx="502557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KNN_Y1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KNeighborsRegressor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n_neighbors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=2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65413-2699-41C4-93B5-1F0E9677EC14}"/>
              </a:ext>
            </a:extLst>
          </p:cNvPr>
          <p:cNvSpPr txBox="1"/>
          <p:nvPr/>
        </p:nvSpPr>
        <p:spPr>
          <a:xfrm>
            <a:off x="6096000" y="5397732"/>
            <a:ext cx="502557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KNN_Y1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KNeighborsRegressor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n_neighbors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=3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KNN-Regressor (2/2)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E5CF6-0685-4420-8026-36D6CD29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47" y="1364222"/>
            <a:ext cx="3136900" cy="2405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FF43D-4BE7-4FAB-AD28-0C0741A14C73}"/>
              </a:ext>
            </a:extLst>
          </p:cNvPr>
          <p:cNvSpPr txBox="1"/>
          <p:nvPr/>
        </p:nvSpPr>
        <p:spPr>
          <a:xfrm>
            <a:off x="3901736" y="1860615"/>
            <a:ext cx="3606799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1500" b="0" i="0" dirty="0">
                <a:effectLst/>
                <a:latin typeface="Consolas" panose="020B0609020204030204" pitchFamily="49" charset="0"/>
              </a:rPr>
              <a:t>R2 Y1 - KNN: 0.9442891367437714 </a:t>
            </a:r>
          </a:p>
          <a:p>
            <a:pPr algn="ctr"/>
            <a:r>
              <a:rPr lang="es-MX" sz="1500" b="1" i="0" dirty="0">
                <a:effectLst/>
                <a:latin typeface="Consolas" panose="020B0609020204030204" pitchFamily="49" charset="0"/>
              </a:rPr>
              <a:t>Métricas para KNN </a:t>
            </a:r>
          </a:p>
          <a:p>
            <a:pPr algn="ctr"/>
            <a:r>
              <a:rPr lang="es-MX" sz="1500" b="1" dirty="0">
                <a:latin typeface="Consolas" panose="020B0609020204030204" pitchFamily="49" charset="0"/>
              </a:rPr>
              <a:t>V</a:t>
            </a:r>
            <a:r>
              <a:rPr lang="es-MX" sz="1500" b="1" i="0" dirty="0">
                <a:effectLst/>
                <a:latin typeface="Consolas" panose="020B0609020204030204" pitchFamily="49" charset="0"/>
              </a:rPr>
              <a:t>ariable Y1 - Hb (cm) </a:t>
            </a:r>
          </a:p>
          <a:p>
            <a:pPr algn="ctr"/>
            <a:r>
              <a:rPr lang="es-MX" sz="1500" b="0" i="0" dirty="0">
                <a:effectLst/>
                <a:latin typeface="Consolas" panose="020B0609020204030204" pitchFamily="49" charset="0"/>
              </a:rPr>
              <a:t>R2: 0.7434627619044439 </a:t>
            </a:r>
          </a:p>
          <a:p>
            <a:pPr algn="ctr"/>
            <a:r>
              <a:rPr lang="es-MX" sz="1500" b="0" i="0" dirty="0">
                <a:effectLst/>
                <a:latin typeface="Consolas" panose="020B0609020204030204" pitchFamily="49" charset="0"/>
              </a:rPr>
              <a:t>MSE: 3.0474193935714284 </a:t>
            </a:r>
          </a:p>
          <a:p>
            <a:pPr algn="ctr"/>
            <a:r>
              <a:rPr lang="es-MX" sz="1500" b="0" i="0" dirty="0">
                <a:effectLst/>
                <a:latin typeface="Consolas" panose="020B0609020204030204" pitchFamily="49" charset="0"/>
              </a:rPr>
              <a:t>MAE: 1.364853571428571</a:t>
            </a:r>
            <a:endParaRPr lang="es-CO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FC184-4E63-45A7-9FA8-0AF28033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7" y="3903138"/>
            <a:ext cx="3044420" cy="23128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494401-FA42-4C8E-869D-9E8964467ABA}"/>
              </a:ext>
            </a:extLst>
          </p:cNvPr>
          <p:cNvSpPr txBox="1"/>
          <p:nvPr/>
        </p:nvSpPr>
        <p:spPr>
          <a:xfrm>
            <a:off x="3901735" y="4304062"/>
            <a:ext cx="3606799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MX" dirty="0"/>
              <a:t>R2 Y2 - KNN: 0.8957901265082304 </a:t>
            </a:r>
          </a:p>
          <a:p>
            <a:r>
              <a:rPr lang="es-MX" b="1" dirty="0"/>
              <a:t>Métricas para KNN </a:t>
            </a:r>
          </a:p>
          <a:p>
            <a:r>
              <a:rPr lang="es-MX" b="1" dirty="0"/>
              <a:t>Variable Y2 - </a:t>
            </a:r>
            <a:r>
              <a:rPr lang="es-MX" b="1" dirty="0" err="1"/>
              <a:t>hb</a:t>
            </a:r>
            <a:r>
              <a:rPr lang="es-MX" b="1" dirty="0"/>
              <a:t> (cm)</a:t>
            </a:r>
          </a:p>
          <a:p>
            <a:r>
              <a:rPr lang="es-MX" dirty="0"/>
              <a:t>R2: 0.7797371927324692 </a:t>
            </a:r>
          </a:p>
          <a:p>
            <a:r>
              <a:rPr lang="es-MX" dirty="0"/>
              <a:t>MSE: 4.450561995873016 </a:t>
            </a:r>
          </a:p>
          <a:p>
            <a:r>
              <a:rPr lang="es-MX" dirty="0"/>
              <a:t>MAE: 1.686559523809524</a:t>
            </a:r>
            <a:endParaRPr lang="es-C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489903-6313-4BC8-B463-B10E7C5F0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24" y="1800225"/>
            <a:ext cx="4181475" cy="1628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28D141-993A-4778-8E10-8CB9DFDAF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324" y="4304062"/>
            <a:ext cx="42195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Support Vector Regression (1/2)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8B2E0-214D-4C1A-813A-F095A7B2B92D}"/>
              </a:ext>
            </a:extLst>
          </p:cNvPr>
          <p:cNvSpPr txBox="1"/>
          <p:nvPr/>
        </p:nvSpPr>
        <p:spPr>
          <a:xfrm>
            <a:off x="381002" y="5218752"/>
            <a:ext cx="5257798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svm_reg_Y1 = </a:t>
            </a:r>
            <a:r>
              <a:rPr lang="en-US" sz="1600" dirty="0">
                <a:latin typeface="Consolas" panose="020B0609020204030204" pitchFamily="49" charset="0"/>
              </a:rPr>
              <a:t>SVR(kernel="linear", C=49)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D3A3-A0C5-4650-89CD-9CA98E18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6" y="1725207"/>
            <a:ext cx="5203649" cy="2484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82638-85EA-4F4B-81D2-146B5E0D1017}"/>
              </a:ext>
            </a:extLst>
          </p:cNvPr>
          <p:cNvSpPr txBox="1"/>
          <p:nvPr/>
        </p:nvSpPr>
        <p:spPr>
          <a:xfrm>
            <a:off x="5359626" y="1725207"/>
            <a:ext cx="6732588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s-CO" b="1" i="0" dirty="0">
                <a:effectLst/>
                <a:latin typeface="Consolas" panose="020B0609020204030204" pitchFamily="49" charset="0"/>
              </a:rPr>
              <a:t>Para Variable Y1 – Hb (cm)</a:t>
            </a:r>
          </a:p>
          <a:p>
            <a:r>
              <a:rPr lang="es-CO" b="0" i="0" dirty="0" err="1">
                <a:effectLst/>
                <a:latin typeface="Consolas" panose="020B0609020204030204" pitchFamily="49" charset="0"/>
              </a:rPr>
              <a:t>Best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 Score: 0.7170542277219344 </a:t>
            </a:r>
          </a:p>
          <a:p>
            <a:r>
              <a:rPr lang="es-CO" dirty="0" err="1">
                <a:latin typeface="Consolas" panose="020B0609020204030204" pitchFamily="49" charset="0"/>
              </a:rPr>
              <a:t>Best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Estimator</a:t>
            </a:r>
            <a:r>
              <a:rPr lang="es-CO" dirty="0">
                <a:latin typeface="Consolas" panose="020B0609020204030204" pitchFamily="49" charset="0"/>
              </a:rPr>
              <a:t>: 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SVR(C=49, 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degree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=7, 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kernel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='linear')</a:t>
            </a:r>
            <a:endParaRPr lang="es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9F005-5199-4E20-A114-7E04C15419C1}"/>
              </a:ext>
            </a:extLst>
          </p:cNvPr>
          <p:cNvSpPr txBox="1"/>
          <p:nvPr/>
        </p:nvSpPr>
        <p:spPr>
          <a:xfrm>
            <a:off x="5359626" y="3151987"/>
            <a:ext cx="6732588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s-CO" b="1" i="0" dirty="0">
                <a:effectLst/>
                <a:latin typeface="Consolas" panose="020B0609020204030204" pitchFamily="49" charset="0"/>
              </a:rPr>
              <a:t>Para Variable Y2 – </a:t>
            </a:r>
            <a:r>
              <a:rPr lang="es-CO" b="1" i="0" dirty="0" err="1">
                <a:effectLst/>
                <a:latin typeface="Consolas" panose="020B0609020204030204" pitchFamily="49" charset="0"/>
              </a:rPr>
              <a:t>hb</a:t>
            </a:r>
            <a:r>
              <a:rPr lang="es-CO" b="1" i="0" dirty="0">
                <a:effectLst/>
                <a:latin typeface="Consolas" panose="020B0609020204030204" pitchFamily="49" charset="0"/>
              </a:rPr>
              <a:t> (cm)</a:t>
            </a:r>
          </a:p>
          <a:p>
            <a:r>
              <a:rPr lang="es-CO" b="0" i="0" dirty="0" err="1">
                <a:effectLst/>
                <a:latin typeface="Consolas" panose="020B0609020204030204" pitchFamily="49" charset="0"/>
              </a:rPr>
              <a:t>Best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 Score: 0.9850306778788004</a:t>
            </a:r>
          </a:p>
          <a:p>
            <a:r>
              <a:rPr lang="es-CO" dirty="0" err="1">
                <a:latin typeface="Consolas" panose="020B0609020204030204" pitchFamily="49" charset="0"/>
              </a:rPr>
              <a:t>Best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Estimator</a:t>
            </a:r>
            <a:r>
              <a:rPr lang="es-CO" dirty="0">
                <a:latin typeface="Consolas" panose="020B0609020204030204" pitchFamily="49" charset="0"/>
              </a:rPr>
              <a:t>: 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SVR(C=15, 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degree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=6, 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kernel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='linear')</a:t>
            </a:r>
            <a:endParaRPr lang="es-C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2CF21-DB7E-4A98-93B9-079298B44535}"/>
              </a:ext>
            </a:extLst>
          </p:cNvPr>
          <p:cNvSpPr txBox="1"/>
          <p:nvPr/>
        </p:nvSpPr>
        <p:spPr>
          <a:xfrm>
            <a:off x="6066972" y="5218752"/>
            <a:ext cx="5257798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svm_reg_Y2 = </a:t>
            </a:r>
            <a:r>
              <a:rPr lang="en-US" sz="1600" dirty="0">
                <a:latin typeface="Consolas" panose="020B0609020204030204" pitchFamily="49" charset="0"/>
              </a:rPr>
              <a:t>SVR(kernel="linear", C=15)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4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Support Vector Regression 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FF43D-4BE7-4FAB-AD28-0C0741A14C73}"/>
              </a:ext>
            </a:extLst>
          </p:cNvPr>
          <p:cNvSpPr txBox="1"/>
          <p:nvPr/>
        </p:nvSpPr>
        <p:spPr>
          <a:xfrm>
            <a:off x="3749336" y="1860615"/>
            <a:ext cx="3606799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1500" b="0" i="0" dirty="0">
                <a:effectLst/>
                <a:latin typeface="Consolas" panose="020B0609020204030204" pitchFamily="49" charset="0"/>
              </a:rPr>
              <a:t>R2 Y1 - SVR: 0.7755762241668283 </a:t>
            </a:r>
            <a:r>
              <a:rPr lang="es-MX" sz="1500" b="1" i="0" dirty="0">
                <a:effectLst/>
                <a:latin typeface="Consolas" panose="020B0609020204030204" pitchFamily="49" charset="0"/>
              </a:rPr>
              <a:t>Métricas para SVR </a:t>
            </a:r>
          </a:p>
          <a:p>
            <a:pPr algn="ctr"/>
            <a:r>
              <a:rPr lang="es-MX" sz="1500" b="1" dirty="0">
                <a:latin typeface="Consolas" panose="020B0609020204030204" pitchFamily="49" charset="0"/>
              </a:rPr>
              <a:t>V</a:t>
            </a:r>
            <a:r>
              <a:rPr lang="es-MX" sz="1500" b="1" i="0" dirty="0">
                <a:effectLst/>
                <a:latin typeface="Consolas" panose="020B0609020204030204" pitchFamily="49" charset="0"/>
              </a:rPr>
              <a:t>ariable Y1 - Hb (cm) </a:t>
            </a:r>
          </a:p>
          <a:p>
            <a:pPr algn="ctr"/>
            <a:r>
              <a:rPr lang="pt-BR" sz="1500" b="0" i="0" dirty="0">
                <a:effectLst/>
                <a:latin typeface="Consolas" panose="020B0609020204030204" pitchFamily="49" charset="0"/>
              </a:rPr>
              <a:t>R2: 0.8260574293442603 </a:t>
            </a:r>
          </a:p>
          <a:p>
            <a:pPr algn="ctr"/>
            <a:r>
              <a:rPr lang="pt-BR" sz="1500" b="0" i="0" dirty="0">
                <a:effectLst/>
                <a:latin typeface="Consolas" panose="020B0609020204030204" pitchFamily="49" charset="0"/>
              </a:rPr>
              <a:t>MSE: 2.066272978999348 </a:t>
            </a:r>
          </a:p>
          <a:p>
            <a:pPr algn="ctr"/>
            <a:r>
              <a:rPr lang="pt-BR" sz="1500" b="0" i="0" dirty="0">
                <a:effectLst/>
                <a:latin typeface="Consolas" panose="020B0609020204030204" pitchFamily="49" charset="0"/>
              </a:rPr>
              <a:t>MAE: 1.1464308369175826</a:t>
            </a:r>
            <a:endParaRPr lang="es-CO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94401-FA42-4C8E-869D-9E8964467ABA}"/>
              </a:ext>
            </a:extLst>
          </p:cNvPr>
          <p:cNvSpPr txBox="1"/>
          <p:nvPr/>
        </p:nvSpPr>
        <p:spPr>
          <a:xfrm>
            <a:off x="3749335" y="4304062"/>
            <a:ext cx="3606799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MX" dirty="0"/>
              <a:t>R2 Y2 - </a:t>
            </a:r>
            <a:r>
              <a:rPr lang="es-MX" b="0" i="0" dirty="0">
                <a:effectLst/>
                <a:latin typeface="Consolas" panose="020B0609020204030204" pitchFamily="49" charset="0"/>
              </a:rPr>
              <a:t>SVR </a:t>
            </a:r>
            <a:r>
              <a:rPr lang="es-MX" dirty="0"/>
              <a:t>: 0.9850306778788004 </a:t>
            </a:r>
          </a:p>
          <a:p>
            <a:r>
              <a:rPr lang="es-MX" b="1" dirty="0"/>
              <a:t>Métricas para </a:t>
            </a:r>
            <a:r>
              <a:rPr lang="es-MX" sz="1500" b="1" i="0" dirty="0">
                <a:effectLst/>
                <a:latin typeface="Consolas" panose="020B0609020204030204" pitchFamily="49" charset="0"/>
              </a:rPr>
              <a:t>SVR</a:t>
            </a:r>
            <a:r>
              <a:rPr lang="es-MX" b="1" dirty="0"/>
              <a:t> </a:t>
            </a:r>
          </a:p>
          <a:p>
            <a:r>
              <a:rPr lang="es-MX" b="1" dirty="0"/>
              <a:t>Variable Y2 - </a:t>
            </a:r>
            <a:r>
              <a:rPr lang="es-MX" b="1" dirty="0" err="1"/>
              <a:t>hb</a:t>
            </a:r>
            <a:r>
              <a:rPr lang="es-MX" b="1" dirty="0"/>
              <a:t> (cm)</a:t>
            </a:r>
          </a:p>
          <a:p>
            <a:r>
              <a:rPr lang="pt-BR" dirty="0"/>
              <a:t>R2: 0.7187622787232889 </a:t>
            </a:r>
          </a:p>
          <a:p>
            <a:r>
              <a:rPr lang="pt-BR" dirty="0"/>
              <a:t>MSE: 5.682602204373917 </a:t>
            </a:r>
          </a:p>
          <a:p>
            <a:r>
              <a:rPr lang="pt-BR" dirty="0"/>
              <a:t>MAE: 1.7472258302144985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368A3-CFD2-471B-A5EC-5F73A7C7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7" y="1412194"/>
            <a:ext cx="3136281" cy="2404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B324A-1093-44B9-8B22-D87C735D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12" y="3920455"/>
            <a:ext cx="2977629" cy="23134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65D583-E39E-405D-BCCA-9D30B8AD4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003" y="1860615"/>
            <a:ext cx="4572000" cy="1447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DD57D1-6C0D-4FD8-BD43-6E434838C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53" y="4260501"/>
            <a:ext cx="4229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Random Forest Regressor (1/2)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82638-85EA-4F4B-81D2-146B5E0D1017}"/>
              </a:ext>
            </a:extLst>
          </p:cNvPr>
          <p:cNvSpPr txBox="1"/>
          <p:nvPr/>
        </p:nvSpPr>
        <p:spPr>
          <a:xfrm>
            <a:off x="5359626" y="1474961"/>
            <a:ext cx="6732588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s-CO" b="1" i="0" dirty="0">
                <a:effectLst/>
                <a:latin typeface="Consolas" panose="020B0609020204030204" pitchFamily="49" charset="0"/>
              </a:rPr>
              <a:t>Para Variable Y1 – Hb (cm)</a:t>
            </a:r>
          </a:p>
          <a:p>
            <a:r>
              <a:rPr lang="es-CO" dirty="0" err="1">
                <a:latin typeface="Consolas" panose="020B0609020204030204" pitchFamily="49" charset="0"/>
              </a:rPr>
              <a:t>Best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Params</a:t>
            </a:r>
            <a:r>
              <a:rPr lang="es-CO" dirty="0">
                <a:latin typeface="Consolas" panose="020B0609020204030204" pitchFamily="49" charset="0"/>
              </a:rPr>
              <a:t>: </a:t>
            </a:r>
          </a:p>
          <a:p>
            <a:r>
              <a:rPr lang="es-CO" b="0" i="0" dirty="0">
                <a:effectLst/>
                <a:latin typeface="Consolas" panose="020B0609020204030204" pitchFamily="49" charset="0"/>
              </a:rPr>
              <a:t>{'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n_estimators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1400,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min_samples_split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2,</a:t>
            </a:r>
          </a:p>
          <a:p>
            <a:r>
              <a:rPr lang="es-CO" b="0" i="0" dirty="0">
                <a:effectLst/>
                <a:latin typeface="Consolas" panose="020B0609020204030204" pitchFamily="49" charset="0"/>
              </a:rPr>
              <a:t>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min_samples_leaf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max_features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'auto',</a:t>
            </a:r>
          </a:p>
          <a:p>
            <a:r>
              <a:rPr lang="es-CO" b="0" i="0" dirty="0">
                <a:effectLst/>
                <a:latin typeface="Consolas" panose="020B0609020204030204" pitchFamily="49" charset="0"/>
              </a:rPr>
              <a:t>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max_depth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False}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90EE3-F928-4409-922C-DFEF7965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8" y="1449208"/>
            <a:ext cx="5089070" cy="125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7D629-4325-48E7-BE17-E753C99E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8" y="2828558"/>
            <a:ext cx="4972050" cy="2457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4E2D0F-DDE2-4F8F-808B-133A571F4BA1}"/>
              </a:ext>
            </a:extLst>
          </p:cNvPr>
          <p:cNvSpPr txBox="1"/>
          <p:nvPr/>
        </p:nvSpPr>
        <p:spPr>
          <a:xfrm>
            <a:off x="5359626" y="3116020"/>
            <a:ext cx="6732588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s-CO" b="1" i="0" dirty="0">
                <a:effectLst/>
                <a:latin typeface="Consolas" panose="020B0609020204030204" pitchFamily="49" charset="0"/>
              </a:rPr>
              <a:t>Para Variable Y2 – </a:t>
            </a:r>
            <a:r>
              <a:rPr lang="es-CO" b="1" i="0" dirty="0" err="1">
                <a:effectLst/>
                <a:latin typeface="Consolas" panose="020B0609020204030204" pitchFamily="49" charset="0"/>
              </a:rPr>
              <a:t>hb</a:t>
            </a:r>
            <a:r>
              <a:rPr lang="es-CO" b="1" i="0" dirty="0">
                <a:effectLst/>
                <a:latin typeface="Consolas" panose="020B0609020204030204" pitchFamily="49" charset="0"/>
              </a:rPr>
              <a:t> (cm)</a:t>
            </a:r>
          </a:p>
          <a:p>
            <a:r>
              <a:rPr lang="es-CO" dirty="0" err="1">
                <a:latin typeface="Consolas" panose="020B0609020204030204" pitchFamily="49" charset="0"/>
              </a:rPr>
              <a:t>Best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Params</a:t>
            </a:r>
            <a:r>
              <a:rPr lang="es-CO" dirty="0">
                <a:latin typeface="Consolas" panose="020B0609020204030204" pitchFamily="49" charset="0"/>
              </a:rPr>
              <a:t>: </a:t>
            </a:r>
          </a:p>
          <a:p>
            <a:r>
              <a:rPr lang="es-CO" b="0" i="0" dirty="0">
                <a:effectLst/>
                <a:latin typeface="Consolas" panose="020B0609020204030204" pitchFamily="49" charset="0"/>
              </a:rPr>
              <a:t>{'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n_estimators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2000,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min_samples_split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10,</a:t>
            </a:r>
          </a:p>
          <a:p>
            <a:r>
              <a:rPr lang="es-CO" b="0" i="0" dirty="0">
                <a:effectLst/>
                <a:latin typeface="Consolas" panose="020B0609020204030204" pitchFamily="49" charset="0"/>
              </a:rPr>
              <a:t>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min_samples_leaf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max_features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'auto',</a:t>
            </a:r>
          </a:p>
          <a:p>
            <a:r>
              <a:rPr lang="es-CO" b="0" i="0" dirty="0">
                <a:effectLst/>
                <a:latin typeface="Consolas" panose="020B0609020204030204" pitchFamily="49" charset="0"/>
              </a:rPr>
              <a:t>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max_depth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90, '</a:t>
            </a:r>
            <a:r>
              <a:rPr lang="es-CO" b="0" i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es-CO" b="0" i="0" dirty="0">
                <a:effectLst/>
                <a:latin typeface="Consolas" panose="020B0609020204030204" pitchFamily="49" charset="0"/>
              </a:rPr>
              <a:t>': False}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5C31B-2494-4853-B7EB-1F03073EDEE4}"/>
              </a:ext>
            </a:extLst>
          </p:cNvPr>
          <p:cNvSpPr txBox="1"/>
          <p:nvPr/>
        </p:nvSpPr>
        <p:spPr>
          <a:xfrm>
            <a:off x="196738" y="5383039"/>
            <a:ext cx="638809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s-CO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RFR_Y1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s-CO" sz="16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s-CO" sz="16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600" b="0" dirty="0" err="1">
                <a:effectLst/>
                <a:latin typeface="Consolas" panose="020B0609020204030204" pitchFamily="49" charset="0"/>
              </a:rPr>
              <a:t>n_estimators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=1400,min_samples_split=2</a:t>
            </a:r>
            <a:r>
              <a:rPr lang="es-CO" sz="1600" dirty="0">
                <a:latin typeface="Consolas" panose="020B0609020204030204" pitchFamily="49" charset="0"/>
              </a:rPr>
              <a:t>,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min_samples_leaf=2,max_features='auto’,</a:t>
            </a:r>
            <a:r>
              <a:rPr lang="es-CO" sz="1600" b="0" dirty="0" err="1">
                <a:effectLst/>
                <a:latin typeface="Consolas" panose="020B0609020204030204" pitchFamily="49" charset="0"/>
              </a:rPr>
              <a:t>max_depth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=10,bootstrap=False)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D0C56-9C94-414B-B5CD-BE1FC3D592C4}"/>
              </a:ext>
            </a:extLst>
          </p:cNvPr>
          <p:cNvSpPr txBox="1"/>
          <p:nvPr/>
        </p:nvSpPr>
        <p:spPr>
          <a:xfrm>
            <a:off x="6673736" y="4844430"/>
            <a:ext cx="5418478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s-CO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RFR_Y2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s-CO" sz="16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s-CO" sz="16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600" b="0" dirty="0" err="1">
                <a:effectLst/>
                <a:latin typeface="Consolas" panose="020B0609020204030204" pitchFamily="49" charset="0"/>
              </a:rPr>
              <a:t>n_estimators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=2000,min_samples_split=10</a:t>
            </a:r>
            <a:r>
              <a:rPr lang="es-CO" sz="1600" dirty="0">
                <a:latin typeface="Consolas" panose="020B0609020204030204" pitchFamily="49" charset="0"/>
              </a:rPr>
              <a:t>,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min_samples_leaf=2,max_features='auto’,</a:t>
            </a:r>
            <a:r>
              <a:rPr lang="es-CO" sz="1600" b="0" dirty="0" err="1">
                <a:effectLst/>
                <a:latin typeface="Consolas" panose="020B0609020204030204" pitchFamily="49" charset="0"/>
              </a:rPr>
              <a:t>max_depth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=90,bootstrap=False)</a:t>
            </a:r>
          </a:p>
        </p:txBody>
      </p:sp>
    </p:spTree>
    <p:extLst>
      <p:ext uri="{BB962C8B-B14F-4D97-AF65-F5344CB8AC3E}">
        <p14:creationId xmlns:p14="http://schemas.microsoft.com/office/powerpoint/2010/main" val="3646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Random Forest Regressor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FF43D-4BE7-4FAB-AD28-0C0741A14C73}"/>
              </a:ext>
            </a:extLst>
          </p:cNvPr>
          <p:cNvSpPr txBox="1"/>
          <p:nvPr/>
        </p:nvSpPr>
        <p:spPr>
          <a:xfrm>
            <a:off x="3749336" y="1860615"/>
            <a:ext cx="3606799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1500" b="0" i="0" dirty="0">
                <a:effectLst/>
                <a:latin typeface="Consolas" panose="020B0609020204030204" pitchFamily="49" charset="0"/>
              </a:rPr>
              <a:t>R2 Y1 - RFR: 0.9062277224737122 </a:t>
            </a:r>
            <a:r>
              <a:rPr lang="es-MX" sz="1500" b="1" i="0" dirty="0">
                <a:effectLst/>
                <a:latin typeface="Consolas" panose="020B0609020204030204" pitchFamily="49" charset="0"/>
              </a:rPr>
              <a:t>Métricas para RFR </a:t>
            </a:r>
          </a:p>
          <a:p>
            <a:pPr algn="ctr"/>
            <a:r>
              <a:rPr lang="es-MX" sz="1500" b="1" dirty="0">
                <a:latin typeface="Consolas" panose="020B0609020204030204" pitchFamily="49" charset="0"/>
              </a:rPr>
              <a:t>V</a:t>
            </a:r>
            <a:r>
              <a:rPr lang="es-MX" sz="1500" b="1" i="0" dirty="0">
                <a:effectLst/>
                <a:latin typeface="Consolas" panose="020B0609020204030204" pitchFamily="49" charset="0"/>
              </a:rPr>
              <a:t>ariable Y1 - Hb (cm) </a:t>
            </a:r>
          </a:p>
          <a:p>
            <a:pPr algn="ctr"/>
            <a:r>
              <a:rPr lang="pt-BR" sz="1500" b="0" i="0" dirty="0">
                <a:effectLst/>
                <a:latin typeface="Consolas" panose="020B0609020204030204" pitchFamily="49" charset="0"/>
              </a:rPr>
              <a:t>R2: 0.8212298891505077 </a:t>
            </a:r>
          </a:p>
          <a:p>
            <a:pPr algn="ctr"/>
            <a:r>
              <a:rPr lang="pt-BR" sz="1500" b="0" i="0" dirty="0">
                <a:effectLst/>
                <a:latin typeface="Consolas" panose="020B0609020204030204" pitchFamily="49" charset="0"/>
              </a:rPr>
              <a:t>MSE: 2.1236195837998855</a:t>
            </a:r>
          </a:p>
          <a:p>
            <a:pPr algn="ctr"/>
            <a:r>
              <a:rPr lang="pt-BR" sz="1500" b="0" i="0" dirty="0">
                <a:effectLst/>
                <a:latin typeface="Consolas" panose="020B0609020204030204" pitchFamily="49" charset="0"/>
              </a:rPr>
              <a:t> MAE: 1.0682588397959463</a:t>
            </a:r>
            <a:endParaRPr lang="es-CO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94401-FA42-4C8E-869D-9E8964467ABA}"/>
              </a:ext>
            </a:extLst>
          </p:cNvPr>
          <p:cNvSpPr txBox="1"/>
          <p:nvPr/>
        </p:nvSpPr>
        <p:spPr>
          <a:xfrm>
            <a:off x="3749335" y="4304062"/>
            <a:ext cx="3606799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MX" dirty="0"/>
              <a:t>R2 Y2 - RFR: 0.9938926431724027 </a:t>
            </a:r>
            <a:r>
              <a:rPr lang="es-MX" b="1" dirty="0"/>
              <a:t>Métricas para </a:t>
            </a:r>
            <a:r>
              <a:rPr lang="es-MX" sz="1500" b="1" i="0" dirty="0">
                <a:effectLst/>
                <a:latin typeface="Consolas" panose="020B0609020204030204" pitchFamily="49" charset="0"/>
              </a:rPr>
              <a:t>RFR</a:t>
            </a:r>
            <a:r>
              <a:rPr lang="es-MX" b="1" dirty="0"/>
              <a:t> </a:t>
            </a:r>
          </a:p>
          <a:p>
            <a:r>
              <a:rPr lang="es-MX" b="1" dirty="0"/>
              <a:t>Variable Y2 - </a:t>
            </a:r>
            <a:r>
              <a:rPr lang="es-MX" b="1" dirty="0" err="1"/>
              <a:t>hb</a:t>
            </a:r>
            <a:r>
              <a:rPr lang="es-MX" b="1" dirty="0"/>
              <a:t> (cm)</a:t>
            </a:r>
          </a:p>
          <a:p>
            <a:r>
              <a:rPr lang="pt-BR" dirty="0"/>
              <a:t>R2: 0.7982940740383504 </a:t>
            </a:r>
          </a:p>
          <a:p>
            <a:r>
              <a:rPr lang="pt-BR" dirty="0"/>
              <a:t>MSE: 4.075607405370726 </a:t>
            </a:r>
          </a:p>
          <a:p>
            <a:r>
              <a:rPr lang="pt-BR" dirty="0"/>
              <a:t>MAE: 1.551972723922913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28EBF-A2E4-4B90-98E8-9EE38D11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0" y="1326122"/>
            <a:ext cx="3183091" cy="2404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0935F-0EF4-43BC-AE98-E93CE257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3" y="3796252"/>
            <a:ext cx="3241604" cy="2404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EE475-7B3C-4592-B4C0-7D8BA152A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514" y="1836168"/>
            <a:ext cx="4495800" cy="1514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172F60-3598-437E-96BA-6547DB37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042" y="4262840"/>
            <a:ext cx="4472272" cy="1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Resumen</a:t>
            </a:r>
            <a:r>
              <a:rPr lang="en-US" sz="4400" b="1" dirty="0"/>
              <a:t> de </a:t>
            </a:r>
            <a:r>
              <a:rPr lang="en-US" sz="4400" b="1" dirty="0" err="1"/>
              <a:t>modelos</a:t>
            </a:r>
            <a:r>
              <a:rPr lang="en-US" sz="4400" b="1" dirty="0"/>
              <a:t> (Variable Y1)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D355134-4576-4E6E-B160-0F2B1FB2F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57505"/>
              </p:ext>
            </p:extLst>
          </p:nvPr>
        </p:nvGraphicFramePr>
        <p:xfrm>
          <a:off x="1640746" y="1709530"/>
          <a:ext cx="9014002" cy="39485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85563">
                  <a:extLst>
                    <a:ext uri="{9D8B030D-6E8A-4147-A177-3AD203B41FA5}">
                      <a16:colId xmlns:a16="http://schemas.microsoft.com/office/drawing/2014/main" val="2156036584"/>
                    </a:ext>
                  </a:extLst>
                </a:gridCol>
                <a:gridCol w="1703845">
                  <a:extLst>
                    <a:ext uri="{9D8B030D-6E8A-4147-A177-3AD203B41FA5}">
                      <a16:colId xmlns:a16="http://schemas.microsoft.com/office/drawing/2014/main" val="1948756114"/>
                    </a:ext>
                  </a:extLst>
                </a:gridCol>
                <a:gridCol w="1794704">
                  <a:extLst>
                    <a:ext uri="{9D8B030D-6E8A-4147-A177-3AD203B41FA5}">
                      <a16:colId xmlns:a16="http://schemas.microsoft.com/office/drawing/2014/main" val="1789856405"/>
                    </a:ext>
                  </a:extLst>
                </a:gridCol>
                <a:gridCol w="1840846">
                  <a:extLst>
                    <a:ext uri="{9D8B030D-6E8A-4147-A177-3AD203B41FA5}">
                      <a16:colId xmlns:a16="http://schemas.microsoft.com/office/drawing/2014/main" val="1391561837"/>
                    </a:ext>
                  </a:extLst>
                </a:gridCol>
                <a:gridCol w="1789044">
                  <a:extLst>
                    <a:ext uri="{9D8B030D-6E8A-4147-A177-3AD203B41FA5}">
                      <a16:colId xmlns:a16="http://schemas.microsoft.com/office/drawing/2014/main" val="2559631265"/>
                    </a:ext>
                  </a:extLst>
                </a:gridCol>
              </a:tblGrid>
              <a:tr h="365240">
                <a:tc rowSpan="2">
                  <a:txBody>
                    <a:bodyPr/>
                    <a:lstStyle/>
                    <a:p>
                      <a:pPr algn="ctr"/>
                      <a:r>
                        <a:rPr lang="es-CO" dirty="0"/>
                        <a:t>MODELO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Variable Y1 (H</a:t>
                      </a:r>
                      <a:r>
                        <a:rPr kumimoji="0" lang="es-ES" sz="1800" b="1" i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CO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Variable Y2 (</a:t>
                      </a:r>
                      <a:r>
                        <a:rPr kumimoji="0" lang="es-E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es-ES" sz="1800" b="1" i="1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CO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76290"/>
                  </a:ext>
                </a:extLst>
              </a:tr>
              <a:tr h="376362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R2 -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R2-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R2 -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R2 -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871287"/>
                  </a:ext>
                </a:extLst>
              </a:tr>
              <a:tr h="69270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Linear </a:t>
                      </a:r>
                      <a:r>
                        <a:rPr lang="es-CO" dirty="0" err="1"/>
                        <a:t>Regression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0.741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493962"/>
                  </a:ext>
                </a:extLst>
              </a:tr>
              <a:tr h="79115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KNN - Regresor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0.895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962362"/>
                  </a:ext>
                </a:extLst>
              </a:tr>
              <a:tr h="822023">
                <a:tc>
                  <a:txBody>
                    <a:bodyPr/>
                    <a:lstStyle/>
                    <a:p>
                      <a:pPr algn="ctr"/>
                      <a:r>
                        <a:rPr lang="es-CO" b="1" u="none" dirty="0" err="1"/>
                        <a:t>Support</a:t>
                      </a:r>
                      <a:r>
                        <a:rPr lang="es-CO" b="1" u="none" dirty="0"/>
                        <a:t> Vector </a:t>
                      </a:r>
                      <a:r>
                        <a:rPr lang="es-CO" b="1" u="none" dirty="0" err="1"/>
                        <a:t>Regression</a:t>
                      </a:r>
                      <a:endParaRPr lang="es-CO" b="1" u="none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194485"/>
                  </a:ext>
                </a:extLst>
              </a:tr>
              <a:tr h="900592">
                <a:tc>
                  <a:txBody>
                    <a:bodyPr/>
                    <a:lstStyle/>
                    <a:p>
                      <a:pPr algn="ctr"/>
                      <a:r>
                        <a:rPr lang="es-CO" b="1" u="none" dirty="0" err="1"/>
                        <a:t>Random</a:t>
                      </a:r>
                      <a:r>
                        <a:rPr lang="es-CO" b="1" u="none" dirty="0"/>
                        <a:t> Forest Regresor</a:t>
                      </a:r>
                    </a:p>
                  </a:txBody>
                  <a:tcPr anchor="ctr">
                    <a:solidFill>
                      <a:srgbClr val="092F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0.798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62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1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Referencias</a:t>
            </a:r>
            <a:r>
              <a:rPr lang="en-US" sz="44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E50C7-E0F4-48C4-A18D-D02317B4A5A0}"/>
              </a:ext>
            </a:extLst>
          </p:cNvPr>
          <p:cNvSpPr txBox="1"/>
          <p:nvPr/>
        </p:nvSpPr>
        <p:spPr>
          <a:xfrm>
            <a:off x="292100" y="1503922"/>
            <a:ext cx="11711214" cy="44178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197730" indent="-171450">
              <a:lnSpc>
                <a:spcPct val="17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333333"/>
                </a:solidFill>
              </a:rPr>
              <a:t>Deo, M. C., &amp; </a:t>
            </a:r>
            <a:r>
              <a:rPr lang="en-US" sz="1800" dirty="0" err="1">
                <a:solidFill>
                  <a:srgbClr val="333333"/>
                </a:solidFill>
              </a:rPr>
              <a:t>Jagdale</a:t>
            </a:r>
            <a:r>
              <a:rPr lang="en-US" sz="1800" dirty="0">
                <a:solidFill>
                  <a:srgbClr val="333333"/>
                </a:solidFill>
              </a:rPr>
              <a:t>, S. S. (2003). Prediction of breaking waves with neural networks. Ocean Engineering, 30(9), 1163–1178. https://doi.org/10.1016/S0029-8018(02)00086-0</a:t>
            </a:r>
          </a:p>
          <a:p>
            <a:pPr marL="197730" indent="-171450">
              <a:lnSpc>
                <a:spcPct val="17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 err="1">
                <a:solidFill>
                  <a:srgbClr val="333333"/>
                </a:solidFill>
              </a:rPr>
              <a:t>Gijón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Mancheño</a:t>
            </a:r>
            <a:r>
              <a:rPr lang="en-US" sz="1800" dirty="0">
                <a:solidFill>
                  <a:srgbClr val="333333"/>
                </a:solidFill>
              </a:rPr>
              <a:t>, A., Jansen, W., </a:t>
            </a:r>
            <a:r>
              <a:rPr lang="en-US" sz="1800" dirty="0" err="1">
                <a:solidFill>
                  <a:srgbClr val="333333"/>
                </a:solidFill>
              </a:rPr>
              <a:t>Uijttewaal</a:t>
            </a:r>
            <a:r>
              <a:rPr lang="en-US" sz="1800" dirty="0">
                <a:solidFill>
                  <a:srgbClr val="333333"/>
                </a:solidFill>
              </a:rPr>
              <a:t>, W. S. J., </a:t>
            </a:r>
            <a:r>
              <a:rPr lang="en-US" sz="1800" dirty="0" err="1">
                <a:solidFill>
                  <a:srgbClr val="333333"/>
                </a:solidFill>
              </a:rPr>
              <a:t>Reniers</a:t>
            </a:r>
            <a:r>
              <a:rPr lang="en-US" sz="1800" dirty="0">
                <a:solidFill>
                  <a:srgbClr val="333333"/>
                </a:solidFill>
              </a:rPr>
              <a:t>, A. J. H. M., van </a:t>
            </a:r>
            <a:r>
              <a:rPr lang="en-US" sz="1800" dirty="0" err="1">
                <a:solidFill>
                  <a:srgbClr val="333333"/>
                </a:solidFill>
              </a:rPr>
              <a:t>Rooijen</a:t>
            </a:r>
            <a:r>
              <a:rPr lang="en-US" sz="1800" dirty="0">
                <a:solidFill>
                  <a:srgbClr val="333333"/>
                </a:solidFill>
              </a:rPr>
              <a:t>, A. A., Suzuki, T., </a:t>
            </a:r>
            <a:r>
              <a:rPr lang="en-US" sz="1800" dirty="0" err="1">
                <a:solidFill>
                  <a:srgbClr val="333333"/>
                </a:solidFill>
              </a:rPr>
              <a:t>Etminan</a:t>
            </a:r>
            <a:r>
              <a:rPr lang="en-US" sz="1800" dirty="0">
                <a:solidFill>
                  <a:srgbClr val="333333"/>
                </a:solidFill>
              </a:rPr>
              <a:t>, V., &amp; </a:t>
            </a:r>
            <a:r>
              <a:rPr lang="en-US" sz="1800" dirty="0" err="1">
                <a:solidFill>
                  <a:srgbClr val="333333"/>
                </a:solidFill>
              </a:rPr>
              <a:t>Winterwerp</a:t>
            </a:r>
            <a:r>
              <a:rPr lang="en-US" sz="1800" dirty="0">
                <a:solidFill>
                  <a:srgbClr val="333333"/>
                </a:solidFill>
              </a:rPr>
              <a:t>, J. C. (2021). Wave transmission and drag coefficients through dense cylinder arrays: Implications for designing structures for mangrove restoration. Ecological Engineering, 165(March). https://doi.org/10.1016/j.ecoleng.2021.106231</a:t>
            </a:r>
          </a:p>
          <a:p>
            <a:pPr marL="197730" indent="-171450">
              <a:lnSpc>
                <a:spcPct val="17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 err="1">
                <a:solidFill>
                  <a:srgbClr val="333333"/>
                </a:solidFill>
              </a:rPr>
              <a:t>Kouvaras</a:t>
            </a:r>
            <a:r>
              <a:rPr lang="en-US" sz="1800" dirty="0">
                <a:solidFill>
                  <a:srgbClr val="333333"/>
                </a:solidFill>
              </a:rPr>
              <a:t>, N., &amp; </a:t>
            </a:r>
            <a:r>
              <a:rPr lang="en-US" sz="1800" dirty="0" err="1">
                <a:solidFill>
                  <a:srgbClr val="333333"/>
                </a:solidFill>
              </a:rPr>
              <a:t>Dhanak</a:t>
            </a:r>
            <a:r>
              <a:rPr lang="en-US" sz="1800" dirty="0">
                <a:solidFill>
                  <a:srgbClr val="333333"/>
                </a:solidFill>
              </a:rPr>
              <a:t>, M. R. (2018). Machine learning based prediction of wave breaking over a fringing reef. Ocean Engineering, 147(September 2017), 181–194. https://doi.org/10.1016/j.oceaneng.2017.10.005</a:t>
            </a:r>
          </a:p>
        </p:txBody>
      </p:sp>
    </p:spTree>
    <p:extLst>
      <p:ext uri="{BB962C8B-B14F-4D97-AF65-F5344CB8AC3E}">
        <p14:creationId xmlns:p14="http://schemas.microsoft.com/office/powerpoint/2010/main" val="13188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Contextualización</a:t>
            </a:r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y variables </a:t>
            </a:r>
            <a:r>
              <a:rPr lang="en-US" dirty="0" err="1"/>
              <a:t>dependientes</a:t>
            </a:r>
            <a:endParaRPr lang="en-US" dirty="0"/>
          </a:p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  <a:p>
            <a:r>
              <a:rPr lang="en-US" dirty="0"/>
              <a:t>KNN - </a:t>
            </a:r>
            <a:r>
              <a:rPr lang="en-US" dirty="0" err="1"/>
              <a:t>Regresor</a:t>
            </a:r>
            <a:endParaRPr lang="en-US" dirty="0"/>
          </a:p>
          <a:p>
            <a:r>
              <a:rPr lang="en-US" dirty="0"/>
              <a:t>Support Vector Regression </a:t>
            </a:r>
          </a:p>
          <a:p>
            <a:r>
              <a:rPr lang="en-US" dirty="0"/>
              <a:t>Random Forest Regressor</a:t>
            </a:r>
          </a:p>
          <a:p>
            <a:r>
              <a:rPr lang="en-US" dirty="0" err="1"/>
              <a:t>Resumen</a:t>
            </a:r>
            <a:r>
              <a:rPr lang="en-US" dirty="0"/>
              <a:t> de </a:t>
            </a:r>
            <a:r>
              <a:rPr lang="en-US" dirty="0" err="1"/>
              <a:t>modelos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Contextualización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5395850"/>
            <a:ext cx="10972800" cy="983346"/>
          </a:xfrm>
        </p:spPr>
        <p:txBody>
          <a:bodyPr>
            <a:normAutofit fontScale="92500"/>
          </a:bodyPr>
          <a:lstStyle/>
          <a:p>
            <a:r>
              <a:rPr lang="es-MX" dirty="0"/>
              <a:t>Objetivo: Predecir el índice de rotura (Hb/</a:t>
            </a:r>
            <a:r>
              <a:rPr lang="es-MX" dirty="0" err="1"/>
              <a:t>hb</a:t>
            </a:r>
            <a:r>
              <a:rPr lang="es-MX" dirty="0"/>
              <a:t>) a partir de parámetros como la pendiente del fondo, la longitud y la altura de ola incidente.</a:t>
            </a:r>
          </a:p>
        </p:txBody>
      </p:sp>
      <p:pic>
        <p:nvPicPr>
          <p:cNvPr id="1026" name="Picture 2" descr="Breaking Waves">
            <a:extLst>
              <a:ext uri="{FF2B5EF4-FFF2-40B4-BE49-F238E27FC236}">
                <a16:creationId xmlns:a16="http://schemas.microsoft.com/office/drawing/2014/main" id="{51725F24-C63E-4B74-ABF8-623400C4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0" y="1842225"/>
            <a:ext cx="4339964" cy="32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reaking waves - ScienceDirect">
            <a:extLst>
              <a:ext uri="{FF2B5EF4-FFF2-40B4-BE49-F238E27FC236}">
                <a16:creationId xmlns:a16="http://schemas.microsoft.com/office/drawing/2014/main" id="{F97DEFB2-0E75-47F9-8404-C8514B64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15" y="1737916"/>
            <a:ext cx="3242822" cy="343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A329-DBB1-45E3-A37F-7FA865F6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43" y="3965694"/>
            <a:ext cx="3655758" cy="1308087"/>
          </a:xfrm>
          <a:prstGeom prst="rect">
            <a:avLst/>
          </a:prstGeom>
        </p:spPr>
      </p:pic>
      <p:pic>
        <p:nvPicPr>
          <p:cNvPr id="7" name="Picture 4" descr="VIDEO) Wave breaking and jet formation on axisymmetric surface gravity waves  - presented by Prof. Ton van den Bremer · Cassyni">
            <a:extLst>
              <a:ext uri="{FF2B5EF4-FFF2-40B4-BE49-F238E27FC236}">
                <a16:creationId xmlns:a16="http://schemas.microsoft.com/office/drawing/2014/main" id="{E48C39DF-A151-4267-A3A0-359F5BFF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05" y="1842225"/>
            <a:ext cx="3708298" cy="208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Datos</a:t>
            </a:r>
            <a:r>
              <a:rPr lang="en-US" sz="4400" b="1" dirty="0"/>
              <a:t> y variables </a:t>
            </a:r>
            <a:r>
              <a:rPr lang="en-US" sz="4400" b="1" dirty="0" err="1"/>
              <a:t>dependientes</a:t>
            </a:r>
            <a:endParaRPr lang="en-US" sz="4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D7D8D0-5CAC-4B16-AA95-DCEB2E1F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3" y="1559378"/>
            <a:ext cx="4733925" cy="1562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11CEC4-7C85-4103-9A53-C9275570D068}"/>
              </a:ext>
            </a:extLst>
          </p:cNvPr>
          <p:cNvSpPr/>
          <p:nvPr/>
        </p:nvSpPr>
        <p:spPr>
          <a:xfrm>
            <a:off x="4383315" y="1559378"/>
            <a:ext cx="697819" cy="156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E7F39-B840-4717-A24F-8CBB82FFC9AB}"/>
              </a:ext>
            </a:extLst>
          </p:cNvPr>
          <p:cNvSpPr/>
          <p:nvPr/>
        </p:nvSpPr>
        <p:spPr>
          <a:xfrm>
            <a:off x="3773715" y="1552124"/>
            <a:ext cx="574449" cy="1562100"/>
          </a:xfrm>
          <a:custGeom>
            <a:avLst/>
            <a:gdLst>
              <a:gd name="connsiteX0" fmla="*/ 0 w 574449"/>
              <a:gd name="connsiteY0" fmla="*/ 0 h 1562100"/>
              <a:gd name="connsiteX1" fmla="*/ 574449 w 574449"/>
              <a:gd name="connsiteY1" fmla="*/ 0 h 1562100"/>
              <a:gd name="connsiteX2" fmla="*/ 574449 w 574449"/>
              <a:gd name="connsiteY2" fmla="*/ 551942 h 1562100"/>
              <a:gd name="connsiteX3" fmla="*/ 574449 w 574449"/>
              <a:gd name="connsiteY3" fmla="*/ 1072642 h 1562100"/>
              <a:gd name="connsiteX4" fmla="*/ 574449 w 574449"/>
              <a:gd name="connsiteY4" fmla="*/ 1562100 h 1562100"/>
              <a:gd name="connsiteX5" fmla="*/ 0 w 574449"/>
              <a:gd name="connsiteY5" fmla="*/ 1562100 h 1562100"/>
              <a:gd name="connsiteX6" fmla="*/ 0 w 574449"/>
              <a:gd name="connsiteY6" fmla="*/ 1025779 h 1562100"/>
              <a:gd name="connsiteX7" fmla="*/ 0 w 574449"/>
              <a:gd name="connsiteY7" fmla="*/ 473837 h 1562100"/>
              <a:gd name="connsiteX8" fmla="*/ 0 w 574449"/>
              <a:gd name="connsiteY8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9" h="1562100" extrusionOk="0">
                <a:moveTo>
                  <a:pt x="0" y="0"/>
                </a:moveTo>
                <a:cubicBezTo>
                  <a:pt x="236558" y="-23488"/>
                  <a:pt x="450412" y="24960"/>
                  <a:pt x="574449" y="0"/>
                </a:cubicBezTo>
                <a:cubicBezTo>
                  <a:pt x="608569" y="261678"/>
                  <a:pt x="547951" y="394144"/>
                  <a:pt x="574449" y="551942"/>
                </a:cubicBezTo>
                <a:cubicBezTo>
                  <a:pt x="600947" y="709740"/>
                  <a:pt x="543991" y="865707"/>
                  <a:pt x="574449" y="1072642"/>
                </a:cubicBezTo>
                <a:cubicBezTo>
                  <a:pt x="604907" y="1279577"/>
                  <a:pt x="533021" y="1328420"/>
                  <a:pt x="574449" y="1562100"/>
                </a:cubicBezTo>
                <a:cubicBezTo>
                  <a:pt x="381548" y="1623920"/>
                  <a:pt x="156130" y="1536392"/>
                  <a:pt x="0" y="1562100"/>
                </a:cubicBezTo>
                <a:cubicBezTo>
                  <a:pt x="-28151" y="1452991"/>
                  <a:pt x="40106" y="1277570"/>
                  <a:pt x="0" y="1025779"/>
                </a:cubicBezTo>
                <a:cubicBezTo>
                  <a:pt x="-40106" y="773988"/>
                  <a:pt x="23430" y="747662"/>
                  <a:pt x="0" y="473837"/>
                </a:cubicBezTo>
                <a:cubicBezTo>
                  <a:pt x="-23430" y="200012"/>
                  <a:pt x="20871" y="18097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41069108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785CC-8FA0-4736-AD49-26AA9D5D53E3}"/>
              </a:ext>
            </a:extLst>
          </p:cNvPr>
          <p:cNvSpPr/>
          <p:nvPr/>
        </p:nvSpPr>
        <p:spPr>
          <a:xfrm>
            <a:off x="3077031" y="1559379"/>
            <a:ext cx="658368" cy="1562100"/>
          </a:xfrm>
          <a:custGeom>
            <a:avLst/>
            <a:gdLst>
              <a:gd name="connsiteX0" fmla="*/ 0 w 658368"/>
              <a:gd name="connsiteY0" fmla="*/ 0 h 1562100"/>
              <a:gd name="connsiteX1" fmla="*/ 322600 w 658368"/>
              <a:gd name="connsiteY1" fmla="*/ 0 h 1562100"/>
              <a:gd name="connsiteX2" fmla="*/ 658368 w 658368"/>
              <a:gd name="connsiteY2" fmla="*/ 0 h 1562100"/>
              <a:gd name="connsiteX3" fmla="*/ 658368 w 658368"/>
              <a:gd name="connsiteY3" fmla="*/ 520700 h 1562100"/>
              <a:gd name="connsiteX4" fmla="*/ 658368 w 658368"/>
              <a:gd name="connsiteY4" fmla="*/ 1010158 h 1562100"/>
              <a:gd name="connsiteX5" fmla="*/ 658368 w 658368"/>
              <a:gd name="connsiteY5" fmla="*/ 1562100 h 1562100"/>
              <a:gd name="connsiteX6" fmla="*/ 316017 w 658368"/>
              <a:gd name="connsiteY6" fmla="*/ 1562100 h 1562100"/>
              <a:gd name="connsiteX7" fmla="*/ 0 w 658368"/>
              <a:gd name="connsiteY7" fmla="*/ 1562100 h 1562100"/>
              <a:gd name="connsiteX8" fmla="*/ 0 w 658368"/>
              <a:gd name="connsiteY8" fmla="*/ 1088263 h 1562100"/>
              <a:gd name="connsiteX9" fmla="*/ 0 w 658368"/>
              <a:gd name="connsiteY9" fmla="*/ 614426 h 1562100"/>
              <a:gd name="connsiteX10" fmla="*/ 0 w 658368"/>
              <a:gd name="connsiteY10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368" h="1562100" extrusionOk="0">
                <a:moveTo>
                  <a:pt x="0" y="0"/>
                </a:moveTo>
                <a:cubicBezTo>
                  <a:pt x="85216" y="-12939"/>
                  <a:pt x="231593" y="2581"/>
                  <a:pt x="322600" y="0"/>
                </a:cubicBezTo>
                <a:cubicBezTo>
                  <a:pt x="413607" y="-2581"/>
                  <a:pt x="509628" y="23356"/>
                  <a:pt x="658368" y="0"/>
                </a:cubicBezTo>
                <a:cubicBezTo>
                  <a:pt x="707349" y="191200"/>
                  <a:pt x="627910" y="313765"/>
                  <a:pt x="658368" y="520700"/>
                </a:cubicBezTo>
                <a:cubicBezTo>
                  <a:pt x="688826" y="727635"/>
                  <a:pt x="616940" y="776478"/>
                  <a:pt x="658368" y="1010158"/>
                </a:cubicBezTo>
                <a:cubicBezTo>
                  <a:pt x="699796" y="1243838"/>
                  <a:pt x="617807" y="1293390"/>
                  <a:pt x="658368" y="1562100"/>
                </a:cubicBezTo>
                <a:cubicBezTo>
                  <a:pt x="587005" y="1577550"/>
                  <a:pt x="425608" y="1557572"/>
                  <a:pt x="316017" y="1562100"/>
                </a:cubicBezTo>
                <a:cubicBezTo>
                  <a:pt x="206426" y="1566628"/>
                  <a:pt x="152074" y="1547855"/>
                  <a:pt x="0" y="1562100"/>
                </a:cubicBezTo>
                <a:cubicBezTo>
                  <a:pt x="-8112" y="1448282"/>
                  <a:pt x="20871" y="1269235"/>
                  <a:pt x="0" y="1088263"/>
                </a:cubicBezTo>
                <a:cubicBezTo>
                  <a:pt x="-20871" y="907291"/>
                  <a:pt x="30993" y="750401"/>
                  <a:pt x="0" y="614426"/>
                </a:cubicBezTo>
                <a:cubicBezTo>
                  <a:pt x="-30993" y="478451"/>
                  <a:pt x="22720" y="13472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41069108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ACDBF9D9-586B-40AA-BEB8-2BA5B51A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15" y="1434197"/>
            <a:ext cx="3509314" cy="302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1B8000-443D-4B3F-9FC1-F786A896258F}"/>
              </a:ext>
            </a:extLst>
          </p:cNvPr>
          <p:cNvSpPr txBox="1"/>
          <p:nvPr/>
        </p:nvSpPr>
        <p:spPr>
          <a:xfrm>
            <a:off x="9040829" y="1416345"/>
            <a:ext cx="25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schemeClr val="tx2">
                    <a:lumMod val="75000"/>
                  </a:schemeClr>
                </a:solidFill>
              </a:rPr>
              <a:t>Kfold</a:t>
            </a:r>
            <a:endParaRPr lang="es-CO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5CC5AD-4314-4E4E-B76D-E1AC81C44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543" y="1785677"/>
            <a:ext cx="3124457" cy="10825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1FB2AA-8DF0-41D4-B2C7-1D6CF6378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009" y="3265353"/>
            <a:ext cx="3129991" cy="11967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2792DA-1277-4B56-B0CD-B9B701E07ACB}"/>
              </a:ext>
            </a:extLst>
          </p:cNvPr>
          <p:cNvSpPr txBox="1"/>
          <p:nvPr/>
        </p:nvSpPr>
        <p:spPr>
          <a:xfrm>
            <a:off x="9040828" y="2868250"/>
            <a:ext cx="25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schemeClr val="tx2">
                    <a:lumMod val="75000"/>
                  </a:schemeClr>
                </a:solidFill>
              </a:rPr>
              <a:t>ShuffleSplit</a:t>
            </a:r>
            <a:endParaRPr lang="es-CO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0CC3549-49B8-444C-883A-F290E48B53DA}"/>
              </a:ext>
            </a:extLst>
          </p:cNvPr>
          <p:cNvCxnSpPr>
            <a:cxnSpLocks/>
          </p:cNvCxnSpPr>
          <p:nvPr/>
        </p:nvCxnSpPr>
        <p:spPr>
          <a:xfrm>
            <a:off x="4833696" y="3265353"/>
            <a:ext cx="697819" cy="392247"/>
          </a:xfrm>
          <a:prstGeom prst="curvedConnector3">
            <a:avLst>
              <a:gd name="adj1" fmla="val 4168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0DA53A4-6E20-4EB5-AB36-36536D58D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919" y="3427268"/>
            <a:ext cx="3317867" cy="286273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C152A-A6CB-42DF-A34C-47B7210F8864}"/>
              </a:ext>
            </a:extLst>
          </p:cNvPr>
          <p:cNvCxnSpPr>
            <a:cxnSpLocks/>
          </p:cNvCxnSpPr>
          <p:nvPr/>
        </p:nvCxnSpPr>
        <p:spPr>
          <a:xfrm flipH="1">
            <a:off x="3017252" y="3174649"/>
            <a:ext cx="718147" cy="2868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Regresión</a:t>
            </a:r>
            <a:r>
              <a:rPr lang="en-US" sz="4400" b="1" dirty="0"/>
              <a:t> Lineal (1/5)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0810CAF-CAA5-4275-B35F-5DBA280EB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74"/>
          <a:stretch/>
        </p:blipFill>
        <p:spPr>
          <a:xfrm>
            <a:off x="159658" y="1413206"/>
            <a:ext cx="4409768" cy="480349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9B3DD9-D276-4943-8473-F32373BB056C}"/>
              </a:ext>
            </a:extLst>
          </p:cNvPr>
          <p:cNvSpPr/>
          <p:nvPr/>
        </p:nvSpPr>
        <p:spPr>
          <a:xfrm>
            <a:off x="380883" y="5901850"/>
            <a:ext cx="4159045" cy="314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DF80EDA7-9434-45E1-9654-487D0CD21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70" y="1610069"/>
            <a:ext cx="4395374" cy="46066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A8EAB1-58ED-42DF-92C9-9415F5F57917}"/>
              </a:ext>
            </a:extLst>
          </p:cNvPr>
          <p:cNvSpPr txBox="1"/>
          <p:nvPr/>
        </p:nvSpPr>
        <p:spPr>
          <a:xfrm>
            <a:off x="4712462" y="2369849"/>
            <a:ext cx="291011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2"/>
                </a:solidFill>
                <a:ea typeface="+mj-ea"/>
                <a:cs typeface="+mj-cs"/>
              </a:rPr>
              <a:t>RECURSIVE FEATURE ELIMINATION (RFE)</a:t>
            </a:r>
            <a:endParaRPr lang="es-CO" i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10A994B-9FFC-49EA-96FE-67C64613D2FD}"/>
              </a:ext>
            </a:extLst>
          </p:cNvPr>
          <p:cNvSpPr/>
          <p:nvPr/>
        </p:nvSpPr>
        <p:spPr>
          <a:xfrm>
            <a:off x="5740400" y="3062517"/>
            <a:ext cx="711200" cy="35876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C4F73-81FE-4C24-B537-1FF0A5517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05" y="3525671"/>
            <a:ext cx="3046186" cy="1345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6E976-4E8D-4EDF-B4CE-3D990EEB4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996" y="1693562"/>
            <a:ext cx="3026108" cy="385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A0E94-57A6-4416-B773-C7831538B9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274" t="65413" r="32924" b="2118"/>
          <a:stretch/>
        </p:blipFill>
        <p:spPr>
          <a:xfrm>
            <a:off x="4924904" y="5831436"/>
            <a:ext cx="2743200" cy="3618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A725C-68A0-4B94-835E-6B6BE5EA6802}"/>
              </a:ext>
            </a:extLst>
          </p:cNvPr>
          <p:cNvSpPr txBox="1"/>
          <p:nvPr/>
        </p:nvSpPr>
        <p:spPr>
          <a:xfrm>
            <a:off x="4719891" y="5092772"/>
            <a:ext cx="2868213" cy="7386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sz="1400" dirty="0"/>
              <a:t>La multicolinealidad es una asociación lineal entre más de dos variables explicativas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22335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Regresión</a:t>
            </a:r>
            <a:r>
              <a:rPr lang="en-US" sz="4400" b="1" dirty="0"/>
              <a:t> Lineal (2/5)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F83AF-9E1E-4707-9436-9D224279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3" y="1705088"/>
            <a:ext cx="4980190" cy="3447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361124-905F-44B3-AAA8-1F087693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79" y="2655364"/>
            <a:ext cx="3586332" cy="15472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F39F2D-C446-4DBE-9884-D13BDB2D560E}"/>
              </a:ext>
            </a:extLst>
          </p:cNvPr>
          <p:cNvSpPr txBox="1"/>
          <p:nvPr/>
        </p:nvSpPr>
        <p:spPr>
          <a:xfrm>
            <a:off x="9578127" y="2655364"/>
            <a:ext cx="2425187" cy="156966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sz="1600" dirty="0"/>
              <a:t>El coeficiente de determinación R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² </a:t>
            </a:r>
            <a:r>
              <a:rPr lang="es-MX" sz="1600" dirty="0"/>
              <a:t>y los coeficientes de las variables son iguales al emplear las librerías </a:t>
            </a:r>
            <a:r>
              <a:rPr lang="es-MX" sz="1600" dirty="0" err="1"/>
              <a:t>StatsModel</a:t>
            </a:r>
            <a:r>
              <a:rPr lang="es-MX" sz="1600" dirty="0"/>
              <a:t> y </a:t>
            </a:r>
            <a:r>
              <a:rPr lang="es-MX" sz="1600" dirty="0" err="1"/>
              <a:t>Sklearn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0831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Regresión</a:t>
            </a:r>
            <a:r>
              <a:rPr lang="en-US" sz="4400" b="1" dirty="0"/>
              <a:t> Lineal (3/5)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A3D884C-5D60-4ABB-9515-CE2C70CA4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0" y="1485776"/>
            <a:ext cx="5278749" cy="4664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1F202B-49CC-44FC-9687-2CFB76EB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485776"/>
            <a:ext cx="5310385" cy="4664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C4D0A-DABC-4824-8398-CF27A9920261}"/>
              </a:ext>
            </a:extLst>
          </p:cNvPr>
          <p:cNvSpPr txBox="1"/>
          <p:nvPr/>
        </p:nvSpPr>
        <p:spPr>
          <a:xfrm>
            <a:off x="4953000" y="1993899"/>
            <a:ext cx="694729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</a:t>
            </a:r>
            <a:r>
              <a:rPr lang="es-C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r>
              <a:rPr lang="es-CO" sz="1600" dirty="0">
                <a:solidFill>
                  <a:schemeClr val="bg1"/>
                </a:solidFill>
              </a:rPr>
              <a:t>:</a:t>
            </a:r>
          </a:p>
          <a:p>
            <a:r>
              <a:rPr lang="es-CO" sz="1600" dirty="0">
                <a:solidFill>
                  <a:schemeClr val="bg1"/>
                </a:solidFill>
              </a:rPr>
              <a:t>0.786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D9738-2C67-43BC-99AC-7A4C09566C8B}"/>
              </a:ext>
            </a:extLst>
          </p:cNvPr>
          <p:cNvSpPr txBox="1"/>
          <p:nvPr/>
        </p:nvSpPr>
        <p:spPr>
          <a:xfrm>
            <a:off x="11016456" y="1993899"/>
            <a:ext cx="69472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</a:t>
            </a:r>
            <a:r>
              <a:rPr lang="es-C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r>
              <a:rPr lang="es-CO" sz="1600" dirty="0">
                <a:solidFill>
                  <a:schemeClr val="bg1"/>
                </a:solidFill>
              </a:rPr>
              <a:t>:</a:t>
            </a:r>
          </a:p>
          <a:p>
            <a:r>
              <a:rPr lang="es-CO" sz="1600" dirty="0">
                <a:solidFill>
                  <a:schemeClr val="bg1"/>
                </a:solidFill>
              </a:rPr>
              <a:t>0.986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A1FB3-656A-42D6-85C9-2202A8E6B06C}"/>
              </a:ext>
            </a:extLst>
          </p:cNvPr>
          <p:cNvSpPr/>
          <p:nvPr/>
        </p:nvSpPr>
        <p:spPr>
          <a:xfrm>
            <a:off x="3136900" y="3962400"/>
            <a:ext cx="444500" cy="342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3E690-1AB2-4775-A185-5806975FAE0D}"/>
              </a:ext>
            </a:extLst>
          </p:cNvPr>
          <p:cNvSpPr/>
          <p:nvPr/>
        </p:nvSpPr>
        <p:spPr>
          <a:xfrm>
            <a:off x="9182100" y="3943350"/>
            <a:ext cx="444500" cy="342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4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Regresión</a:t>
            </a:r>
            <a:r>
              <a:rPr lang="en-US" sz="4400" b="1" dirty="0"/>
              <a:t> Lineal (4/5)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F4386-86B6-4CC2-816D-73372CB1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9" y="1450585"/>
            <a:ext cx="3083518" cy="2364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35AE4-DF4B-4C2F-9609-2CE61C85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76" y="1416020"/>
            <a:ext cx="3083517" cy="2395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330EB-0FA9-47EE-B0B4-7A8D8B524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56" t="10332"/>
          <a:stretch/>
        </p:blipFill>
        <p:spPr>
          <a:xfrm>
            <a:off x="9263398" y="1616791"/>
            <a:ext cx="2842503" cy="2194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56EC8-3444-4B04-92E3-DCF1CC8F2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89" y="3811721"/>
            <a:ext cx="5795787" cy="2396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4EF137-2545-4D12-B151-544145DD2B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73" r="48200" b="1"/>
          <a:stretch/>
        </p:blipFill>
        <p:spPr>
          <a:xfrm>
            <a:off x="3169617" y="1651000"/>
            <a:ext cx="2935359" cy="21639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1F2440-FB84-4B8D-9CB1-048487CB1D8C}"/>
              </a:ext>
            </a:extLst>
          </p:cNvPr>
          <p:cNvCxnSpPr/>
          <p:nvPr/>
        </p:nvCxnSpPr>
        <p:spPr>
          <a:xfrm flipH="1">
            <a:off x="6104976" y="1450585"/>
            <a:ext cx="0" cy="487401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93DB50A-CEC2-4F96-A134-66C6B358F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311" y="3910892"/>
            <a:ext cx="5616200" cy="23221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52F8E2-BA8B-4A6E-B2A8-1B28B29C5109}"/>
              </a:ext>
            </a:extLst>
          </p:cNvPr>
          <p:cNvSpPr txBox="1"/>
          <p:nvPr/>
        </p:nvSpPr>
        <p:spPr>
          <a:xfrm>
            <a:off x="2037333" y="2967335"/>
            <a:ext cx="98016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R</a:t>
            </a:r>
            <a:r>
              <a:rPr lang="es-C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r>
              <a:rPr lang="es-CO" sz="1200" dirty="0">
                <a:solidFill>
                  <a:schemeClr val="bg1"/>
                </a:solidFill>
              </a:rPr>
              <a:t>: 0.800</a:t>
            </a:r>
          </a:p>
          <a:p>
            <a:r>
              <a:rPr lang="es-CO" sz="1200" dirty="0">
                <a:solidFill>
                  <a:schemeClr val="bg1"/>
                </a:solidFill>
              </a:rPr>
              <a:t>MSE: 2.370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3E3B7-A39E-4F21-8015-3EA2B7D0F6D9}"/>
              </a:ext>
            </a:extLst>
          </p:cNvPr>
          <p:cNvSpPr txBox="1"/>
          <p:nvPr/>
        </p:nvSpPr>
        <p:spPr>
          <a:xfrm>
            <a:off x="8199710" y="2967335"/>
            <a:ext cx="987488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R</a:t>
            </a:r>
            <a:r>
              <a:rPr lang="es-C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r>
              <a:rPr lang="es-CO" sz="1200" dirty="0">
                <a:solidFill>
                  <a:schemeClr val="bg1"/>
                </a:solidFill>
              </a:rPr>
              <a:t>: 0.741</a:t>
            </a:r>
          </a:p>
          <a:p>
            <a:r>
              <a:rPr lang="es-CO" sz="1200" dirty="0">
                <a:solidFill>
                  <a:schemeClr val="bg1"/>
                </a:solidFill>
              </a:rPr>
              <a:t>MSE: 5.239</a:t>
            </a:r>
          </a:p>
        </p:txBody>
      </p:sp>
    </p:spTree>
    <p:extLst>
      <p:ext uri="{BB962C8B-B14F-4D97-AF65-F5344CB8AC3E}">
        <p14:creationId xmlns:p14="http://schemas.microsoft.com/office/powerpoint/2010/main" val="1095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30" y="624113"/>
            <a:ext cx="11872684" cy="7020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Regresión</a:t>
            </a:r>
            <a:r>
              <a:rPr lang="en-US" sz="4400" b="1" dirty="0"/>
              <a:t> Lineal (5/5)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01E57-B6BA-4329-AB5B-82885C7C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61" y="3985992"/>
            <a:ext cx="4122739" cy="2155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F1BC4E-D989-438C-A5A1-562F00F12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7" y="1498346"/>
            <a:ext cx="4724400" cy="72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B586EF-A5DF-463E-89CB-E95C7E352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37" y="2287067"/>
            <a:ext cx="4572000" cy="14573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1EC07F-5DE5-4BBE-B94E-18D7C924107F}"/>
              </a:ext>
            </a:extLst>
          </p:cNvPr>
          <p:cNvSpPr txBox="1"/>
          <p:nvPr/>
        </p:nvSpPr>
        <p:spPr>
          <a:xfrm>
            <a:off x="211137" y="3985992"/>
            <a:ext cx="645810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i="1" dirty="0" err="1">
                <a:solidFill>
                  <a:schemeClr val="tx2"/>
                </a:solidFill>
                <a:ea typeface="+mj-ea"/>
                <a:cs typeface="+mj-cs"/>
              </a:rPr>
              <a:t>Regularización</a:t>
            </a:r>
            <a:endParaRPr lang="es-CO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6E2F7E-3A93-46D5-AE1F-80DBE7FA1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112" y="1517396"/>
            <a:ext cx="4676775" cy="685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140510-1B26-42D5-92B9-ACA824CAB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661" y="2287067"/>
            <a:ext cx="4257675" cy="1466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CC3AD3-4779-4D39-8849-959DB1A4D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37" y="4441338"/>
            <a:ext cx="6458108" cy="16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1311</TotalTime>
  <Words>893</Words>
  <Application>Microsoft Office PowerPoint</Application>
  <PresentationFormat>Widescreen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Times New Roman</vt:lpstr>
      <vt:lpstr>Wingdings 2</vt:lpstr>
      <vt:lpstr>Presentation on brainstorming</vt:lpstr>
      <vt:lpstr>Estimación del índice de rotura de oleaje mediante técnicas de aprendizaje automático</vt:lpstr>
      <vt:lpstr>Agenda</vt:lpstr>
      <vt:lpstr>Contextualización</vt:lpstr>
      <vt:lpstr>Datos y variables dependientes</vt:lpstr>
      <vt:lpstr>Regresión Lineal (1/5)</vt:lpstr>
      <vt:lpstr>Regresión Lineal (2/5)</vt:lpstr>
      <vt:lpstr>Regresión Lineal (3/5)</vt:lpstr>
      <vt:lpstr>Regresión Lineal (4/5)</vt:lpstr>
      <vt:lpstr>Regresión Lineal (5/5)</vt:lpstr>
      <vt:lpstr>KNN-Regressor (1/2)</vt:lpstr>
      <vt:lpstr>KNN-Regressor (2/2)</vt:lpstr>
      <vt:lpstr>Support Vector Regression (1/2)</vt:lpstr>
      <vt:lpstr>Support Vector Regression  (2/2)</vt:lpstr>
      <vt:lpstr>Random Forest Regressor (1/2)</vt:lpstr>
      <vt:lpstr>Random Forest Regressor (2/2)</vt:lpstr>
      <vt:lpstr>Resumen de modelos (Variable Y1)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Paula Andrea Espinosa</dc:creator>
  <cp:lastModifiedBy>Camilo Andres Cabrera Meneses</cp:lastModifiedBy>
  <cp:revision>7</cp:revision>
  <dcterms:created xsi:type="dcterms:W3CDTF">2022-12-08T00:24:48Z</dcterms:created>
  <dcterms:modified xsi:type="dcterms:W3CDTF">2022-12-09T11:28:33Z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